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257" r:id="rId3"/>
    <p:sldId id="281" r:id="rId4"/>
    <p:sldId id="259" r:id="rId5"/>
    <p:sldId id="287" r:id="rId6"/>
    <p:sldId id="294" r:id="rId7"/>
    <p:sldId id="288" r:id="rId8"/>
    <p:sldId id="289" r:id="rId9"/>
    <p:sldId id="290" r:id="rId10"/>
    <p:sldId id="260" r:id="rId11"/>
    <p:sldId id="272" r:id="rId12"/>
    <p:sldId id="273" r:id="rId13"/>
    <p:sldId id="261" r:id="rId14"/>
    <p:sldId id="262" r:id="rId15"/>
    <p:sldId id="263" r:id="rId16"/>
    <p:sldId id="274" r:id="rId17"/>
    <p:sldId id="275" r:id="rId18"/>
    <p:sldId id="276" r:id="rId19"/>
    <p:sldId id="264" r:id="rId20"/>
    <p:sldId id="277" r:id="rId21"/>
    <p:sldId id="265" r:id="rId22"/>
    <p:sldId id="292" r:id="rId23"/>
    <p:sldId id="293" r:id="rId24"/>
    <p:sldId id="266" r:id="rId25"/>
    <p:sldId id="267" r:id="rId26"/>
    <p:sldId id="306" r:id="rId27"/>
    <p:sldId id="307" r:id="rId28"/>
    <p:sldId id="308" r:id="rId29"/>
    <p:sldId id="309" r:id="rId30"/>
    <p:sldId id="278" r:id="rId31"/>
    <p:sldId id="269" r:id="rId32"/>
    <p:sldId id="279" r:id="rId33"/>
    <p:sldId id="310" r:id="rId34"/>
    <p:sldId id="311" r:id="rId35"/>
    <p:sldId id="312" r:id="rId36"/>
    <p:sldId id="313" r:id="rId37"/>
    <p:sldId id="270" r:id="rId38"/>
    <p:sldId id="280" r:id="rId39"/>
    <p:sldId id="282" r:id="rId40"/>
    <p:sldId id="283" r:id="rId41"/>
    <p:sldId id="296" r:id="rId42"/>
    <p:sldId id="297" r:id="rId43"/>
    <p:sldId id="299" r:id="rId44"/>
    <p:sldId id="300" r:id="rId45"/>
    <p:sldId id="295" r:id="rId46"/>
    <p:sldId id="291" r:id="rId47"/>
    <p:sldId id="284" r:id="rId48"/>
    <p:sldId id="285" r:id="rId49"/>
    <p:sldId id="305" r:id="rId50"/>
    <p:sldId id="258" r:id="rId51"/>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FCFCF"/>
    <a:srgbClr val="011607"/>
    <a:srgbClr val="2D4E25"/>
    <a:srgbClr val="2A29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56" autoAdjust="0"/>
    <p:restoredTop sz="94343" autoAdjust="0"/>
  </p:normalViewPr>
  <p:slideViewPr>
    <p:cSldViewPr snapToGrid="0">
      <p:cViewPr varScale="1">
        <p:scale>
          <a:sx n="67" d="100"/>
          <a:sy n="67" d="100"/>
        </p:scale>
        <p:origin x="48" y="96"/>
      </p:cViewPr>
      <p:guideLst/>
    </p:cSldViewPr>
  </p:slideViewPr>
  <p:outlineViewPr>
    <p:cViewPr>
      <p:scale>
        <a:sx n="33" d="100"/>
        <a:sy n="33" d="100"/>
      </p:scale>
      <p:origin x="0" y="-835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0" d="100"/>
          <a:sy n="60" d="100"/>
        </p:scale>
        <p:origin x="878" y="3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51E45F-8EE6-43AD-8EF1-0D6105A57612}" type="datetimeFigureOut">
              <a:rPr lang="hu-HU" smtClean="0"/>
              <a:t>2024. 09. 27.</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22EDD2-09F3-4FD4-B48F-8EC6F2868B2B}" type="slidenum">
              <a:rPr lang="hu-HU" smtClean="0"/>
              <a:t>‹#›</a:t>
            </a:fld>
            <a:endParaRPr lang="hu-HU"/>
          </a:p>
        </p:txBody>
      </p:sp>
    </p:spTree>
    <p:extLst>
      <p:ext uri="{BB962C8B-B14F-4D97-AF65-F5344CB8AC3E}">
        <p14:creationId xmlns:p14="http://schemas.microsoft.com/office/powerpoint/2010/main" val="3860266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fld id="{1B22EDD2-09F3-4FD4-B48F-8EC6F2868B2B}" type="slidenum">
              <a:rPr lang="hu-HU" smtClean="0"/>
              <a:t>1</a:t>
            </a:fld>
            <a:endParaRPr lang="hu-HU"/>
          </a:p>
        </p:txBody>
      </p:sp>
    </p:spTree>
    <p:extLst>
      <p:ext uri="{BB962C8B-B14F-4D97-AF65-F5344CB8AC3E}">
        <p14:creationId xmlns:p14="http://schemas.microsoft.com/office/powerpoint/2010/main" val="163204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fld id="{1B22EDD2-09F3-4FD4-B48F-8EC6F2868B2B}" type="slidenum">
              <a:rPr lang="hu-HU" smtClean="0"/>
              <a:t>10</a:t>
            </a:fld>
            <a:endParaRPr lang="hu-HU"/>
          </a:p>
        </p:txBody>
      </p:sp>
    </p:spTree>
    <p:extLst>
      <p:ext uri="{BB962C8B-B14F-4D97-AF65-F5344CB8AC3E}">
        <p14:creationId xmlns:p14="http://schemas.microsoft.com/office/powerpoint/2010/main" val="122954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fld id="{1B22EDD2-09F3-4FD4-B48F-8EC6F2868B2B}" type="slidenum">
              <a:rPr lang="hu-HU" smtClean="0"/>
              <a:t>11</a:t>
            </a:fld>
            <a:endParaRPr lang="hu-HU"/>
          </a:p>
        </p:txBody>
      </p:sp>
    </p:spTree>
    <p:extLst>
      <p:ext uri="{BB962C8B-B14F-4D97-AF65-F5344CB8AC3E}">
        <p14:creationId xmlns:p14="http://schemas.microsoft.com/office/powerpoint/2010/main" val="2791258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fld id="{1B22EDD2-09F3-4FD4-B48F-8EC6F2868B2B}" type="slidenum">
              <a:rPr lang="hu-HU" smtClean="0"/>
              <a:t>12</a:t>
            </a:fld>
            <a:endParaRPr lang="hu-HU"/>
          </a:p>
        </p:txBody>
      </p:sp>
    </p:spTree>
    <p:extLst>
      <p:ext uri="{BB962C8B-B14F-4D97-AF65-F5344CB8AC3E}">
        <p14:creationId xmlns:p14="http://schemas.microsoft.com/office/powerpoint/2010/main" val="3662074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fld id="{1B22EDD2-09F3-4FD4-B48F-8EC6F2868B2B}" type="slidenum">
              <a:rPr lang="hu-HU" smtClean="0"/>
              <a:t>13</a:t>
            </a:fld>
            <a:endParaRPr lang="hu-HU"/>
          </a:p>
        </p:txBody>
      </p:sp>
    </p:spTree>
    <p:extLst>
      <p:ext uri="{BB962C8B-B14F-4D97-AF65-F5344CB8AC3E}">
        <p14:creationId xmlns:p14="http://schemas.microsoft.com/office/powerpoint/2010/main" val="34219560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fld id="{1B22EDD2-09F3-4FD4-B48F-8EC6F2868B2B}" type="slidenum">
              <a:rPr lang="hu-HU" smtClean="0"/>
              <a:t>14</a:t>
            </a:fld>
            <a:endParaRPr lang="hu-HU"/>
          </a:p>
        </p:txBody>
      </p:sp>
    </p:spTree>
    <p:extLst>
      <p:ext uri="{BB962C8B-B14F-4D97-AF65-F5344CB8AC3E}">
        <p14:creationId xmlns:p14="http://schemas.microsoft.com/office/powerpoint/2010/main" val="39828995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fld id="{1B22EDD2-09F3-4FD4-B48F-8EC6F2868B2B}" type="slidenum">
              <a:rPr lang="hu-HU" smtClean="0"/>
              <a:t>15</a:t>
            </a:fld>
            <a:endParaRPr lang="hu-HU"/>
          </a:p>
        </p:txBody>
      </p:sp>
    </p:spTree>
    <p:extLst>
      <p:ext uri="{BB962C8B-B14F-4D97-AF65-F5344CB8AC3E}">
        <p14:creationId xmlns:p14="http://schemas.microsoft.com/office/powerpoint/2010/main" val="3839262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fld id="{1B22EDD2-09F3-4FD4-B48F-8EC6F2868B2B}" type="slidenum">
              <a:rPr lang="hu-HU" smtClean="0"/>
              <a:t>16</a:t>
            </a:fld>
            <a:endParaRPr lang="hu-HU"/>
          </a:p>
        </p:txBody>
      </p:sp>
    </p:spTree>
    <p:extLst>
      <p:ext uri="{BB962C8B-B14F-4D97-AF65-F5344CB8AC3E}">
        <p14:creationId xmlns:p14="http://schemas.microsoft.com/office/powerpoint/2010/main" val="23269256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fld id="{1B22EDD2-09F3-4FD4-B48F-8EC6F2868B2B}" type="slidenum">
              <a:rPr lang="hu-HU" smtClean="0"/>
              <a:t>17</a:t>
            </a:fld>
            <a:endParaRPr lang="hu-HU"/>
          </a:p>
        </p:txBody>
      </p:sp>
    </p:spTree>
    <p:extLst>
      <p:ext uri="{BB962C8B-B14F-4D97-AF65-F5344CB8AC3E}">
        <p14:creationId xmlns:p14="http://schemas.microsoft.com/office/powerpoint/2010/main" val="18832774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fld id="{1B22EDD2-09F3-4FD4-B48F-8EC6F2868B2B}" type="slidenum">
              <a:rPr lang="hu-HU" smtClean="0"/>
              <a:t>18</a:t>
            </a:fld>
            <a:endParaRPr lang="hu-HU"/>
          </a:p>
        </p:txBody>
      </p:sp>
    </p:spTree>
    <p:extLst>
      <p:ext uri="{BB962C8B-B14F-4D97-AF65-F5344CB8AC3E}">
        <p14:creationId xmlns:p14="http://schemas.microsoft.com/office/powerpoint/2010/main" val="39921276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fld id="{1B22EDD2-09F3-4FD4-B48F-8EC6F2868B2B}" type="slidenum">
              <a:rPr lang="hu-HU" smtClean="0"/>
              <a:t>19</a:t>
            </a:fld>
            <a:endParaRPr lang="hu-HU"/>
          </a:p>
        </p:txBody>
      </p:sp>
    </p:spTree>
    <p:extLst>
      <p:ext uri="{BB962C8B-B14F-4D97-AF65-F5344CB8AC3E}">
        <p14:creationId xmlns:p14="http://schemas.microsoft.com/office/powerpoint/2010/main" val="1992147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fld id="{1B22EDD2-09F3-4FD4-B48F-8EC6F2868B2B}" type="slidenum">
              <a:rPr lang="hu-HU" smtClean="0"/>
              <a:t>2</a:t>
            </a:fld>
            <a:endParaRPr lang="hu-HU"/>
          </a:p>
        </p:txBody>
      </p:sp>
    </p:spTree>
    <p:extLst>
      <p:ext uri="{BB962C8B-B14F-4D97-AF65-F5344CB8AC3E}">
        <p14:creationId xmlns:p14="http://schemas.microsoft.com/office/powerpoint/2010/main" val="19159322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fld id="{1B22EDD2-09F3-4FD4-B48F-8EC6F2868B2B}" type="slidenum">
              <a:rPr lang="hu-HU" smtClean="0"/>
              <a:t>20</a:t>
            </a:fld>
            <a:endParaRPr lang="hu-HU"/>
          </a:p>
        </p:txBody>
      </p:sp>
    </p:spTree>
    <p:extLst>
      <p:ext uri="{BB962C8B-B14F-4D97-AF65-F5344CB8AC3E}">
        <p14:creationId xmlns:p14="http://schemas.microsoft.com/office/powerpoint/2010/main" val="353757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fld id="{1B22EDD2-09F3-4FD4-B48F-8EC6F2868B2B}" type="slidenum">
              <a:rPr lang="hu-HU" smtClean="0"/>
              <a:t>21</a:t>
            </a:fld>
            <a:endParaRPr lang="hu-HU"/>
          </a:p>
        </p:txBody>
      </p:sp>
    </p:spTree>
    <p:extLst>
      <p:ext uri="{BB962C8B-B14F-4D97-AF65-F5344CB8AC3E}">
        <p14:creationId xmlns:p14="http://schemas.microsoft.com/office/powerpoint/2010/main" val="16390431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fld id="{1B22EDD2-09F3-4FD4-B48F-8EC6F2868B2B}" type="slidenum">
              <a:rPr lang="hu-HU" smtClean="0"/>
              <a:t>22</a:t>
            </a:fld>
            <a:endParaRPr lang="hu-HU"/>
          </a:p>
        </p:txBody>
      </p:sp>
    </p:spTree>
    <p:extLst>
      <p:ext uri="{BB962C8B-B14F-4D97-AF65-F5344CB8AC3E}">
        <p14:creationId xmlns:p14="http://schemas.microsoft.com/office/powerpoint/2010/main" val="28782978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fld id="{1B22EDD2-09F3-4FD4-B48F-8EC6F2868B2B}" type="slidenum">
              <a:rPr lang="hu-HU" smtClean="0"/>
              <a:t>23</a:t>
            </a:fld>
            <a:endParaRPr lang="hu-HU"/>
          </a:p>
        </p:txBody>
      </p:sp>
    </p:spTree>
    <p:extLst>
      <p:ext uri="{BB962C8B-B14F-4D97-AF65-F5344CB8AC3E}">
        <p14:creationId xmlns:p14="http://schemas.microsoft.com/office/powerpoint/2010/main" val="32899267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fld id="{1B22EDD2-09F3-4FD4-B48F-8EC6F2868B2B}" type="slidenum">
              <a:rPr lang="hu-HU" smtClean="0"/>
              <a:t>24</a:t>
            </a:fld>
            <a:endParaRPr lang="hu-HU"/>
          </a:p>
        </p:txBody>
      </p:sp>
    </p:spTree>
    <p:extLst>
      <p:ext uri="{BB962C8B-B14F-4D97-AF65-F5344CB8AC3E}">
        <p14:creationId xmlns:p14="http://schemas.microsoft.com/office/powerpoint/2010/main" val="40056318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fld id="{1B22EDD2-09F3-4FD4-B48F-8EC6F2868B2B}" type="slidenum">
              <a:rPr lang="hu-HU" smtClean="0"/>
              <a:t>25</a:t>
            </a:fld>
            <a:endParaRPr lang="hu-HU"/>
          </a:p>
        </p:txBody>
      </p:sp>
    </p:spTree>
    <p:extLst>
      <p:ext uri="{BB962C8B-B14F-4D97-AF65-F5344CB8AC3E}">
        <p14:creationId xmlns:p14="http://schemas.microsoft.com/office/powerpoint/2010/main" val="35219603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fld id="{1B22EDD2-09F3-4FD4-B48F-8EC6F2868B2B}" type="slidenum">
              <a:rPr lang="hu-HU" smtClean="0"/>
              <a:t>30</a:t>
            </a:fld>
            <a:endParaRPr lang="hu-HU"/>
          </a:p>
        </p:txBody>
      </p:sp>
    </p:spTree>
    <p:extLst>
      <p:ext uri="{BB962C8B-B14F-4D97-AF65-F5344CB8AC3E}">
        <p14:creationId xmlns:p14="http://schemas.microsoft.com/office/powerpoint/2010/main" val="34387522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fld id="{1B22EDD2-09F3-4FD4-B48F-8EC6F2868B2B}" type="slidenum">
              <a:rPr lang="hu-HU" smtClean="0"/>
              <a:t>31</a:t>
            </a:fld>
            <a:endParaRPr lang="hu-HU"/>
          </a:p>
        </p:txBody>
      </p:sp>
    </p:spTree>
    <p:extLst>
      <p:ext uri="{BB962C8B-B14F-4D97-AF65-F5344CB8AC3E}">
        <p14:creationId xmlns:p14="http://schemas.microsoft.com/office/powerpoint/2010/main" val="20560672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fld id="{1B22EDD2-09F3-4FD4-B48F-8EC6F2868B2B}" type="slidenum">
              <a:rPr lang="hu-HU" smtClean="0"/>
              <a:t>32</a:t>
            </a:fld>
            <a:endParaRPr lang="hu-HU"/>
          </a:p>
        </p:txBody>
      </p:sp>
    </p:spTree>
    <p:extLst>
      <p:ext uri="{BB962C8B-B14F-4D97-AF65-F5344CB8AC3E}">
        <p14:creationId xmlns:p14="http://schemas.microsoft.com/office/powerpoint/2010/main" val="42659436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fld id="{1B22EDD2-09F3-4FD4-B48F-8EC6F2868B2B}" type="slidenum">
              <a:rPr lang="hu-HU" smtClean="0"/>
              <a:t>37</a:t>
            </a:fld>
            <a:endParaRPr lang="hu-HU"/>
          </a:p>
        </p:txBody>
      </p:sp>
    </p:spTree>
    <p:extLst>
      <p:ext uri="{BB962C8B-B14F-4D97-AF65-F5344CB8AC3E}">
        <p14:creationId xmlns:p14="http://schemas.microsoft.com/office/powerpoint/2010/main" val="1048366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fld id="{1B22EDD2-09F3-4FD4-B48F-8EC6F2868B2B}" type="slidenum">
              <a:rPr lang="hu-HU" smtClean="0"/>
              <a:t>3</a:t>
            </a:fld>
            <a:endParaRPr lang="hu-HU"/>
          </a:p>
        </p:txBody>
      </p:sp>
    </p:spTree>
    <p:extLst>
      <p:ext uri="{BB962C8B-B14F-4D97-AF65-F5344CB8AC3E}">
        <p14:creationId xmlns:p14="http://schemas.microsoft.com/office/powerpoint/2010/main" val="14103748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fld id="{1B22EDD2-09F3-4FD4-B48F-8EC6F2868B2B}" type="slidenum">
              <a:rPr lang="hu-HU" smtClean="0"/>
              <a:t>38</a:t>
            </a:fld>
            <a:endParaRPr lang="hu-HU"/>
          </a:p>
        </p:txBody>
      </p:sp>
    </p:spTree>
    <p:extLst>
      <p:ext uri="{BB962C8B-B14F-4D97-AF65-F5344CB8AC3E}">
        <p14:creationId xmlns:p14="http://schemas.microsoft.com/office/powerpoint/2010/main" val="41807043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fld id="{1B22EDD2-09F3-4FD4-B48F-8EC6F2868B2B}" type="slidenum">
              <a:rPr lang="hu-HU" smtClean="0"/>
              <a:t>39</a:t>
            </a:fld>
            <a:endParaRPr lang="hu-HU"/>
          </a:p>
        </p:txBody>
      </p:sp>
    </p:spTree>
    <p:extLst>
      <p:ext uri="{BB962C8B-B14F-4D97-AF65-F5344CB8AC3E}">
        <p14:creationId xmlns:p14="http://schemas.microsoft.com/office/powerpoint/2010/main" val="5887757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fld id="{1B22EDD2-09F3-4FD4-B48F-8EC6F2868B2B}" type="slidenum">
              <a:rPr lang="hu-HU" smtClean="0"/>
              <a:t>40</a:t>
            </a:fld>
            <a:endParaRPr lang="hu-HU"/>
          </a:p>
        </p:txBody>
      </p:sp>
    </p:spTree>
    <p:extLst>
      <p:ext uri="{BB962C8B-B14F-4D97-AF65-F5344CB8AC3E}">
        <p14:creationId xmlns:p14="http://schemas.microsoft.com/office/powerpoint/2010/main" val="3016570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fld id="{1B22EDD2-09F3-4FD4-B48F-8EC6F2868B2B}" type="slidenum">
              <a:rPr lang="hu-HU" smtClean="0"/>
              <a:t>41</a:t>
            </a:fld>
            <a:endParaRPr lang="hu-HU"/>
          </a:p>
        </p:txBody>
      </p:sp>
    </p:spTree>
    <p:extLst>
      <p:ext uri="{BB962C8B-B14F-4D97-AF65-F5344CB8AC3E}">
        <p14:creationId xmlns:p14="http://schemas.microsoft.com/office/powerpoint/2010/main" val="26159370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fld id="{1B22EDD2-09F3-4FD4-B48F-8EC6F2868B2B}" type="slidenum">
              <a:rPr lang="hu-HU" smtClean="0"/>
              <a:t>42</a:t>
            </a:fld>
            <a:endParaRPr lang="hu-HU"/>
          </a:p>
        </p:txBody>
      </p:sp>
    </p:spTree>
    <p:extLst>
      <p:ext uri="{BB962C8B-B14F-4D97-AF65-F5344CB8AC3E}">
        <p14:creationId xmlns:p14="http://schemas.microsoft.com/office/powerpoint/2010/main" val="12147304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fld id="{1B22EDD2-09F3-4FD4-B48F-8EC6F2868B2B}" type="slidenum">
              <a:rPr lang="hu-HU" smtClean="0"/>
              <a:t>43</a:t>
            </a:fld>
            <a:endParaRPr lang="hu-HU"/>
          </a:p>
        </p:txBody>
      </p:sp>
    </p:spTree>
    <p:extLst>
      <p:ext uri="{BB962C8B-B14F-4D97-AF65-F5344CB8AC3E}">
        <p14:creationId xmlns:p14="http://schemas.microsoft.com/office/powerpoint/2010/main" val="34036334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fld id="{1B22EDD2-09F3-4FD4-B48F-8EC6F2868B2B}" type="slidenum">
              <a:rPr lang="hu-HU" smtClean="0"/>
              <a:t>44</a:t>
            </a:fld>
            <a:endParaRPr lang="hu-HU"/>
          </a:p>
        </p:txBody>
      </p:sp>
    </p:spTree>
    <p:extLst>
      <p:ext uri="{BB962C8B-B14F-4D97-AF65-F5344CB8AC3E}">
        <p14:creationId xmlns:p14="http://schemas.microsoft.com/office/powerpoint/2010/main" val="17494570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fld id="{1B22EDD2-09F3-4FD4-B48F-8EC6F2868B2B}" type="slidenum">
              <a:rPr lang="hu-HU" smtClean="0"/>
              <a:t>45</a:t>
            </a:fld>
            <a:endParaRPr lang="hu-HU"/>
          </a:p>
        </p:txBody>
      </p:sp>
    </p:spTree>
    <p:extLst>
      <p:ext uri="{BB962C8B-B14F-4D97-AF65-F5344CB8AC3E}">
        <p14:creationId xmlns:p14="http://schemas.microsoft.com/office/powerpoint/2010/main" val="2101184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fld id="{1B22EDD2-09F3-4FD4-B48F-8EC6F2868B2B}" type="slidenum">
              <a:rPr lang="hu-HU" smtClean="0"/>
              <a:t>46</a:t>
            </a:fld>
            <a:endParaRPr lang="hu-HU"/>
          </a:p>
        </p:txBody>
      </p:sp>
    </p:spTree>
    <p:extLst>
      <p:ext uri="{BB962C8B-B14F-4D97-AF65-F5344CB8AC3E}">
        <p14:creationId xmlns:p14="http://schemas.microsoft.com/office/powerpoint/2010/main" val="5986346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fld id="{1B22EDD2-09F3-4FD4-B48F-8EC6F2868B2B}" type="slidenum">
              <a:rPr lang="hu-HU" smtClean="0"/>
              <a:t>47</a:t>
            </a:fld>
            <a:endParaRPr lang="hu-HU"/>
          </a:p>
        </p:txBody>
      </p:sp>
    </p:spTree>
    <p:extLst>
      <p:ext uri="{BB962C8B-B14F-4D97-AF65-F5344CB8AC3E}">
        <p14:creationId xmlns:p14="http://schemas.microsoft.com/office/powerpoint/2010/main" val="2028184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fld id="{1B22EDD2-09F3-4FD4-B48F-8EC6F2868B2B}" type="slidenum">
              <a:rPr lang="hu-HU" smtClean="0"/>
              <a:t>4</a:t>
            </a:fld>
            <a:endParaRPr lang="hu-HU"/>
          </a:p>
        </p:txBody>
      </p:sp>
    </p:spTree>
    <p:extLst>
      <p:ext uri="{BB962C8B-B14F-4D97-AF65-F5344CB8AC3E}">
        <p14:creationId xmlns:p14="http://schemas.microsoft.com/office/powerpoint/2010/main" val="31857681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fld id="{1B22EDD2-09F3-4FD4-B48F-8EC6F2868B2B}" type="slidenum">
              <a:rPr lang="hu-HU" smtClean="0"/>
              <a:t>48</a:t>
            </a:fld>
            <a:endParaRPr lang="hu-HU"/>
          </a:p>
        </p:txBody>
      </p:sp>
    </p:spTree>
    <p:extLst>
      <p:ext uri="{BB962C8B-B14F-4D97-AF65-F5344CB8AC3E}">
        <p14:creationId xmlns:p14="http://schemas.microsoft.com/office/powerpoint/2010/main" val="42763102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fld id="{1B22EDD2-09F3-4FD4-B48F-8EC6F2868B2B}" type="slidenum">
              <a:rPr lang="hu-HU" smtClean="0"/>
              <a:t>50</a:t>
            </a:fld>
            <a:endParaRPr lang="hu-HU"/>
          </a:p>
        </p:txBody>
      </p:sp>
    </p:spTree>
    <p:extLst>
      <p:ext uri="{BB962C8B-B14F-4D97-AF65-F5344CB8AC3E}">
        <p14:creationId xmlns:p14="http://schemas.microsoft.com/office/powerpoint/2010/main" val="304795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fld id="{1B22EDD2-09F3-4FD4-B48F-8EC6F2868B2B}" type="slidenum">
              <a:rPr lang="hu-HU" smtClean="0"/>
              <a:t>5</a:t>
            </a:fld>
            <a:endParaRPr lang="hu-HU"/>
          </a:p>
        </p:txBody>
      </p:sp>
    </p:spTree>
    <p:extLst>
      <p:ext uri="{BB962C8B-B14F-4D97-AF65-F5344CB8AC3E}">
        <p14:creationId xmlns:p14="http://schemas.microsoft.com/office/powerpoint/2010/main" val="4021960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fld id="{1B22EDD2-09F3-4FD4-B48F-8EC6F2868B2B}" type="slidenum">
              <a:rPr lang="hu-HU" smtClean="0"/>
              <a:t>6</a:t>
            </a:fld>
            <a:endParaRPr lang="hu-HU"/>
          </a:p>
        </p:txBody>
      </p:sp>
    </p:spTree>
    <p:extLst>
      <p:ext uri="{BB962C8B-B14F-4D97-AF65-F5344CB8AC3E}">
        <p14:creationId xmlns:p14="http://schemas.microsoft.com/office/powerpoint/2010/main" val="2466817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fld id="{1B22EDD2-09F3-4FD4-B48F-8EC6F2868B2B}" type="slidenum">
              <a:rPr lang="hu-HU" smtClean="0"/>
              <a:t>7</a:t>
            </a:fld>
            <a:endParaRPr lang="hu-HU"/>
          </a:p>
        </p:txBody>
      </p:sp>
    </p:spTree>
    <p:extLst>
      <p:ext uri="{BB962C8B-B14F-4D97-AF65-F5344CB8AC3E}">
        <p14:creationId xmlns:p14="http://schemas.microsoft.com/office/powerpoint/2010/main" val="2951781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fld id="{1B22EDD2-09F3-4FD4-B48F-8EC6F2868B2B}" type="slidenum">
              <a:rPr lang="hu-HU" smtClean="0"/>
              <a:t>8</a:t>
            </a:fld>
            <a:endParaRPr lang="hu-HU"/>
          </a:p>
        </p:txBody>
      </p:sp>
    </p:spTree>
    <p:extLst>
      <p:ext uri="{BB962C8B-B14F-4D97-AF65-F5344CB8AC3E}">
        <p14:creationId xmlns:p14="http://schemas.microsoft.com/office/powerpoint/2010/main" val="4105175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fld id="{1B22EDD2-09F3-4FD4-B48F-8EC6F2868B2B}" type="slidenum">
              <a:rPr lang="hu-HU" smtClean="0"/>
              <a:t>9</a:t>
            </a:fld>
            <a:endParaRPr lang="hu-HU"/>
          </a:p>
        </p:txBody>
      </p:sp>
    </p:spTree>
    <p:extLst>
      <p:ext uri="{BB962C8B-B14F-4D97-AF65-F5344CB8AC3E}">
        <p14:creationId xmlns:p14="http://schemas.microsoft.com/office/powerpoint/2010/main" val="918460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8BFABA1-42B7-1E6B-250F-2561E4139836}"/>
              </a:ext>
            </a:extLst>
          </p:cNvPr>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a:extLst>
              <a:ext uri="{FF2B5EF4-FFF2-40B4-BE49-F238E27FC236}">
                <a16:creationId xmlns:a16="http://schemas.microsoft.com/office/drawing/2014/main" id="{36AFA90F-7386-8D1F-86B2-D4DE7B5CD4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p>
        </p:txBody>
      </p:sp>
      <p:sp>
        <p:nvSpPr>
          <p:cNvPr id="4" name="Dátum helye 3">
            <a:extLst>
              <a:ext uri="{FF2B5EF4-FFF2-40B4-BE49-F238E27FC236}">
                <a16:creationId xmlns:a16="http://schemas.microsoft.com/office/drawing/2014/main" id="{1428E45C-FC8E-4B62-0E62-844543BF6D7D}"/>
              </a:ext>
            </a:extLst>
          </p:cNvPr>
          <p:cNvSpPr>
            <a:spLocks noGrp="1"/>
          </p:cNvSpPr>
          <p:nvPr>
            <p:ph type="dt" sz="half" idx="10"/>
          </p:nvPr>
        </p:nvSpPr>
        <p:spPr/>
        <p:txBody>
          <a:bodyPr/>
          <a:lstStyle/>
          <a:p>
            <a:fld id="{3BEB2A81-2D4A-4FA9-AD44-35CE0A7EC3E0}" type="datetimeFigureOut">
              <a:rPr lang="hu-HU" smtClean="0"/>
              <a:t>2024. 09. 27.</a:t>
            </a:fld>
            <a:endParaRPr lang="hu-HU"/>
          </a:p>
        </p:txBody>
      </p:sp>
      <p:sp>
        <p:nvSpPr>
          <p:cNvPr id="5" name="Élőláb helye 4">
            <a:extLst>
              <a:ext uri="{FF2B5EF4-FFF2-40B4-BE49-F238E27FC236}">
                <a16:creationId xmlns:a16="http://schemas.microsoft.com/office/drawing/2014/main" id="{9F2D47FB-A361-3BBC-F6BE-833BECC11CBE}"/>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06539C0B-FA62-88CB-2B56-7F9DEDDBE51B}"/>
              </a:ext>
            </a:extLst>
          </p:cNvPr>
          <p:cNvSpPr>
            <a:spLocks noGrp="1"/>
          </p:cNvSpPr>
          <p:nvPr>
            <p:ph type="sldNum" sz="quarter" idx="12"/>
          </p:nvPr>
        </p:nvSpPr>
        <p:spPr/>
        <p:txBody>
          <a:bodyPr/>
          <a:lstStyle/>
          <a:p>
            <a:fld id="{E078F6C6-6109-442F-9CA1-CA87F3E7CEBF}" type="slidenum">
              <a:rPr lang="hu-HU" smtClean="0"/>
              <a:t>‹#›</a:t>
            </a:fld>
            <a:endParaRPr lang="hu-HU"/>
          </a:p>
        </p:txBody>
      </p:sp>
    </p:spTree>
    <p:extLst>
      <p:ext uri="{BB962C8B-B14F-4D97-AF65-F5344CB8AC3E}">
        <p14:creationId xmlns:p14="http://schemas.microsoft.com/office/powerpoint/2010/main" val="4275039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0346189-4543-66AC-BE49-E2AE8EAF324E}"/>
              </a:ext>
            </a:extLst>
          </p:cNvPr>
          <p:cNvSpPr>
            <a:spLocks noGrp="1"/>
          </p:cNvSpPr>
          <p:nvPr>
            <p:ph type="title"/>
          </p:nvPr>
        </p:nvSpPr>
        <p:spPr/>
        <p:txBody>
          <a:bodyPr/>
          <a:lstStyle/>
          <a:p>
            <a:r>
              <a:rPr lang="hu-HU"/>
              <a:t>Mintacím szerkesztése</a:t>
            </a:r>
          </a:p>
        </p:txBody>
      </p:sp>
      <p:sp>
        <p:nvSpPr>
          <p:cNvPr id="3" name="Függőleges szöveg helye 2">
            <a:extLst>
              <a:ext uri="{FF2B5EF4-FFF2-40B4-BE49-F238E27FC236}">
                <a16:creationId xmlns:a16="http://schemas.microsoft.com/office/drawing/2014/main" id="{6FA6DE04-B5EB-9367-4C3D-4CE4A92DF6A0}"/>
              </a:ext>
            </a:extLst>
          </p:cNvPr>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56ABE447-9310-2C41-E395-DCBC0FD0FA0D}"/>
              </a:ext>
            </a:extLst>
          </p:cNvPr>
          <p:cNvSpPr>
            <a:spLocks noGrp="1"/>
          </p:cNvSpPr>
          <p:nvPr>
            <p:ph type="dt" sz="half" idx="10"/>
          </p:nvPr>
        </p:nvSpPr>
        <p:spPr/>
        <p:txBody>
          <a:bodyPr/>
          <a:lstStyle/>
          <a:p>
            <a:fld id="{3BEB2A81-2D4A-4FA9-AD44-35CE0A7EC3E0}" type="datetimeFigureOut">
              <a:rPr lang="hu-HU" smtClean="0"/>
              <a:t>2024. 09. 27.</a:t>
            </a:fld>
            <a:endParaRPr lang="hu-HU"/>
          </a:p>
        </p:txBody>
      </p:sp>
      <p:sp>
        <p:nvSpPr>
          <p:cNvPr id="5" name="Élőláb helye 4">
            <a:extLst>
              <a:ext uri="{FF2B5EF4-FFF2-40B4-BE49-F238E27FC236}">
                <a16:creationId xmlns:a16="http://schemas.microsoft.com/office/drawing/2014/main" id="{93A1003E-E859-480C-194E-B38903B8C9E3}"/>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C2565D0A-D1C9-7ACE-5072-7F0145A40D19}"/>
              </a:ext>
            </a:extLst>
          </p:cNvPr>
          <p:cNvSpPr>
            <a:spLocks noGrp="1"/>
          </p:cNvSpPr>
          <p:nvPr>
            <p:ph type="sldNum" sz="quarter" idx="12"/>
          </p:nvPr>
        </p:nvSpPr>
        <p:spPr/>
        <p:txBody>
          <a:bodyPr/>
          <a:lstStyle/>
          <a:p>
            <a:fld id="{E078F6C6-6109-442F-9CA1-CA87F3E7CEBF}" type="slidenum">
              <a:rPr lang="hu-HU" smtClean="0"/>
              <a:t>‹#›</a:t>
            </a:fld>
            <a:endParaRPr lang="hu-HU"/>
          </a:p>
        </p:txBody>
      </p:sp>
    </p:spTree>
    <p:extLst>
      <p:ext uri="{BB962C8B-B14F-4D97-AF65-F5344CB8AC3E}">
        <p14:creationId xmlns:p14="http://schemas.microsoft.com/office/powerpoint/2010/main" val="1661284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D3CDC0F1-AE00-33BF-12CB-C96C091C9892}"/>
              </a:ext>
            </a:extLst>
          </p:cNvPr>
          <p:cNvSpPr>
            <a:spLocks noGrp="1"/>
          </p:cNvSpPr>
          <p:nvPr>
            <p:ph type="title" orient="vert"/>
          </p:nvPr>
        </p:nvSpPr>
        <p:spPr>
          <a:xfrm>
            <a:off x="8724900" y="365125"/>
            <a:ext cx="2628900" cy="5811838"/>
          </a:xfrm>
        </p:spPr>
        <p:txBody>
          <a:bodyPr vert="eaVert"/>
          <a:lstStyle/>
          <a:p>
            <a:r>
              <a:rPr lang="hu-HU"/>
              <a:t>Mintacím szerkesztése</a:t>
            </a:r>
          </a:p>
        </p:txBody>
      </p:sp>
      <p:sp>
        <p:nvSpPr>
          <p:cNvPr id="3" name="Függőleges szöveg helye 2">
            <a:extLst>
              <a:ext uri="{FF2B5EF4-FFF2-40B4-BE49-F238E27FC236}">
                <a16:creationId xmlns:a16="http://schemas.microsoft.com/office/drawing/2014/main" id="{B82B9CE6-2157-291B-E170-2B5E836AB9DB}"/>
              </a:ext>
            </a:extLst>
          </p:cNvPr>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92A63C70-8447-B62B-ADEC-6CE3BE2A71CC}"/>
              </a:ext>
            </a:extLst>
          </p:cNvPr>
          <p:cNvSpPr>
            <a:spLocks noGrp="1"/>
          </p:cNvSpPr>
          <p:nvPr>
            <p:ph type="dt" sz="half" idx="10"/>
          </p:nvPr>
        </p:nvSpPr>
        <p:spPr/>
        <p:txBody>
          <a:bodyPr/>
          <a:lstStyle/>
          <a:p>
            <a:fld id="{3BEB2A81-2D4A-4FA9-AD44-35CE0A7EC3E0}" type="datetimeFigureOut">
              <a:rPr lang="hu-HU" smtClean="0"/>
              <a:t>2024. 09. 27.</a:t>
            </a:fld>
            <a:endParaRPr lang="hu-HU"/>
          </a:p>
        </p:txBody>
      </p:sp>
      <p:sp>
        <p:nvSpPr>
          <p:cNvPr id="5" name="Élőláb helye 4">
            <a:extLst>
              <a:ext uri="{FF2B5EF4-FFF2-40B4-BE49-F238E27FC236}">
                <a16:creationId xmlns:a16="http://schemas.microsoft.com/office/drawing/2014/main" id="{C04CAD12-B381-D029-E96D-3B7F8F9349DB}"/>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BE2BEF14-4050-A287-26D3-463589B4CBA7}"/>
              </a:ext>
            </a:extLst>
          </p:cNvPr>
          <p:cNvSpPr>
            <a:spLocks noGrp="1"/>
          </p:cNvSpPr>
          <p:nvPr>
            <p:ph type="sldNum" sz="quarter" idx="12"/>
          </p:nvPr>
        </p:nvSpPr>
        <p:spPr/>
        <p:txBody>
          <a:bodyPr/>
          <a:lstStyle/>
          <a:p>
            <a:fld id="{E078F6C6-6109-442F-9CA1-CA87F3E7CEBF}" type="slidenum">
              <a:rPr lang="hu-HU" smtClean="0"/>
              <a:t>‹#›</a:t>
            </a:fld>
            <a:endParaRPr lang="hu-HU"/>
          </a:p>
        </p:txBody>
      </p:sp>
    </p:spTree>
    <p:extLst>
      <p:ext uri="{BB962C8B-B14F-4D97-AF65-F5344CB8AC3E}">
        <p14:creationId xmlns:p14="http://schemas.microsoft.com/office/powerpoint/2010/main" val="1664133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983A0A8-842B-010B-C883-F164E742727C}"/>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88B19130-D225-8C7F-7E5E-D7CBA0C73FA7}"/>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375674A8-386C-ECC7-5C02-7035B27634D1}"/>
              </a:ext>
            </a:extLst>
          </p:cNvPr>
          <p:cNvSpPr>
            <a:spLocks noGrp="1"/>
          </p:cNvSpPr>
          <p:nvPr>
            <p:ph type="dt" sz="half" idx="10"/>
          </p:nvPr>
        </p:nvSpPr>
        <p:spPr/>
        <p:txBody>
          <a:bodyPr/>
          <a:lstStyle/>
          <a:p>
            <a:fld id="{3BEB2A81-2D4A-4FA9-AD44-35CE0A7EC3E0}" type="datetimeFigureOut">
              <a:rPr lang="hu-HU" smtClean="0"/>
              <a:t>2024. 09. 27.</a:t>
            </a:fld>
            <a:endParaRPr lang="hu-HU"/>
          </a:p>
        </p:txBody>
      </p:sp>
      <p:sp>
        <p:nvSpPr>
          <p:cNvPr id="5" name="Élőláb helye 4">
            <a:extLst>
              <a:ext uri="{FF2B5EF4-FFF2-40B4-BE49-F238E27FC236}">
                <a16:creationId xmlns:a16="http://schemas.microsoft.com/office/drawing/2014/main" id="{EEEA91D3-D0AD-5F06-102D-5E0D68803661}"/>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95F97DE5-6C2A-D351-F813-764D6E93B919}"/>
              </a:ext>
            </a:extLst>
          </p:cNvPr>
          <p:cNvSpPr>
            <a:spLocks noGrp="1"/>
          </p:cNvSpPr>
          <p:nvPr>
            <p:ph type="sldNum" sz="quarter" idx="12"/>
          </p:nvPr>
        </p:nvSpPr>
        <p:spPr/>
        <p:txBody>
          <a:bodyPr/>
          <a:lstStyle/>
          <a:p>
            <a:fld id="{E078F6C6-6109-442F-9CA1-CA87F3E7CEBF}" type="slidenum">
              <a:rPr lang="hu-HU" smtClean="0"/>
              <a:t>‹#›</a:t>
            </a:fld>
            <a:endParaRPr lang="hu-HU"/>
          </a:p>
        </p:txBody>
      </p:sp>
    </p:spTree>
    <p:extLst>
      <p:ext uri="{BB962C8B-B14F-4D97-AF65-F5344CB8AC3E}">
        <p14:creationId xmlns:p14="http://schemas.microsoft.com/office/powerpoint/2010/main" val="370113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2FA27D0-B736-3934-3CA1-27B61C593D43}"/>
              </a:ext>
            </a:extLst>
          </p:cNvPr>
          <p:cNvSpPr>
            <a:spLocks noGrp="1"/>
          </p:cNvSpPr>
          <p:nvPr>
            <p:ph type="title"/>
          </p:nvPr>
        </p:nvSpPr>
        <p:spPr>
          <a:xfrm>
            <a:off x="831850" y="1709738"/>
            <a:ext cx="10515600" cy="2852737"/>
          </a:xfrm>
        </p:spPr>
        <p:txBody>
          <a:bodyPr anchor="b"/>
          <a:lstStyle>
            <a:lvl1pPr>
              <a:defRPr sz="6000"/>
            </a:lvl1pPr>
          </a:lstStyle>
          <a:p>
            <a:r>
              <a:rPr lang="hu-HU"/>
              <a:t>Mintacím szerkesztése</a:t>
            </a:r>
          </a:p>
        </p:txBody>
      </p:sp>
      <p:sp>
        <p:nvSpPr>
          <p:cNvPr id="3" name="Szöveg helye 2">
            <a:extLst>
              <a:ext uri="{FF2B5EF4-FFF2-40B4-BE49-F238E27FC236}">
                <a16:creationId xmlns:a16="http://schemas.microsoft.com/office/drawing/2014/main" id="{B64D7F2C-0982-97FF-33AF-191C4BF0024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hu-HU"/>
              <a:t>Mintaszöveg szerkesztése</a:t>
            </a:r>
          </a:p>
        </p:txBody>
      </p:sp>
      <p:sp>
        <p:nvSpPr>
          <p:cNvPr id="4" name="Dátum helye 3">
            <a:extLst>
              <a:ext uri="{FF2B5EF4-FFF2-40B4-BE49-F238E27FC236}">
                <a16:creationId xmlns:a16="http://schemas.microsoft.com/office/drawing/2014/main" id="{43AF9041-56F4-34FF-2EC4-6053F55BA869}"/>
              </a:ext>
            </a:extLst>
          </p:cNvPr>
          <p:cNvSpPr>
            <a:spLocks noGrp="1"/>
          </p:cNvSpPr>
          <p:nvPr>
            <p:ph type="dt" sz="half" idx="10"/>
          </p:nvPr>
        </p:nvSpPr>
        <p:spPr/>
        <p:txBody>
          <a:bodyPr/>
          <a:lstStyle/>
          <a:p>
            <a:fld id="{3BEB2A81-2D4A-4FA9-AD44-35CE0A7EC3E0}" type="datetimeFigureOut">
              <a:rPr lang="hu-HU" smtClean="0"/>
              <a:t>2024. 09. 27.</a:t>
            </a:fld>
            <a:endParaRPr lang="hu-HU"/>
          </a:p>
        </p:txBody>
      </p:sp>
      <p:sp>
        <p:nvSpPr>
          <p:cNvPr id="5" name="Élőláb helye 4">
            <a:extLst>
              <a:ext uri="{FF2B5EF4-FFF2-40B4-BE49-F238E27FC236}">
                <a16:creationId xmlns:a16="http://schemas.microsoft.com/office/drawing/2014/main" id="{74C14403-2D21-002A-BF8B-602721D37005}"/>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418AC93B-04DF-E637-6D2F-48EB71FCDFE3}"/>
              </a:ext>
            </a:extLst>
          </p:cNvPr>
          <p:cNvSpPr>
            <a:spLocks noGrp="1"/>
          </p:cNvSpPr>
          <p:nvPr>
            <p:ph type="sldNum" sz="quarter" idx="12"/>
          </p:nvPr>
        </p:nvSpPr>
        <p:spPr/>
        <p:txBody>
          <a:bodyPr/>
          <a:lstStyle/>
          <a:p>
            <a:fld id="{E078F6C6-6109-442F-9CA1-CA87F3E7CEBF}" type="slidenum">
              <a:rPr lang="hu-HU" smtClean="0"/>
              <a:t>‹#›</a:t>
            </a:fld>
            <a:endParaRPr lang="hu-HU"/>
          </a:p>
        </p:txBody>
      </p:sp>
    </p:spTree>
    <p:extLst>
      <p:ext uri="{BB962C8B-B14F-4D97-AF65-F5344CB8AC3E}">
        <p14:creationId xmlns:p14="http://schemas.microsoft.com/office/powerpoint/2010/main" val="1893685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A929989-FB7C-C479-31FF-CB5214A693C1}"/>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A3DEA9E5-4BC0-BD9A-F3FF-E04898F1A3AE}"/>
              </a:ext>
            </a:extLst>
          </p:cNvPr>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a:extLst>
              <a:ext uri="{FF2B5EF4-FFF2-40B4-BE49-F238E27FC236}">
                <a16:creationId xmlns:a16="http://schemas.microsoft.com/office/drawing/2014/main" id="{F7577A3D-D381-17E6-0AE2-620EBD1231A2}"/>
              </a:ext>
            </a:extLst>
          </p:cNvPr>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a:extLst>
              <a:ext uri="{FF2B5EF4-FFF2-40B4-BE49-F238E27FC236}">
                <a16:creationId xmlns:a16="http://schemas.microsoft.com/office/drawing/2014/main" id="{BCCC2401-D0A3-6A6C-08DF-73B51CF57022}"/>
              </a:ext>
            </a:extLst>
          </p:cNvPr>
          <p:cNvSpPr>
            <a:spLocks noGrp="1"/>
          </p:cNvSpPr>
          <p:nvPr>
            <p:ph type="dt" sz="half" idx="10"/>
          </p:nvPr>
        </p:nvSpPr>
        <p:spPr/>
        <p:txBody>
          <a:bodyPr/>
          <a:lstStyle/>
          <a:p>
            <a:fld id="{3BEB2A81-2D4A-4FA9-AD44-35CE0A7EC3E0}" type="datetimeFigureOut">
              <a:rPr lang="hu-HU" smtClean="0"/>
              <a:t>2024. 09. 27.</a:t>
            </a:fld>
            <a:endParaRPr lang="hu-HU"/>
          </a:p>
        </p:txBody>
      </p:sp>
      <p:sp>
        <p:nvSpPr>
          <p:cNvPr id="6" name="Élőláb helye 5">
            <a:extLst>
              <a:ext uri="{FF2B5EF4-FFF2-40B4-BE49-F238E27FC236}">
                <a16:creationId xmlns:a16="http://schemas.microsoft.com/office/drawing/2014/main" id="{317F7107-DB95-2338-2A68-FFA22F7BE7AB}"/>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EFA7CA40-09F3-2A8D-4B80-4B0F5C508645}"/>
              </a:ext>
            </a:extLst>
          </p:cNvPr>
          <p:cNvSpPr>
            <a:spLocks noGrp="1"/>
          </p:cNvSpPr>
          <p:nvPr>
            <p:ph type="sldNum" sz="quarter" idx="12"/>
          </p:nvPr>
        </p:nvSpPr>
        <p:spPr/>
        <p:txBody>
          <a:bodyPr/>
          <a:lstStyle/>
          <a:p>
            <a:fld id="{E078F6C6-6109-442F-9CA1-CA87F3E7CEBF}" type="slidenum">
              <a:rPr lang="hu-HU" smtClean="0"/>
              <a:t>‹#›</a:t>
            </a:fld>
            <a:endParaRPr lang="hu-HU"/>
          </a:p>
        </p:txBody>
      </p:sp>
    </p:spTree>
    <p:extLst>
      <p:ext uri="{BB962C8B-B14F-4D97-AF65-F5344CB8AC3E}">
        <p14:creationId xmlns:p14="http://schemas.microsoft.com/office/powerpoint/2010/main" val="4258197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932E658-4739-6C85-E084-3708A28E52BB}"/>
              </a:ext>
            </a:extLst>
          </p:cNvPr>
          <p:cNvSpPr>
            <a:spLocks noGrp="1"/>
          </p:cNvSpPr>
          <p:nvPr>
            <p:ph type="title"/>
          </p:nvPr>
        </p:nvSpPr>
        <p:spPr>
          <a:xfrm>
            <a:off x="839788" y="365125"/>
            <a:ext cx="10515600" cy="1325563"/>
          </a:xfrm>
        </p:spPr>
        <p:txBody>
          <a:bodyPr/>
          <a:lstStyle/>
          <a:p>
            <a:r>
              <a:rPr lang="hu-HU"/>
              <a:t>Mintacím szerkesztése</a:t>
            </a:r>
          </a:p>
        </p:txBody>
      </p:sp>
      <p:sp>
        <p:nvSpPr>
          <p:cNvPr id="3" name="Szöveg helye 2">
            <a:extLst>
              <a:ext uri="{FF2B5EF4-FFF2-40B4-BE49-F238E27FC236}">
                <a16:creationId xmlns:a16="http://schemas.microsoft.com/office/drawing/2014/main" id="{1D7CF47C-0AC5-FD02-8A15-6C136C1B12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E42E4A0B-3D00-12D1-CDC5-81F43373B00D}"/>
              </a:ext>
            </a:extLst>
          </p:cNvPr>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a:extLst>
              <a:ext uri="{FF2B5EF4-FFF2-40B4-BE49-F238E27FC236}">
                <a16:creationId xmlns:a16="http://schemas.microsoft.com/office/drawing/2014/main" id="{437D4329-1C3E-3454-C689-C86F91C71E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E00361EE-313E-960D-843F-D8B501DD813B}"/>
              </a:ext>
            </a:extLst>
          </p:cNvPr>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a:extLst>
              <a:ext uri="{FF2B5EF4-FFF2-40B4-BE49-F238E27FC236}">
                <a16:creationId xmlns:a16="http://schemas.microsoft.com/office/drawing/2014/main" id="{A68D40B1-40F2-F521-734F-F088B205BCE9}"/>
              </a:ext>
            </a:extLst>
          </p:cNvPr>
          <p:cNvSpPr>
            <a:spLocks noGrp="1"/>
          </p:cNvSpPr>
          <p:nvPr>
            <p:ph type="dt" sz="half" idx="10"/>
          </p:nvPr>
        </p:nvSpPr>
        <p:spPr/>
        <p:txBody>
          <a:bodyPr/>
          <a:lstStyle/>
          <a:p>
            <a:fld id="{3BEB2A81-2D4A-4FA9-AD44-35CE0A7EC3E0}" type="datetimeFigureOut">
              <a:rPr lang="hu-HU" smtClean="0"/>
              <a:t>2024. 09. 27.</a:t>
            </a:fld>
            <a:endParaRPr lang="hu-HU"/>
          </a:p>
        </p:txBody>
      </p:sp>
      <p:sp>
        <p:nvSpPr>
          <p:cNvPr id="8" name="Élőláb helye 7">
            <a:extLst>
              <a:ext uri="{FF2B5EF4-FFF2-40B4-BE49-F238E27FC236}">
                <a16:creationId xmlns:a16="http://schemas.microsoft.com/office/drawing/2014/main" id="{49F444CB-E4E6-EFBA-0E1B-F4DE2EA5F383}"/>
              </a:ext>
            </a:extLst>
          </p:cNvPr>
          <p:cNvSpPr>
            <a:spLocks noGrp="1"/>
          </p:cNvSpPr>
          <p:nvPr>
            <p:ph type="ftr" sz="quarter" idx="11"/>
          </p:nvPr>
        </p:nvSpPr>
        <p:spPr/>
        <p:txBody>
          <a:bodyPr/>
          <a:lstStyle/>
          <a:p>
            <a:endParaRPr lang="hu-HU"/>
          </a:p>
        </p:txBody>
      </p:sp>
      <p:sp>
        <p:nvSpPr>
          <p:cNvPr id="9" name="Dia számának helye 8">
            <a:extLst>
              <a:ext uri="{FF2B5EF4-FFF2-40B4-BE49-F238E27FC236}">
                <a16:creationId xmlns:a16="http://schemas.microsoft.com/office/drawing/2014/main" id="{821AD4A9-E3CD-0B44-01B1-082AC622EA80}"/>
              </a:ext>
            </a:extLst>
          </p:cNvPr>
          <p:cNvSpPr>
            <a:spLocks noGrp="1"/>
          </p:cNvSpPr>
          <p:nvPr>
            <p:ph type="sldNum" sz="quarter" idx="12"/>
          </p:nvPr>
        </p:nvSpPr>
        <p:spPr/>
        <p:txBody>
          <a:bodyPr/>
          <a:lstStyle/>
          <a:p>
            <a:fld id="{E078F6C6-6109-442F-9CA1-CA87F3E7CEBF}" type="slidenum">
              <a:rPr lang="hu-HU" smtClean="0"/>
              <a:t>‹#›</a:t>
            </a:fld>
            <a:endParaRPr lang="hu-HU"/>
          </a:p>
        </p:txBody>
      </p:sp>
    </p:spTree>
    <p:extLst>
      <p:ext uri="{BB962C8B-B14F-4D97-AF65-F5344CB8AC3E}">
        <p14:creationId xmlns:p14="http://schemas.microsoft.com/office/powerpoint/2010/main" val="2889388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90B2749-836C-E031-98A3-C73D79D52092}"/>
              </a:ext>
            </a:extLst>
          </p:cNvPr>
          <p:cNvSpPr>
            <a:spLocks noGrp="1"/>
          </p:cNvSpPr>
          <p:nvPr>
            <p:ph type="title"/>
          </p:nvPr>
        </p:nvSpPr>
        <p:spPr/>
        <p:txBody>
          <a:bodyPr/>
          <a:lstStyle/>
          <a:p>
            <a:r>
              <a:rPr lang="hu-HU"/>
              <a:t>Mintacím szerkesztése</a:t>
            </a:r>
          </a:p>
        </p:txBody>
      </p:sp>
      <p:sp>
        <p:nvSpPr>
          <p:cNvPr id="3" name="Dátum helye 2">
            <a:extLst>
              <a:ext uri="{FF2B5EF4-FFF2-40B4-BE49-F238E27FC236}">
                <a16:creationId xmlns:a16="http://schemas.microsoft.com/office/drawing/2014/main" id="{47EB69A7-5004-A7CA-D69B-D1DFB466FC69}"/>
              </a:ext>
            </a:extLst>
          </p:cNvPr>
          <p:cNvSpPr>
            <a:spLocks noGrp="1"/>
          </p:cNvSpPr>
          <p:nvPr>
            <p:ph type="dt" sz="half" idx="10"/>
          </p:nvPr>
        </p:nvSpPr>
        <p:spPr/>
        <p:txBody>
          <a:bodyPr/>
          <a:lstStyle/>
          <a:p>
            <a:fld id="{3BEB2A81-2D4A-4FA9-AD44-35CE0A7EC3E0}" type="datetimeFigureOut">
              <a:rPr lang="hu-HU" smtClean="0"/>
              <a:t>2024. 09. 27.</a:t>
            </a:fld>
            <a:endParaRPr lang="hu-HU"/>
          </a:p>
        </p:txBody>
      </p:sp>
      <p:sp>
        <p:nvSpPr>
          <p:cNvPr id="4" name="Élőláb helye 3">
            <a:extLst>
              <a:ext uri="{FF2B5EF4-FFF2-40B4-BE49-F238E27FC236}">
                <a16:creationId xmlns:a16="http://schemas.microsoft.com/office/drawing/2014/main" id="{DAC6C760-9B5D-0925-8FEA-542A33DD6A8A}"/>
              </a:ext>
            </a:extLst>
          </p:cNvPr>
          <p:cNvSpPr>
            <a:spLocks noGrp="1"/>
          </p:cNvSpPr>
          <p:nvPr>
            <p:ph type="ftr" sz="quarter" idx="11"/>
          </p:nvPr>
        </p:nvSpPr>
        <p:spPr/>
        <p:txBody>
          <a:bodyPr/>
          <a:lstStyle/>
          <a:p>
            <a:endParaRPr lang="hu-HU"/>
          </a:p>
        </p:txBody>
      </p:sp>
      <p:sp>
        <p:nvSpPr>
          <p:cNvPr id="5" name="Dia számának helye 4">
            <a:extLst>
              <a:ext uri="{FF2B5EF4-FFF2-40B4-BE49-F238E27FC236}">
                <a16:creationId xmlns:a16="http://schemas.microsoft.com/office/drawing/2014/main" id="{FFCF94E3-897B-C567-0205-04BB5A9E5093}"/>
              </a:ext>
            </a:extLst>
          </p:cNvPr>
          <p:cNvSpPr>
            <a:spLocks noGrp="1"/>
          </p:cNvSpPr>
          <p:nvPr>
            <p:ph type="sldNum" sz="quarter" idx="12"/>
          </p:nvPr>
        </p:nvSpPr>
        <p:spPr/>
        <p:txBody>
          <a:bodyPr/>
          <a:lstStyle/>
          <a:p>
            <a:fld id="{E078F6C6-6109-442F-9CA1-CA87F3E7CEBF}" type="slidenum">
              <a:rPr lang="hu-HU" smtClean="0"/>
              <a:t>‹#›</a:t>
            </a:fld>
            <a:endParaRPr lang="hu-HU"/>
          </a:p>
        </p:txBody>
      </p:sp>
    </p:spTree>
    <p:extLst>
      <p:ext uri="{BB962C8B-B14F-4D97-AF65-F5344CB8AC3E}">
        <p14:creationId xmlns:p14="http://schemas.microsoft.com/office/powerpoint/2010/main" val="2681050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01969FB4-5106-19F1-C431-646CA455F2ED}"/>
              </a:ext>
            </a:extLst>
          </p:cNvPr>
          <p:cNvSpPr>
            <a:spLocks noGrp="1"/>
          </p:cNvSpPr>
          <p:nvPr>
            <p:ph type="dt" sz="half" idx="10"/>
          </p:nvPr>
        </p:nvSpPr>
        <p:spPr/>
        <p:txBody>
          <a:bodyPr/>
          <a:lstStyle/>
          <a:p>
            <a:fld id="{3BEB2A81-2D4A-4FA9-AD44-35CE0A7EC3E0}" type="datetimeFigureOut">
              <a:rPr lang="hu-HU" smtClean="0"/>
              <a:t>2024. 09. 27.</a:t>
            </a:fld>
            <a:endParaRPr lang="hu-HU"/>
          </a:p>
        </p:txBody>
      </p:sp>
      <p:sp>
        <p:nvSpPr>
          <p:cNvPr id="3" name="Élőláb helye 2">
            <a:extLst>
              <a:ext uri="{FF2B5EF4-FFF2-40B4-BE49-F238E27FC236}">
                <a16:creationId xmlns:a16="http://schemas.microsoft.com/office/drawing/2014/main" id="{70F55376-3EDE-0EAC-51D5-31000F951D0D}"/>
              </a:ext>
            </a:extLst>
          </p:cNvPr>
          <p:cNvSpPr>
            <a:spLocks noGrp="1"/>
          </p:cNvSpPr>
          <p:nvPr>
            <p:ph type="ftr" sz="quarter" idx="11"/>
          </p:nvPr>
        </p:nvSpPr>
        <p:spPr/>
        <p:txBody>
          <a:bodyPr/>
          <a:lstStyle/>
          <a:p>
            <a:endParaRPr lang="hu-HU"/>
          </a:p>
        </p:txBody>
      </p:sp>
      <p:sp>
        <p:nvSpPr>
          <p:cNvPr id="4" name="Dia számának helye 3">
            <a:extLst>
              <a:ext uri="{FF2B5EF4-FFF2-40B4-BE49-F238E27FC236}">
                <a16:creationId xmlns:a16="http://schemas.microsoft.com/office/drawing/2014/main" id="{66F08422-C045-3095-8534-47883BB16D71}"/>
              </a:ext>
            </a:extLst>
          </p:cNvPr>
          <p:cNvSpPr>
            <a:spLocks noGrp="1"/>
          </p:cNvSpPr>
          <p:nvPr>
            <p:ph type="sldNum" sz="quarter" idx="12"/>
          </p:nvPr>
        </p:nvSpPr>
        <p:spPr/>
        <p:txBody>
          <a:bodyPr/>
          <a:lstStyle/>
          <a:p>
            <a:fld id="{E078F6C6-6109-442F-9CA1-CA87F3E7CEBF}" type="slidenum">
              <a:rPr lang="hu-HU" smtClean="0"/>
              <a:t>‹#›</a:t>
            </a:fld>
            <a:endParaRPr lang="hu-HU"/>
          </a:p>
        </p:txBody>
      </p:sp>
    </p:spTree>
    <p:extLst>
      <p:ext uri="{BB962C8B-B14F-4D97-AF65-F5344CB8AC3E}">
        <p14:creationId xmlns:p14="http://schemas.microsoft.com/office/powerpoint/2010/main" val="2988577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CA66548-B7EF-0D4E-7AFA-836CD9FE188B}"/>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Tartalom helye 2">
            <a:extLst>
              <a:ext uri="{FF2B5EF4-FFF2-40B4-BE49-F238E27FC236}">
                <a16:creationId xmlns:a16="http://schemas.microsoft.com/office/drawing/2014/main" id="{2BC021FB-F687-D599-4E70-01A6E949BB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a:extLst>
              <a:ext uri="{FF2B5EF4-FFF2-40B4-BE49-F238E27FC236}">
                <a16:creationId xmlns:a16="http://schemas.microsoft.com/office/drawing/2014/main" id="{5CC0C110-F413-B3F3-6844-BCAE1B307D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81569265-BA2A-F62A-AB5D-D0941AE31BD3}"/>
              </a:ext>
            </a:extLst>
          </p:cNvPr>
          <p:cNvSpPr>
            <a:spLocks noGrp="1"/>
          </p:cNvSpPr>
          <p:nvPr>
            <p:ph type="dt" sz="half" idx="10"/>
          </p:nvPr>
        </p:nvSpPr>
        <p:spPr/>
        <p:txBody>
          <a:bodyPr/>
          <a:lstStyle/>
          <a:p>
            <a:fld id="{3BEB2A81-2D4A-4FA9-AD44-35CE0A7EC3E0}" type="datetimeFigureOut">
              <a:rPr lang="hu-HU" smtClean="0"/>
              <a:t>2024. 09. 27.</a:t>
            </a:fld>
            <a:endParaRPr lang="hu-HU"/>
          </a:p>
        </p:txBody>
      </p:sp>
      <p:sp>
        <p:nvSpPr>
          <p:cNvPr id="6" name="Élőláb helye 5">
            <a:extLst>
              <a:ext uri="{FF2B5EF4-FFF2-40B4-BE49-F238E27FC236}">
                <a16:creationId xmlns:a16="http://schemas.microsoft.com/office/drawing/2014/main" id="{60F3536A-87D5-A08A-EF27-E9111D3F3094}"/>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C77AB756-9517-75FC-090C-2FAC2D7396A5}"/>
              </a:ext>
            </a:extLst>
          </p:cNvPr>
          <p:cNvSpPr>
            <a:spLocks noGrp="1"/>
          </p:cNvSpPr>
          <p:nvPr>
            <p:ph type="sldNum" sz="quarter" idx="12"/>
          </p:nvPr>
        </p:nvSpPr>
        <p:spPr/>
        <p:txBody>
          <a:bodyPr/>
          <a:lstStyle/>
          <a:p>
            <a:fld id="{E078F6C6-6109-442F-9CA1-CA87F3E7CEBF}" type="slidenum">
              <a:rPr lang="hu-HU" smtClean="0"/>
              <a:t>‹#›</a:t>
            </a:fld>
            <a:endParaRPr lang="hu-HU"/>
          </a:p>
        </p:txBody>
      </p:sp>
    </p:spTree>
    <p:extLst>
      <p:ext uri="{BB962C8B-B14F-4D97-AF65-F5344CB8AC3E}">
        <p14:creationId xmlns:p14="http://schemas.microsoft.com/office/powerpoint/2010/main" val="17742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BC92EE6-305A-BA48-F815-F8DC2D7B09E0}"/>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Kép helye 2">
            <a:extLst>
              <a:ext uri="{FF2B5EF4-FFF2-40B4-BE49-F238E27FC236}">
                <a16:creationId xmlns:a16="http://schemas.microsoft.com/office/drawing/2014/main" id="{3F338F89-33FC-9FDE-7CA7-70A0FB4A31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a:extLst>
              <a:ext uri="{FF2B5EF4-FFF2-40B4-BE49-F238E27FC236}">
                <a16:creationId xmlns:a16="http://schemas.microsoft.com/office/drawing/2014/main" id="{7BD9F0D9-234F-5DF7-8365-30EA62A0D9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1E721E95-BE3E-DC2F-14C8-9FEEDFDD94BB}"/>
              </a:ext>
            </a:extLst>
          </p:cNvPr>
          <p:cNvSpPr>
            <a:spLocks noGrp="1"/>
          </p:cNvSpPr>
          <p:nvPr>
            <p:ph type="dt" sz="half" idx="10"/>
          </p:nvPr>
        </p:nvSpPr>
        <p:spPr/>
        <p:txBody>
          <a:bodyPr/>
          <a:lstStyle/>
          <a:p>
            <a:fld id="{3BEB2A81-2D4A-4FA9-AD44-35CE0A7EC3E0}" type="datetimeFigureOut">
              <a:rPr lang="hu-HU" smtClean="0"/>
              <a:t>2024. 09. 27.</a:t>
            </a:fld>
            <a:endParaRPr lang="hu-HU"/>
          </a:p>
        </p:txBody>
      </p:sp>
      <p:sp>
        <p:nvSpPr>
          <p:cNvPr id="6" name="Élőláb helye 5">
            <a:extLst>
              <a:ext uri="{FF2B5EF4-FFF2-40B4-BE49-F238E27FC236}">
                <a16:creationId xmlns:a16="http://schemas.microsoft.com/office/drawing/2014/main" id="{4BF15F30-D4A7-1C36-8922-FEC0DA082352}"/>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46A0B608-6C04-894A-EFB9-82B942EA2AFF}"/>
              </a:ext>
            </a:extLst>
          </p:cNvPr>
          <p:cNvSpPr>
            <a:spLocks noGrp="1"/>
          </p:cNvSpPr>
          <p:nvPr>
            <p:ph type="sldNum" sz="quarter" idx="12"/>
          </p:nvPr>
        </p:nvSpPr>
        <p:spPr/>
        <p:txBody>
          <a:bodyPr/>
          <a:lstStyle/>
          <a:p>
            <a:fld id="{E078F6C6-6109-442F-9CA1-CA87F3E7CEBF}" type="slidenum">
              <a:rPr lang="hu-HU" smtClean="0"/>
              <a:t>‹#›</a:t>
            </a:fld>
            <a:endParaRPr lang="hu-HU"/>
          </a:p>
        </p:txBody>
      </p:sp>
    </p:spTree>
    <p:extLst>
      <p:ext uri="{BB962C8B-B14F-4D97-AF65-F5344CB8AC3E}">
        <p14:creationId xmlns:p14="http://schemas.microsoft.com/office/powerpoint/2010/main" val="2276971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FB896120-E5A1-5215-F245-11EAE088B5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a:extLst>
              <a:ext uri="{FF2B5EF4-FFF2-40B4-BE49-F238E27FC236}">
                <a16:creationId xmlns:a16="http://schemas.microsoft.com/office/drawing/2014/main" id="{59A5A80B-5443-72AC-1F15-A0D225A6AA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A89D3F81-379F-6CAF-7787-6A9F6FE6A4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BEB2A81-2D4A-4FA9-AD44-35CE0A7EC3E0}" type="datetimeFigureOut">
              <a:rPr lang="hu-HU" smtClean="0"/>
              <a:t>2024. 09. 27.</a:t>
            </a:fld>
            <a:endParaRPr lang="hu-HU"/>
          </a:p>
        </p:txBody>
      </p:sp>
      <p:sp>
        <p:nvSpPr>
          <p:cNvPr id="5" name="Élőláb helye 4">
            <a:extLst>
              <a:ext uri="{FF2B5EF4-FFF2-40B4-BE49-F238E27FC236}">
                <a16:creationId xmlns:a16="http://schemas.microsoft.com/office/drawing/2014/main" id="{1E4ED8BA-E359-F77C-5D78-E36FBDCFE4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hu-HU"/>
          </a:p>
        </p:txBody>
      </p:sp>
      <p:sp>
        <p:nvSpPr>
          <p:cNvPr id="6" name="Dia számának helye 5">
            <a:extLst>
              <a:ext uri="{FF2B5EF4-FFF2-40B4-BE49-F238E27FC236}">
                <a16:creationId xmlns:a16="http://schemas.microsoft.com/office/drawing/2014/main" id="{FD7E2E83-8338-97AE-8B1B-829B382766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078F6C6-6109-442F-9CA1-CA87F3E7CEBF}" type="slidenum">
              <a:rPr lang="hu-HU" smtClean="0"/>
              <a:t>‹#›</a:t>
            </a:fld>
            <a:endParaRPr lang="hu-HU"/>
          </a:p>
        </p:txBody>
      </p:sp>
    </p:spTree>
    <p:extLst>
      <p:ext uri="{BB962C8B-B14F-4D97-AF65-F5344CB8AC3E}">
        <p14:creationId xmlns:p14="http://schemas.microsoft.com/office/powerpoint/2010/main" val="1044620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4.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pn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pn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pn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png"/><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png"/><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microsoft.com/office/2007/relationships/hdphoto" Target="../media/hdphoto1.wdp"/><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4.png"/><Relationship Id="rId9" Type="http://schemas.openxmlformats.org/officeDocument/2006/relationships/image" Target="../media/image14.png"/><Relationship Id="rId1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5.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png"/><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png"/><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4.png"/><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png"/><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6.sv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4.png"/><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4.png"/><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4.png"/><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4.png"/><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4.png"/><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4.png"/><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4.png"/><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4.png"/><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4.png"/><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4.png"/><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41.svg"/><Relationship Id="rId5" Type="http://schemas.openxmlformats.org/officeDocument/2006/relationships/image" Target="../media/image25.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FAB5A03-2C65-F95F-DC37-22EEE9D51CB6}"/>
              </a:ext>
            </a:extLst>
          </p:cNvPr>
          <p:cNvSpPr>
            <a:spLocks noGrp="1"/>
          </p:cNvSpPr>
          <p:nvPr>
            <p:ph type="ctrTitle"/>
          </p:nvPr>
        </p:nvSpPr>
        <p:spPr>
          <a:xfrm>
            <a:off x="802255" y="3447522"/>
            <a:ext cx="10587490" cy="2161790"/>
          </a:xfrm>
          <a:noFill/>
          <a:effectLst>
            <a:innerShdw blurRad="63500" dist="50800" dir="8100000">
              <a:prstClr val="black"/>
            </a:innerShdw>
          </a:effectLst>
        </p:spPr>
        <p:txBody>
          <a:bodyPr>
            <a:noAutofit/>
          </a:bodyPr>
          <a:lstStyle/>
          <a:p>
            <a:r>
              <a:rPr lang="hu-HU" sz="4400" dirty="0" smtClean="0">
                <a:solidFill>
                  <a:schemeClr val="bg1"/>
                </a:solidFill>
                <a:effectLst>
                  <a:outerShdw blurRad="50800" dist="38100" dir="8100000" algn="tr" rotWithShape="0">
                    <a:prstClr val="black">
                      <a:alpha val="96000"/>
                    </a:prstClr>
                  </a:outerShdw>
                </a:effectLst>
                <a:latin typeface="Segoe UI Light" panose="020B0502040204020203" pitchFamily="34" charset="0"/>
                <a:ea typeface="Cambria Math" panose="02040503050406030204" pitchFamily="18" charset="0"/>
                <a:cs typeface="Segoe UI Light" panose="020B0502040204020203" pitchFamily="34" charset="0"/>
              </a:rPr>
              <a:t>Az ügyvédek kötelezettségei, feladatai a pénzmosás és terrorizmus finanszírozásának megelőzése kapcsán a gyakorlatban</a:t>
            </a:r>
            <a:endParaRPr lang="hu-HU" sz="4400" dirty="0">
              <a:solidFill>
                <a:schemeClr val="bg1"/>
              </a:solidFill>
              <a:effectLst>
                <a:outerShdw blurRad="50800" dist="38100" dir="8100000" algn="tr" rotWithShape="0">
                  <a:prstClr val="black">
                    <a:alpha val="96000"/>
                  </a:prstClr>
                </a:outerShdw>
              </a:effectLst>
              <a:latin typeface="Segoe UI Light" panose="020B0502040204020203" pitchFamily="34" charset="0"/>
              <a:ea typeface="Cambria Math" panose="02040503050406030204" pitchFamily="18" charset="0"/>
              <a:cs typeface="Segoe UI Light" panose="020B0502040204020203" pitchFamily="34" charset="0"/>
            </a:endParaRPr>
          </a:p>
        </p:txBody>
      </p:sp>
      <p:pic>
        <p:nvPicPr>
          <p:cNvPr id="6" name="Kép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3840" y="806425"/>
            <a:ext cx="8524320" cy="2641097"/>
          </a:xfrm>
          <a:prstGeom prst="rect">
            <a:avLst/>
          </a:prstGeom>
        </p:spPr>
      </p:pic>
    </p:spTree>
    <p:extLst>
      <p:ext uri="{BB962C8B-B14F-4D97-AF65-F5344CB8AC3E}">
        <p14:creationId xmlns:p14="http://schemas.microsoft.com/office/powerpoint/2010/main" val="3965718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A3D9365-3908-7B3C-7526-11483AA224BD}"/>
              </a:ext>
            </a:extLst>
          </p:cNvPr>
          <p:cNvSpPr>
            <a:spLocks noGrp="1"/>
          </p:cNvSpPr>
          <p:nvPr>
            <p:ph type="title"/>
          </p:nvPr>
        </p:nvSpPr>
        <p:spPr>
          <a:xfrm>
            <a:off x="619267" y="523953"/>
            <a:ext cx="10953466" cy="843569"/>
          </a:xfrm>
        </p:spPr>
        <p:txBody>
          <a:bodyPr>
            <a:normAutofit/>
          </a:bodyPr>
          <a:lstStyle/>
          <a:p>
            <a:r>
              <a:rPr lang="hu-HU" dirty="0" smtClean="0">
                <a:solidFill>
                  <a:schemeClr val="bg1"/>
                </a:solidFill>
                <a:effectLst>
                  <a:outerShdw blurRad="38100" dist="38100" dir="2700000" algn="tl">
                    <a:srgbClr val="000000">
                      <a:alpha val="43137"/>
                    </a:srgbClr>
                  </a:outerShdw>
                </a:effectLst>
                <a:latin typeface="Segoe UI Light" panose="020B0502040204020203" pitchFamily="34" charset="0"/>
                <a:ea typeface="Cambria" panose="02040503050406030204" pitchFamily="18" charset="0"/>
                <a:cs typeface="Segoe UI Light" panose="020B0502040204020203" pitchFamily="34" charset="0"/>
              </a:rPr>
              <a:t>II. Alapfogalmak </a:t>
            </a:r>
            <a:r>
              <a:rPr lang="hu-HU" dirty="0">
                <a:solidFill>
                  <a:schemeClr val="bg1"/>
                </a:solidFill>
                <a:effectLst>
                  <a:outerShdw blurRad="38100" dist="38100" dir="2700000" algn="tl">
                    <a:srgbClr val="000000">
                      <a:alpha val="43137"/>
                    </a:srgbClr>
                  </a:outerShdw>
                </a:effectLst>
                <a:latin typeface="Segoe UI Light" panose="020B0502040204020203" pitchFamily="34" charset="0"/>
                <a:ea typeface="Cambria" panose="02040503050406030204" pitchFamily="18" charset="0"/>
                <a:cs typeface="Segoe UI Light" panose="020B0502040204020203" pitchFamily="34" charset="0"/>
              </a:rPr>
              <a:t>és értelmező rendelkezések</a:t>
            </a:r>
          </a:p>
        </p:txBody>
      </p:sp>
      <p:sp>
        <p:nvSpPr>
          <p:cNvPr id="4" name="Szövegdoboz 3"/>
          <p:cNvSpPr txBox="1"/>
          <p:nvPr/>
        </p:nvSpPr>
        <p:spPr>
          <a:xfrm>
            <a:off x="789580" y="1554520"/>
            <a:ext cx="10524414" cy="4093428"/>
          </a:xfrm>
          <a:prstGeom prst="rect">
            <a:avLst/>
          </a:prstGeom>
          <a:noFill/>
        </p:spPr>
        <p:txBody>
          <a:bodyPr wrap="square" rtlCol="0">
            <a:spAutoFit/>
          </a:bodyPr>
          <a:lstStyle/>
          <a:p>
            <a:pPr marL="900113" indent="-900113" algn="just"/>
            <a:r>
              <a:rPr lang="hu-HU" sz="2000" dirty="0" smtClean="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1. § </a:t>
            </a:r>
            <a:r>
              <a:rPr lang="hu-HU" sz="20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(1) </a:t>
            </a:r>
            <a:r>
              <a:rPr lang="hu-HU" sz="2000" dirty="0" smtClean="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	E </a:t>
            </a:r>
            <a:r>
              <a:rPr lang="hu-HU" sz="20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törvény hatálya – a (3) és (4) bekezdésben meghatározott eltéréssel – kiterjed a Magyarországon székhellyel, fiókteleppel vagy telephellyel rendelkező </a:t>
            </a:r>
            <a:endParaRPr lang="hu-HU" sz="2000" dirty="0" smtClean="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endParaRPr>
          </a:p>
          <a:p>
            <a:pPr marL="723900" indent="-723900" algn="just"/>
            <a:endParaRPr lang="hu-HU" sz="20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endParaRPr>
          </a:p>
          <a:p>
            <a:pPr marL="900113" indent="-273050" algn="just"/>
            <a:r>
              <a:rPr lang="hu-HU" sz="2000" dirty="0" smtClean="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l</a:t>
            </a:r>
            <a:r>
              <a:rPr lang="hu-HU" sz="20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 ügyvédre, ügyvédi irodára, európai közösségi jogászra, európai közösségi jogászi irodára (a továbbiakban együtt: </a:t>
            </a:r>
            <a:r>
              <a:rPr lang="hu-HU" sz="2000" b="1" i="1" u="sng"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ügyvéd</a:t>
            </a:r>
            <a:r>
              <a:rPr lang="hu-HU" sz="20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 kamarai jogtanácsosra, közjegyzőre</a:t>
            </a:r>
            <a:r>
              <a:rPr lang="hu-HU" sz="2000" dirty="0" smtClean="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a:t>
            </a:r>
          </a:p>
          <a:p>
            <a:pPr marL="900113" indent="-273050" algn="just"/>
            <a:endParaRPr lang="hu-HU" sz="20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endParaRPr>
          </a:p>
          <a:p>
            <a:pPr marL="900113" indent="-900113" algn="just">
              <a:tabLst>
                <a:tab pos="531813" algn="l"/>
              </a:tabLst>
            </a:pPr>
            <a:r>
              <a:rPr lang="hu-HU" sz="20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65. § (1) Az e törvényben meghatározott kötelezettségek körébe tartozó feladatok teljesítésére a szolgáltató </a:t>
            </a:r>
            <a:r>
              <a:rPr lang="hu-HU" sz="2000" b="1" i="1" u="sng"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köteles belső szabályzatot készíteni</a:t>
            </a:r>
            <a:r>
              <a:rPr lang="hu-HU" sz="2000" dirty="0" smtClean="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a:t>
            </a:r>
          </a:p>
          <a:p>
            <a:pPr marL="900113" indent="-273050" algn="just"/>
            <a:endParaRPr lang="hu-HU" sz="2000" dirty="0" smtClean="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endParaRPr>
          </a:p>
          <a:p>
            <a:pPr marL="900113" indent="-900113" algn="just"/>
            <a:r>
              <a:rPr lang="hu-HU" sz="2000" b="1" i="1" u="sng"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19. kockázatérzékenységi megközelítés</a:t>
            </a:r>
            <a:r>
              <a:rPr lang="hu-HU" sz="2000" b="1" u="sng"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 </a:t>
            </a:r>
            <a:r>
              <a:rPr lang="hu-HU" sz="20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az üzleti kapcsolat vagy ügyleti megbízás jellege és összege, valamint az ügyfél körülményei alapján a 65. §-</a:t>
            </a:r>
            <a:r>
              <a:rPr lang="hu-HU" sz="2000" dirty="0" err="1">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ban</a:t>
            </a:r>
            <a:r>
              <a:rPr lang="hu-HU" sz="20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 meghatározott belső szabályzatban a belső kockázatértékelés alapján rögzített, a pénzmosás és a terrorizmus finanszírozása megelőzésére és megakadályozására irányuló eljárás</a:t>
            </a:r>
            <a:r>
              <a:rPr lang="hu-HU" sz="2000" dirty="0" smtClean="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a:t>
            </a:r>
            <a:endParaRPr lang="hu-HU" sz="20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endParaRPr>
          </a:p>
        </p:txBody>
      </p:sp>
      <p:pic>
        <p:nvPicPr>
          <p:cNvPr id="10" name="Kép 9"/>
          <p:cNvPicPr>
            <a:picLocks noChangeAspect="1"/>
          </p:cNvPicPr>
          <p:nvPr/>
        </p:nvPicPr>
        <p:blipFill rotWithShape="1">
          <a:blip r:embed="rId3" cstate="hqprint">
            <a:duotone>
              <a:prstClr val="black"/>
              <a:schemeClr val="bg1">
                <a:tint val="45000"/>
                <a:satMod val="400000"/>
              </a:schemeClr>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t="19391" b="52940"/>
          <a:stretch/>
        </p:blipFill>
        <p:spPr>
          <a:xfrm>
            <a:off x="1070610" y="6250641"/>
            <a:ext cx="4442460" cy="381000"/>
          </a:xfrm>
          <a:prstGeom prst="rect">
            <a:avLst/>
          </a:prstGeom>
        </p:spPr>
      </p:pic>
      <p:pic>
        <p:nvPicPr>
          <p:cNvPr id="11" name="Kép 10"/>
          <p:cNvPicPr>
            <a:picLocks noChangeAspect="1"/>
          </p:cNvPicPr>
          <p:nvPr/>
        </p:nvPicPr>
        <p:blipFill rotWithShape="1">
          <a:blip r:embed="rId3" cstate="hqprint">
            <a:duotone>
              <a:prstClr val="black"/>
              <a:schemeClr val="bg1">
                <a:tint val="45000"/>
                <a:satMod val="400000"/>
              </a:schemeClr>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t="53782" b="18548"/>
          <a:stretch/>
        </p:blipFill>
        <p:spPr>
          <a:xfrm>
            <a:off x="6683978" y="6250641"/>
            <a:ext cx="4442460" cy="381000"/>
          </a:xfrm>
          <a:prstGeom prst="rect">
            <a:avLst/>
          </a:prstGeom>
        </p:spPr>
      </p:pic>
      <p:pic>
        <p:nvPicPr>
          <p:cNvPr id="12" name="Kép 11"/>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772150" y="6117421"/>
            <a:ext cx="647700" cy="647440"/>
          </a:xfrm>
          <a:prstGeom prst="rect">
            <a:avLst/>
          </a:prstGeom>
        </p:spPr>
      </p:pic>
      <p:sp>
        <p:nvSpPr>
          <p:cNvPr id="9" name="Ellipszis 8"/>
          <p:cNvSpPr/>
          <p:nvPr/>
        </p:nvSpPr>
        <p:spPr>
          <a:xfrm>
            <a:off x="10718998" y="-2247285"/>
            <a:ext cx="4068644" cy="3884613"/>
          </a:xfrm>
          <a:prstGeom prst="ellipse">
            <a:avLst/>
          </a:prstGeom>
          <a:solidFill>
            <a:schemeClr val="bg1">
              <a:alpha val="22000"/>
            </a:schemeClr>
          </a:solidFill>
          <a:ln>
            <a:solidFill>
              <a:srgbClr val="CFCFC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hu-HU" sz="2800" dirty="0">
              <a:ln w="0"/>
              <a:solidFill>
                <a:schemeClr val="tx1"/>
              </a:solidFill>
              <a:effectLst>
                <a:outerShdw blurRad="38100" dist="19050" dir="2700000" algn="tl" rotWithShape="0">
                  <a:schemeClr val="dk1">
                    <a:alpha val="40000"/>
                  </a:schemeClr>
                </a:outerShdw>
              </a:effectLst>
            </a:endParaRPr>
          </a:p>
        </p:txBody>
      </p:sp>
      <p:sp>
        <p:nvSpPr>
          <p:cNvPr id="13" name="Szövegdoboz 12"/>
          <p:cNvSpPr txBox="1"/>
          <p:nvPr/>
        </p:nvSpPr>
        <p:spPr>
          <a:xfrm>
            <a:off x="11007497" y="200788"/>
            <a:ext cx="1337187" cy="646331"/>
          </a:xfrm>
          <a:prstGeom prst="rect">
            <a:avLst/>
          </a:prstGeom>
          <a:noFill/>
        </p:spPr>
        <p:txBody>
          <a:bodyPr wrap="square" rtlCol="0">
            <a:spAutoFit/>
          </a:bodyPr>
          <a:lstStyle/>
          <a:p>
            <a:r>
              <a:rPr lang="hu-HU" sz="3600" b="1" dirty="0" err="1"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Segoe UI Light" panose="020B0502040204020203" pitchFamily="34" charset="0"/>
              </a:rPr>
              <a:t>Pmt</a:t>
            </a:r>
            <a:r>
              <a:rPr lang="hu-HU" sz="3600"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Segoe UI Light" panose="020B0502040204020203" pitchFamily="34" charset="0"/>
              </a:rPr>
              <a:t>.</a:t>
            </a:r>
            <a:endParaRPr lang="hu-HU" sz="3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Segoe UI Light" panose="020B0502040204020203" pitchFamily="34" charset="0"/>
            </a:endParaRPr>
          </a:p>
        </p:txBody>
      </p:sp>
    </p:spTree>
    <p:extLst>
      <p:ext uri="{BB962C8B-B14F-4D97-AF65-F5344CB8AC3E}">
        <p14:creationId xmlns:p14="http://schemas.microsoft.com/office/powerpoint/2010/main" val="4238835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doboz 3"/>
          <p:cNvSpPr txBox="1"/>
          <p:nvPr/>
        </p:nvSpPr>
        <p:spPr>
          <a:xfrm>
            <a:off x="801987" y="1383916"/>
            <a:ext cx="10512007" cy="4401205"/>
          </a:xfrm>
          <a:prstGeom prst="rect">
            <a:avLst/>
          </a:prstGeom>
          <a:noFill/>
        </p:spPr>
        <p:txBody>
          <a:bodyPr wrap="square" rtlCol="0">
            <a:spAutoFit/>
          </a:bodyPr>
          <a:lstStyle/>
          <a:p>
            <a:pPr marL="900113" indent="-900113" algn="just"/>
            <a:r>
              <a:rPr lang="hu-HU" sz="2000" b="1" i="1" u="sng"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34. szolgáltató vezetője: </a:t>
            </a:r>
            <a:endParaRPr lang="hu-HU" sz="2000" b="1" i="1" u="sng" dirty="0" smtClean="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endParaRPr>
          </a:p>
          <a:p>
            <a:pPr marL="900113" algn="just"/>
            <a:r>
              <a:rPr lang="hu-HU" sz="2000" dirty="0" smtClean="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Az </a:t>
            </a:r>
            <a:r>
              <a:rPr lang="hu-HU" sz="20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a természetes személy, aki a jogi személy vagy jogi személyiséggel nem rendelkező szervezet </a:t>
            </a:r>
            <a:r>
              <a:rPr lang="hu-HU" sz="2000" dirty="0" smtClean="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szolgáltató </a:t>
            </a:r>
            <a:r>
              <a:rPr lang="hu-HU" sz="20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képviseletére, nevében döntési jogkör gyakorlására vagy az ezen szolgáltatón belüli irányítási jogkör gyakorlására jogosult</a:t>
            </a:r>
            <a:r>
              <a:rPr lang="hu-HU" sz="2000" dirty="0" smtClean="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a:t>
            </a:r>
          </a:p>
          <a:p>
            <a:pPr algn="just"/>
            <a:endParaRPr lang="hu-HU" sz="20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endParaRPr>
          </a:p>
          <a:p>
            <a:pPr algn="just"/>
            <a:r>
              <a:rPr lang="hu-HU" sz="2000" b="1" i="1" u="sng"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37. ténylegesen összefüggő, több ügyleti megbízás:</a:t>
            </a:r>
          </a:p>
          <a:p>
            <a:pPr marL="900113" algn="just"/>
            <a:r>
              <a:rPr lang="hu-HU" sz="2000" dirty="0" smtClean="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	a</a:t>
            </a:r>
            <a:r>
              <a:rPr lang="hu-HU" sz="20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 azon ügyletek, amelyekre vonatkozóan egy éven belül ugyanazon ügyfél ugyanazon jogcímen, ugyanazon tárgyra ad megbízást,</a:t>
            </a:r>
          </a:p>
          <a:p>
            <a:pPr algn="just"/>
            <a:endParaRPr lang="hu-HU" sz="2000" dirty="0" smtClean="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endParaRPr>
          </a:p>
          <a:p>
            <a:pPr marL="900113" indent="-900113" algn="just"/>
            <a:r>
              <a:rPr lang="hu-HU" sz="20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4. § (1) </a:t>
            </a:r>
            <a:r>
              <a:rPr lang="hu-HU" sz="2000" dirty="0" smtClean="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E </a:t>
            </a:r>
            <a:r>
              <a:rPr lang="hu-HU" sz="20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törvény alkalmazásában </a:t>
            </a:r>
            <a:r>
              <a:rPr lang="hu-HU" sz="2000" b="1" i="1" u="sng"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kiemelt közszereplő</a:t>
            </a:r>
            <a:r>
              <a:rPr lang="hu-HU" sz="2000" b="1" i="1"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 </a:t>
            </a:r>
            <a:r>
              <a:rPr lang="hu-HU" sz="20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az a természetes személy, aki fontos közfeladatot lát el, vagy az ügyfél-átvilágítási intézkedések elvégzését megelőzően legalább egy éven belül fontos közfeladatot látott el. A szolgáltató a 65. § szerinti belső szabályzatában kockázatérzékenységi megközelítés alapján az egy éves időtartamnál hosszabb időtartamot is meghatározhat.  </a:t>
            </a:r>
          </a:p>
        </p:txBody>
      </p:sp>
      <p:pic>
        <p:nvPicPr>
          <p:cNvPr id="11" name="Kép 10"/>
          <p:cNvPicPr>
            <a:picLocks noChangeAspect="1"/>
          </p:cNvPicPr>
          <p:nvPr/>
        </p:nvPicPr>
        <p:blipFill rotWithShape="1">
          <a:blip r:embed="rId3" cstate="hqprint">
            <a:duotone>
              <a:prstClr val="black"/>
              <a:schemeClr val="bg1">
                <a:tint val="45000"/>
                <a:satMod val="400000"/>
              </a:schemeClr>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t="19391" b="52940"/>
          <a:stretch/>
        </p:blipFill>
        <p:spPr>
          <a:xfrm>
            <a:off x="1070610" y="6250641"/>
            <a:ext cx="4442460" cy="381000"/>
          </a:xfrm>
          <a:prstGeom prst="rect">
            <a:avLst/>
          </a:prstGeom>
        </p:spPr>
      </p:pic>
      <p:pic>
        <p:nvPicPr>
          <p:cNvPr id="12" name="Kép 11"/>
          <p:cNvPicPr>
            <a:picLocks noChangeAspect="1"/>
          </p:cNvPicPr>
          <p:nvPr/>
        </p:nvPicPr>
        <p:blipFill rotWithShape="1">
          <a:blip r:embed="rId3" cstate="hqprint">
            <a:duotone>
              <a:prstClr val="black"/>
              <a:schemeClr val="bg1">
                <a:tint val="45000"/>
                <a:satMod val="400000"/>
              </a:schemeClr>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t="53782" b="18548"/>
          <a:stretch/>
        </p:blipFill>
        <p:spPr>
          <a:xfrm>
            <a:off x="6683978" y="6250641"/>
            <a:ext cx="4442460" cy="381000"/>
          </a:xfrm>
          <a:prstGeom prst="rect">
            <a:avLst/>
          </a:prstGeom>
        </p:spPr>
      </p:pic>
      <p:pic>
        <p:nvPicPr>
          <p:cNvPr id="13" name="Kép 12"/>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772150" y="6117421"/>
            <a:ext cx="647700" cy="647440"/>
          </a:xfrm>
          <a:prstGeom prst="rect">
            <a:avLst/>
          </a:prstGeom>
        </p:spPr>
      </p:pic>
      <p:sp>
        <p:nvSpPr>
          <p:cNvPr id="9" name="Ellipszis 8"/>
          <p:cNvSpPr/>
          <p:nvPr/>
        </p:nvSpPr>
        <p:spPr>
          <a:xfrm>
            <a:off x="10718998" y="-2247285"/>
            <a:ext cx="4068644" cy="3884613"/>
          </a:xfrm>
          <a:prstGeom prst="ellipse">
            <a:avLst/>
          </a:prstGeom>
          <a:solidFill>
            <a:schemeClr val="bg1">
              <a:alpha val="22000"/>
            </a:schemeClr>
          </a:solidFill>
          <a:ln>
            <a:solidFill>
              <a:srgbClr val="CFCFC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hu-HU" sz="2800" dirty="0">
              <a:ln w="0"/>
              <a:solidFill>
                <a:schemeClr val="tx1"/>
              </a:solidFill>
              <a:effectLst>
                <a:outerShdw blurRad="38100" dist="19050" dir="2700000" algn="tl" rotWithShape="0">
                  <a:schemeClr val="dk1">
                    <a:alpha val="40000"/>
                  </a:schemeClr>
                </a:outerShdw>
              </a:effectLst>
            </a:endParaRPr>
          </a:p>
        </p:txBody>
      </p:sp>
      <p:sp>
        <p:nvSpPr>
          <p:cNvPr id="10" name="Szövegdoboz 9"/>
          <p:cNvSpPr txBox="1"/>
          <p:nvPr/>
        </p:nvSpPr>
        <p:spPr>
          <a:xfrm>
            <a:off x="11007497" y="200788"/>
            <a:ext cx="1337187" cy="646331"/>
          </a:xfrm>
          <a:prstGeom prst="rect">
            <a:avLst/>
          </a:prstGeom>
          <a:noFill/>
        </p:spPr>
        <p:txBody>
          <a:bodyPr wrap="square" rtlCol="0">
            <a:spAutoFit/>
          </a:bodyPr>
          <a:lstStyle/>
          <a:p>
            <a:r>
              <a:rPr lang="hu-HU" sz="3600" b="1" dirty="0" err="1"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Segoe UI Light" panose="020B0502040204020203" pitchFamily="34" charset="0"/>
              </a:rPr>
              <a:t>Pmt</a:t>
            </a:r>
            <a:r>
              <a:rPr lang="hu-HU" sz="3600"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Segoe UI Light" panose="020B0502040204020203" pitchFamily="34" charset="0"/>
              </a:rPr>
              <a:t>.</a:t>
            </a:r>
            <a:endParaRPr lang="hu-HU" sz="3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Segoe UI Light" panose="020B0502040204020203" pitchFamily="34" charset="0"/>
            </a:endParaRPr>
          </a:p>
        </p:txBody>
      </p:sp>
      <p:sp>
        <p:nvSpPr>
          <p:cNvPr id="16" name="Cím 1">
            <a:extLst>
              <a:ext uri="{FF2B5EF4-FFF2-40B4-BE49-F238E27FC236}">
                <a16:creationId xmlns:a16="http://schemas.microsoft.com/office/drawing/2014/main" id="{5A3D9365-3908-7B3C-7526-11483AA224BD}"/>
              </a:ext>
            </a:extLst>
          </p:cNvPr>
          <p:cNvSpPr>
            <a:spLocks noGrp="1"/>
          </p:cNvSpPr>
          <p:nvPr>
            <p:ph type="title"/>
          </p:nvPr>
        </p:nvSpPr>
        <p:spPr>
          <a:xfrm>
            <a:off x="619267" y="523953"/>
            <a:ext cx="10953466" cy="843569"/>
          </a:xfrm>
        </p:spPr>
        <p:txBody>
          <a:bodyPr>
            <a:normAutofit/>
          </a:bodyPr>
          <a:lstStyle/>
          <a:p>
            <a:r>
              <a:rPr lang="hu-HU" dirty="0" smtClean="0">
                <a:solidFill>
                  <a:schemeClr val="bg1"/>
                </a:solidFill>
                <a:effectLst>
                  <a:outerShdw blurRad="38100" dist="38100" dir="2700000" algn="tl">
                    <a:srgbClr val="000000">
                      <a:alpha val="43137"/>
                    </a:srgbClr>
                  </a:outerShdw>
                </a:effectLst>
                <a:latin typeface="Segoe UI Light" panose="020B0502040204020203" pitchFamily="34" charset="0"/>
                <a:ea typeface="Cambria" panose="02040503050406030204" pitchFamily="18" charset="0"/>
                <a:cs typeface="Segoe UI Light" panose="020B0502040204020203" pitchFamily="34" charset="0"/>
              </a:rPr>
              <a:t>II. Alapfogalmak </a:t>
            </a:r>
            <a:r>
              <a:rPr lang="hu-HU" dirty="0">
                <a:solidFill>
                  <a:schemeClr val="bg1"/>
                </a:solidFill>
                <a:effectLst>
                  <a:outerShdw blurRad="38100" dist="38100" dir="2700000" algn="tl">
                    <a:srgbClr val="000000">
                      <a:alpha val="43137"/>
                    </a:srgbClr>
                  </a:outerShdw>
                </a:effectLst>
                <a:latin typeface="Segoe UI Light" panose="020B0502040204020203" pitchFamily="34" charset="0"/>
                <a:ea typeface="Cambria" panose="02040503050406030204" pitchFamily="18" charset="0"/>
                <a:cs typeface="Segoe UI Light" panose="020B0502040204020203" pitchFamily="34" charset="0"/>
              </a:rPr>
              <a:t>és értelmező rendelkezések</a:t>
            </a:r>
          </a:p>
        </p:txBody>
      </p:sp>
    </p:spTree>
    <p:extLst>
      <p:ext uri="{BB962C8B-B14F-4D97-AF65-F5344CB8AC3E}">
        <p14:creationId xmlns:p14="http://schemas.microsoft.com/office/powerpoint/2010/main" val="705564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doboz 3"/>
          <p:cNvSpPr txBox="1"/>
          <p:nvPr/>
        </p:nvSpPr>
        <p:spPr>
          <a:xfrm>
            <a:off x="748637" y="1300703"/>
            <a:ext cx="10565358" cy="5016758"/>
          </a:xfrm>
          <a:prstGeom prst="rect">
            <a:avLst/>
          </a:prstGeom>
          <a:noFill/>
        </p:spPr>
        <p:txBody>
          <a:bodyPr wrap="square" rtlCol="0">
            <a:spAutoFit/>
          </a:bodyPr>
          <a:lstStyle/>
          <a:p>
            <a:pPr algn="just"/>
            <a:r>
              <a:rPr lang="hu-HU" sz="2000" b="1" i="1" u="sng"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38. tényleges tulajdonos:</a:t>
            </a:r>
          </a:p>
          <a:p>
            <a:pPr marL="627063" indent="-271463" algn="just"/>
            <a:r>
              <a:rPr lang="hu-HU" sz="20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a) az a természetes személy, aki jogi személyben vagy jogi személyiséggel nem rendelkező szervezetben közvetlenül vagy </a:t>
            </a:r>
            <a:r>
              <a:rPr lang="hu-HU" sz="2000" dirty="0" smtClean="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 közvetve </a:t>
            </a:r>
            <a:r>
              <a:rPr lang="hu-HU" sz="20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a szavazati jogok vagy a tulajdoni hányad legalább huszonöt százalékával rendelkezik, vagy egyéb módon tényleges irányítást, ellenőrzést gyakorol a jogi személy vagy jogi személyiséggel nem rendelkező szervezet felett</a:t>
            </a:r>
            <a:r>
              <a:rPr lang="hu-HU" sz="2000" dirty="0" smtClean="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 (…)</a:t>
            </a:r>
            <a:endParaRPr lang="hu-HU" sz="20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endParaRPr>
          </a:p>
          <a:p>
            <a:pPr marL="627063" indent="-271463" algn="just"/>
            <a:r>
              <a:rPr lang="hu-HU" sz="20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b) az a természetes személy, aki jogi személyben vagy jogi személyiséggel nem rendelkező szervezetben </a:t>
            </a:r>
            <a:r>
              <a:rPr lang="hu-HU" sz="2000" dirty="0" smtClean="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 </a:t>
            </a:r>
            <a:r>
              <a:rPr lang="hu-HU" sz="20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meghatározó befolyással rendelkezik,</a:t>
            </a:r>
          </a:p>
          <a:p>
            <a:pPr marL="627063" indent="-271463" algn="just"/>
            <a:r>
              <a:rPr lang="hu-HU" sz="20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c) az a természetes személy, akinek megbízásából valamely ügyletet végrehajtanak, vagy aki egyéb módon tényleges irányítást, ellenőrzést gyakorol a természetes személy ügyfél tevékenysége felett,</a:t>
            </a:r>
          </a:p>
          <a:p>
            <a:pPr marL="627063" indent="-271463" algn="just"/>
            <a:r>
              <a:rPr lang="hu-HU" sz="20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d) </a:t>
            </a:r>
            <a:r>
              <a:rPr lang="hu-HU" sz="2000" dirty="0" smtClean="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alapítványok </a:t>
            </a:r>
            <a:r>
              <a:rPr lang="hu-HU" sz="20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esetében az a természetes személy</a:t>
            </a:r>
            <a:r>
              <a:rPr lang="hu-HU" sz="2000" dirty="0" smtClean="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 aki(…)</a:t>
            </a:r>
            <a:endParaRPr lang="hu-HU" sz="20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endParaRPr>
          </a:p>
          <a:p>
            <a:pPr marL="627063" indent="-271463" algn="just"/>
            <a:r>
              <a:rPr lang="hu-HU" sz="2000" dirty="0" smtClean="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e</a:t>
            </a:r>
            <a:r>
              <a:rPr lang="hu-HU" sz="20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 </a:t>
            </a:r>
            <a:r>
              <a:rPr lang="hu-HU" sz="2000" dirty="0" smtClean="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bizalmi </a:t>
            </a:r>
            <a:r>
              <a:rPr lang="hu-HU" sz="20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vagyonkezelési szerződés esetében az alábbi </a:t>
            </a:r>
            <a:r>
              <a:rPr lang="hu-HU" sz="2000" dirty="0" smtClean="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személyek: (…)</a:t>
            </a:r>
          </a:p>
          <a:p>
            <a:pPr marL="627063" indent="-271463" algn="just"/>
            <a:r>
              <a:rPr lang="hu-HU" sz="2000" dirty="0" smtClean="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f</a:t>
            </a:r>
            <a:r>
              <a:rPr lang="hu-HU" sz="20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 az a) és b) pontban meghatározott természetes személy hiányában a jogi személy vagy jogi személyiséggel nem rendelkező szervezet vezető tisztségviselője;</a:t>
            </a:r>
          </a:p>
          <a:p>
            <a:pPr algn="just"/>
            <a:endParaRPr lang="hu-HU" sz="20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endParaRPr>
          </a:p>
        </p:txBody>
      </p:sp>
      <p:pic>
        <p:nvPicPr>
          <p:cNvPr id="8" name="Kép 7"/>
          <p:cNvPicPr>
            <a:picLocks noChangeAspect="1"/>
          </p:cNvPicPr>
          <p:nvPr/>
        </p:nvPicPr>
        <p:blipFill rotWithShape="1">
          <a:blip r:embed="rId3" cstate="hqprint">
            <a:duotone>
              <a:prstClr val="black"/>
              <a:schemeClr val="bg1">
                <a:tint val="45000"/>
                <a:satMod val="400000"/>
              </a:schemeClr>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t="19391" b="52940"/>
          <a:stretch/>
        </p:blipFill>
        <p:spPr>
          <a:xfrm>
            <a:off x="1070610" y="6250641"/>
            <a:ext cx="4442460" cy="381000"/>
          </a:xfrm>
          <a:prstGeom prst="rect">
            <a:avLst/>
          </a:prstGeom>
        </p:spPr>
      </p:pic>
      <p:pic>
        <p:nvPicPr>
          <p:cNvPr id="9" name="Kép 8"/>
          <p:cNvPicPr>
            <a:picLocks noChangeAspect="1"/>
          </p:cNvPicPr>
          <p:nvPr/>
        </p:nvPicPr>
        <p:blipFill rotWithShape="1">
          <a:blip r:embed="rId3" cstate="hqprint">
            <a:duotone>
              <a:prstClr val="black"/>
              <a:schemeClr val="bg1">
                <a:tint val="45000"/>
                <a:satMod val="400000"/>
              </a:schemeClr>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t="53782" b="18548"/>
          <a:stretch/>
        </p:blipFill>
        <p:spPr>
          <a:xfrm>
            <a:off x="6683978" y="6250641"/>
            <a:ext cx="4442460" cy="381000"/>
          </a:xfrm>
          <a:prstGeom prst="rect">
            <a:avLst/>
          </a:prstGeom>
        </p:spPr>
      </p:pic>
      <p:pic>
        <p:nvPicPr>
          <p:cNvPr id="10" name="Kép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772150" y="6117421"/>
            <a:ext cx="647700" cy="647440"/>
          </a:xfrm>
          <a:prstGeom prst="rect">
            <a:avLst/>
          </a:prstGeom>
        </p:spPr>
      </p:pic>
      <p:sp>
        <p:nvSpPr>
          <p:cNvPr id="12" name="Ellipszis 11"/>
          <p:cNvSpPr/>
          <p:nvPr/>
        </p:nvSpPr>
        <p:spPr>
          <a:xfrm>
            <a:off x="10718998" y="-2247285"/>
            <a:ext cx="4068644" cy="3884613"/>
          </a:xfrm>
          <a:prstGeom prst="ellipse">
            <a:avLst/>
          </a:prstGeom>
          <a:solidFill>
            <a:schemeClr val="bg1">
              <a:alpha val="22000"/>
            </a:schemeClr>
          </a:solidFill>
          <a:ln>
            <a:solidFill>
              <a:srgbClr val="CFCFC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hu-HU" sz="2800" dirty="0">
              <a:ln w="0"/>
              <a:solidFill>
                <a:schemeClr val="tx1"/>
              </a:solidFill>
              <a:effectLst>
                <a:outerShdw blurRad="38100" dist="19050" dir="2700000" algn="tl" rotWithShape="0">
                  <a:schemeClr val="dk1">
                    <a:alpha val="40000"/>
                  </a:schemeClr>
                </a:outerShdw>
              </a:effectLst>
            </a:endParaRPr>
          </a:p>
        </p:txBody>
      </p:sp>
      <p:sp>
        <p:nvSpPr>
          <p:cNvPr id="13" name="Szövegdoboz 12"/>
          <p:cNvSpPr txBox="1"/>
          <p:nvPr/>
        </p:nvSpPr>
        <p:spPr>
          <a:xfrm>
            <a:off x="11007497" y="200788"/>
            <a:ext cx="1337187" cy="646331"/>
          </a:xfrm>
          <a:prstGeom prst="rect">
            <a:avLst/>
          </a:prstGeom>
          <a:noFill/>
        </p:spPr>
        <p:txBody>
          <a:bodyPr wrap="square" rtlCol="0">
            <a:spAutoFit/>
          </a:bodyPr>
          <a:lstStyle/>
          <a:p>
            <a:r>
              <a:rPr lang="hu-HU" sz="3600" b="1" dirty="0" err="1"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Segoe UI Light" panose="020B0502040204020203" pitchFamily="34" charset="0"/>
              </a:rPr>
              <a:t>Pmt</a:t>
            </a:r>
            <a:r>
              <a:rPr lang="hu-HU" sz="3600"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Segoe UI Light" panose="020B0502040204020203" pitchFamily="34" charset="0"/>
              </a:rPr>
              <a:t>.</a:t>
            </a:r>
            <a:endParaRPr lang="hu-HU" sz="3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Segoe UI Light" panose="020B0502040204020203" pitchFamily="34" charset="0"/>
            </a:endParaRPr>
          </a:p>
        </p:txBody>
      </p:sp>
      <p:sp>
        <p:nvSpPr>
          <p:cNvPr id="14" name="Cím 1">
            <a:extLst>
              <a:ext uri="{FF2B5EF4-FFF2-40B4-BE49-F238E27FC236}">
                <a16:creationId xmlns:a16="http://schemas.microsoft.com/office/drawing/2014/main" id="{5A3D9365-3908-7B3C-7526-11483AA224BD}"/>
              </a:ext>
            </a:extLst>
          </p:cNvPr>
          <p:cNvSpPr txBox="1">
            <a:spLocks/>
          </p:cNvSpPr>
          <p:nvPr/>
        </p:nvSpPr>
        <p:spPr>
          <a:xfrm>
            <a:off x="619267" y="523953"/>
            <a:ext cx="10953466" cy="8435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u-HU" dirty="0" smtClean="0">
                <a:solidFill>
                  <a:schemeClr val="bg1"/>
                </a:solidFill>
                <a:effectLst>
                  <a:outerShdw blurRad="38100" dist="38100" dir="2700000" algn="tl">
                    <a:srgbClr val="000000">
                      <a:alpha val="43137"/>
                    </a:srgbClr>
                  </a:outerShdw>
                </a:effectLst>
                <a:latin typeface="Segoe UI Light" panose="020B0502040204020203" pitchFamily="34" charset="0"/>
                <a:ea typeface="Cambria" panose="02040503050406030204" pitchFamily="18" charset="0"/>
                <a:cs typeface="Segoe UI Light" panose="020B0502040204020203" pitchFamily="34" charset="0"/>
              </a:rPr>
              <a:t>II. Alapfogalmak és értelmező rendelkezések</a:t>
            </a:r>
            <a:endParaRPr lang="hu-HU" dirty="0">
              <a:solidFill>
                <a:schemeClr val="bg1"/>
              </a:solidFill>
              <a:effectLst>
                <a:outerShdw blurRad="38100" dist="38100" dir="2700000" algn="tl">
                  <a:srgbClr val="000000">
                    <a:alpha val="43137"/>
                  </a:srgbClr>
                </a:outerShdw>
              </a:effectLst>
              <a:latin typeface="Segoe UI Light" panose="020B0502040204020203" pitchFamily="34" charset="0"/>
              <a:ea typeface="Cambria" panose="02040503050406030204" pitchFamily="18" charset="0"/>
              <a:cs typeface="Segoe UI Light" panose="020B0502040204020203" pitchFamily="34" charset="0"/>
            </a:endParaRPr>
          </a:p>
        </p:txBody>
      </p:sp>
    </p:spTree>
    <p:extLst>
      <p:ext uri="{BB962C8B-B14F-4D97-AF65-F5344CB8AC3E}">
        <p14:creationId xmlns:p14="http://schemas.microsoft.com/office/powerpoint/2010/main" val="757423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A3D9365-3908-7B3C-7526-11483AA224BD}"/>
              </a:ext>
            </a:extLst>
          </p:cNvPr>
          <p:cNvSpPr>
            <a:spLocks noGrp="1"/>
          </p:cNvSpPr>
          <p:nvPr>
            <p:ph type="title"/>
          </p:nvPr>
        </p:nvSpPr>
        <p:spPr>
          <a:xfrm>
            <a:off x="1414114" y="313898"/>
            <a:ext cx="9712324" cy="798610"/>
          </a:xfrm>
        </p:spPr>
        <p:txBody>
          <a:bodyPr>
            <a:noAutofit/>
          </a:bodyPr>
          <a:lstStyle/>
          <a:p>
            <a:r>
              <a:rPr lang="hu-HU" sz="4000" dirty="0" smtClean="0">
                <a:solidFill>
                  <a:schemeClr val="bg1"/>
                </a:solidFill>
                <a:effectLst>
                  <a:outerShdw blurRad="38100" dist="38100" dir="2700000" algn="tl">
                    <a:srgbClr val="000000">
                      <a:alpha val="43137"/>
                    </a:srgbClr>
                  </a:outerShdw>
                </a:effectLst>
                <a:latin typeface="Segoe UI Light" panose="020B0502040204020203" pitchFamily="34" charset="0"/>
                <a:ea typeface="Cambria" panose="02040503050406030204" pitchFamily="18" charset="0"/>
                <a:cs typeface="Segoe UI Light" panose="020B0502040204020203" pitchFamily="34" charset="0"/>
              </a:rPr>
              <a:t>III. </a:t>
            </a:r>
            <a:r>
              <a:rPr lang="hu-HU" sz="4000" dirty="0">
                <a:solidFill>
                  <a:schemeClr val="bg1"/>
                </a:solidFill>
                <a:effectLst>
                  <a:outerShdw blurRad="38100" dist="38100" dir="2700000" algn="tl">
                    <a:srgbClr val="000000">
                      <a:alpha val="43137"/>
                    </a:srgbClr>
                  </a:outerShdw>
                </a:effectLst>
                <a:latin typeface="Segoe UI Light" panose="020B0502040204020203" pitchFamily="34" charset="0"/>
                <a:ea typeface="Cambria" panose="02040503050406030204" pitchFamily="18" charset="0"/>
                <a:cs typeface="Segoe UI Light" panose="020B0502040204020203" pitchFamily="34" charset="0"/>
              </a:rPr>
              <a:t>Ügyfél-átvilágítási kötelezettség </a:t>
            </a:r>
            <a:r>
              <a:rPr lang="hu-HU" sz="4000" dirty="0" smtClean="0">
                <a:solidFill>
                  <a:schemeClr val="bg1"/>
                </a:solidFill>
                <a:effectLst>
                  <a:outerShdw blurRad="38100" dist="38100" dir="2700000" algn="tl">
                    <a:srgbClr val="000000">
                      <a:alpha val="43137"/>
                    </a:srgbClr>
                  </a:outerShdw>
                </a:effectLst>
                <a:latin typeface="Segoe UI Light" panose="020B0502040204020203" pitchFamily="34" charset="0"/>
                <a:ea typeface="Cambria" panose="02040503050406030204" pitchFamily="18" charset="0"/>
                <a:cs typeface="Segoe UI Light" panose="020B0502040204020203" pitchFamily="34" charset="0"/>
              </a:rPr>
              <a:t>esetei</a:t>
            </a:r>
            <a:endParaRPr lang="hu-HU" sz="4000" dirty="0">
              <a:solidFill>
                <a:schemeClr val="bg1"/>
              </a:solidFill>
              <a:effectLst>
                <a:outerShdw blurRad="38100" dist="38100" dir="2700000" algn="tl">
                  <a:srgbClr val="000000">
                    <a:alpha val="43137"/>
                  </a:srgbClr>
                </a:outerShdw>
              </a:effectLst>
              <a:latin typeface="Segoe UI Light" panose="020B0502040204020203" pitchFamily="34" charset="0"/>
              <a:ea typeface="Cambria" panose="02040503050406030204" pitchFamily="18" charset="0"/>
              <a:cs typeface="Segoe UI Light" panose="020B0502040204020203" pitchFamily="34" charset="0"/>
            </a:endParaRPr>
          </a:p>
        </p:txBody>
      </p:sp>
      <p:sp>
        <p:nvSpPr>
          <p:cNvPr id="4" name="Szövegdoboz 3"/>
          <p:cNvSpPr txBox="1"/>
          <p:nvPr/>
        </p:nvSpPr>
        <p:spPr>
          <a:xfrm>
            <a:off x="470690" y="1106586"/>
            <a:ext cx="11250620" cy="5016758"/>
          </a:xfrm>
          <a:prstGeom prst="rect">
            <a:avLst/>
          </a:prstGeom>
          <a:noFill/>
        </p:spPr>
        <p:txBody>
          <a:bodyPr wrap="square" rtlCol="0">
            <a:spAutoFit/>
          </a:bodyPr>
          <a:lstStyle/>
          <a:p>
            <a:r>
              <a:rPr lang="hu-HU" sz="20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6. § (1) A szolgáltató az </a:t>
            </a:r>
            <a:r>
              <a:rPr lang="hu-HU" sz="2000" b="1" i="1" u="sng"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ügyfél-átvilágítást köteles alkalmazni</a:t>
            </a:r>
            <a:r>
              <a:rPr lang="hu-HU" sz="20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  </a:t>
            </a:r>
          </a:p>
          <a:p>
            <a:pPr marL="804863" indent="-273050"/>
            <a:r>
              <a:rPr lang="hu-HU" sz="20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a) az üzleti kapcsolat létesítésekor;</a:t>
            </a:r>
          </a:p>
          <a:p>
            <a:pPr marL="804863" indent="-273050"/>
            <a:r>
              <a:rPr lang="hu-HU" sz="2000" dirty="0" smtClean="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b) a </a:t>
            </a:r>
            <a:r>
              <a:rPr lang="hu-HU" sz="20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négymillió-ötszázezer forintot elérő vagy meghaladó összegű ügyleti megbízás teljesítésekor;</a:t>
            </a:r>
          </a:p>
          <a:p>
            <a:pPr marL="804863" indent="-273050"/>
            <a:r>
              <a:rPr lang="hu-HU" sz="2000" dirty="0" smtClean="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c) árukereskedő </a:t>
            </a:r>
            <a:r>
              <a:rPr lang="hu-HU" sz="20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esetében a hárommillió forintot elérő vagy meghaladó összegű ügyleti megbízás készpénzben történő teljesítésekor;</a:t>
            </a:r>
          </a:p>
          <a:p>
            <a:pPr marL="804863" indent="-273050"/>
            <a:r>
              <a:rPr lang="hu-HU" sz="20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d) háromszázezer forintot meghaladó </a:t>
            </a:r>
            <a:r>
              <a:rPr lang="hu-HU" sz="2000" dirty="0" smtClean="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összegű, pénzátutalásnak </a:t>
            </a:r>
            <a:r>
              <a:rPr lang="hu-HU" sz="20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minősülő ügyleti megbízás </a:t>
            </a:r>
            <a:r>
              <a:rPr lang="hu-HU" sz="2000" dirty="0" smtClean="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teljesítésekor; (…)</a:t>
            </a:r>
          </a:p>
          <a:p>
            <a:pPr marL="804863" indent="-273050"/>
            <a:r>
              <a:rPr lang="hu-HU" sz="2000" dirty="0" smtClean="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f</a:t>
            </a:r>
            <a:r>
              <a:rPr lang="hu-HU" sz="20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 </a:t>
            </a:r>
            <a:r>
              <a:rPr lang="hu-HU" sz="2000" dirty="0" smtClean="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pénzmosásra </a:t>
            </a:r>
            <a:r>
              <a:rPr lang="hu-HU" sz="20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vagy terrorizmus finanszírozására utaló adat, tény vagy körülmény felmerülése esetén, </a:t>
            </a:r>
            <a:r>
              <a:rPr lang="hu-HU" sz="2000" dirty="0" smtClean="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ha átvilágításra </a:t>
            </a:r>
            <a:r>
              <a:rPr lang="hu-HU" sz="20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még nem került sor;</a:t>
            </a:r>
          </a:p>
          <a:p>
            <a:pPr marL="804863" indent="-273050"/>
            <a:r>
              <a:rPr lang="hu-HU" sz="20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g) ha a korábban rögzített ügyfélazonosító adatok valódiságával vagy megfelelőségével kapcsolatban kétség merül fel,</a:t>
            </a:r>
          </a:p>
          <a:p>
            <a:pPr marL="804863" indent="-273050"/>
            <a:r>
              <a:rPr lang="hu-HU" sz="2000" dirty="0" smtClean="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h) ha </a:t>
            </a:r>
            <a:r>
              <a:rPr lang="hu-HU" sz="20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az ügyfél-azonosító adatokban bekövetkezett változás kerül átvezetésre és kockázatérzékenységi megközelítés alapján szükséges az ügyfél-átvilágítás ismételt elvégzése;</a:t>
            </a:r>
          </a:p>
          <a:p>
            <a:pPr marL="804863" indent="-273050"/>
            <a:r>
              <a:rPr lang="hu-HU" sz="20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i) </a:t>
            </a:r>
            <a:r>
              <a:rPr lang="hu-HU" sz="2000" dirty="0" smtClean="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háromszázezer </a:t>
            </a:r>
            <a:r>
              <a:rPr lang="hu-HU" sz="20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forintot elérő, illetve azt meghaladó összegű pénzváltás és virtuális fizetőeszköz átváltás esetén</a:t>
            </a:r>
            <a:r>
              <a:rPr lang="hu-HU" sz="2000" dirty="0" smtClean="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a:t>
            </a:r>
            <a:endParaRPr lang="hu-HU" sz="20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endParaRPr>
          </a:p>
        </p:txBody>
      </p:sp>
      <p:pic>
        <p:nvPicPr>
          <p:cNvPr id="6" name="Kép 5"/>
          <p:cNvPicPr>
            <a:picLocks noChangeAspect="1"/>
          </p:cNvPicPr>
          <p:nvPr/>
        </p:nvPicPr>
        <p:blipFill rotWithShape="1">
          <a:blip r:embed="rId3" cstate="hqprint">
            <a:duotone>
              <a:prstClr val="black"/>
              <a:schemeClr val="bg1">
                <a:tint val="45000"/>
                <a:satMod val="400000"/>
              </a:schemeClr>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t="19391" b="52940"/>
          <a:stretch/>
        </p:blipFill>
        <p:spPr>
          <a:xfrm>
            <a:off x="1070610" y="6250641"/>
            <a:ext cx="4442460" cy="381000"/>
          </a:xfrm>
          <a:prstGeom prst="rect">
            <a:avLst/>
          </a:prstGeom>
        </p:spPr>
      </p:pic>
      <p:pic>
        <p:nvPicPr>
          <p:cNvPr id="9" name="Kép 8"/>
          <p:cNvPicPr>
            <a:picLocks noChangeAspect="1"/>
          </p:cNvPicPr>
          <p:nvPr/>
        </p:nvPicPr>
        <p:blipFill rotWithShape="1">
          <a:blip r:embed="rId3" cstate="hqprint">
            <a:duotone>
              <a:prstClr val="black"/>
              <a:schemeClr val="bg1">
                <a:tint val="45000"/>
                <a:satMod val="400000"/>
              </a:schemeClr>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t="53782" b="18548"/>
          <a:stretch/>
        </p:blipFill>
        <p:spPr>
          <a:xfrm>
            <a:off x="6683978" y="6250641"/>
            <a:ext cx="4442460" cy="381000"/>
          </a:xfrm>
          <a:prstGeom prst="rect">
            <a:avLst/>
          </a:prstGeom>
        </p:spPr>
      </p:pic>
      <p:pic>
        <p:nvPicPr>
          <p:cNvPr id="10" name="Kép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772150" y="6117421"/>
            <a:ext cx="647700" cy="647440"/>
          </a:xfrm>
          <a:prstGeom prst="rect">
            <a:avLst/>
          </a:prstGeom>
        </p:spPr>
      </p:pic>
      <p:sp>
        <p:nvSpPr>
          <p:cNvPr id="7" name="Ellipszis 6"/>
          <p:cNvSpPr/>
          <p:nvPr/>
        </p:nvSpPr>
        <p:spPr>
          <a:xfrm>
            <a:off x="10718998" y="-2247285"/>
            <a:ext cx="4068644" cy="3884613"/>
          </a:xfrm>
          <a:prstGeom prst="ellipse">
            <a:avLst/>
          </a:prstGeom>
          <a:solidFill>
            <a:schemeClr val="bg1">
              <a:alpha val="22000"/>
            </a:schemeClr>
          </a:solidFill>
          <a:ln>
            <a:solidFill>
              <a:srgbClr val="CFCFC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hu-HU" sz="2800" dirty="0">
              <a:ln w="0"/>
              <a:solidFill>
                <a:schemeClr val="tx1"/>
              </a:solidFill>
              <a:effectLst>
                <a:outerShdw blurRad="38100" dist="19050" dir="2700000" algn="tl" rotWithShape="0">
                  <a:schemeClr val="dk1">
                    <a:alpha val="40000"/>
                  </a:schemeClr>
                </a:outerShdw>
              </a:effectLst>
            </a:endParaRPr>
          </a:p>
        </p:txBody>
      </p:sp>
      <p:sp>
        <p:nvSpPr>
          <p:cNvPr id="8" name="Szövegdoboz 7"/>
          <p:cNvSpPr txBox="1"/>
          <p:nvPr/>
        </p:nvSpPr>
        <p:spPr>
          <a:xfrm>
            <a:off x="11007497" y="200788"/>
            <a:ext cx="1337187" cy="646331"/>
          </a:xfrm>
          <a:prstGeom prst="rect">
            <a:avLst/>
          </a:prstGeom>
          <a:noFill/>
        </p:spPr>
        <p:txBody>
          <a:bodyPr wrap="square" rtlCol="0">
            <a:spAutoFit/>
          </a:bodyPr>
          <a:lstStyle/>
          <a:p>
            <a:r>
              <a:rPr lang="hu-HU" sz="3600" b="1" dirty="0" err="1"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Segoe UI Light" panose="020B0502040204020203" pitchFamily="34" charset="0"/>
              </a:rPr>
              <a:t>Pmt</a:t>
            </a:r>
            <a:r>
              <a:rPr lang="hu-HU" sz="3600"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Segoe UI Light" panose="020B0502040204020203" pitchFamily="34" charset="0"/>
              </a:rPr>
              <a:t>.</a:t>
            </a:r>
            <a:endParaRPr lang="hu-HU" sz="3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Segoe UI Light" panose="020B0502040204020203" pitchFamily="34" charset="0"/>
            </a:endParaRPr>
          </a:p>
        </p:txBody>
      </p:sp>
    </p:spTree>
    <p:extLst>
      <p:ext uri="{BB962C8B-B14F-4D97-AF65-F5344CB8AC3E}">
        <p14:creationId xmlns:p14="http://schemas.microsoft.com/office/powerpoint/2010/main" val="64168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doboz 3"/>
          <p:cNvSpPr txBox="1"/>
          <p:nvPr/>
        </p:nvSpPr>
        <p:spPr>
          <a:xfrm>
            <a:off x="469870" y="1501641"/>
            <a:ext cx="10945720" cy="4093428"/>
          </a:xfrm>
          <a:prstGeom prst="rect">
            <a:avLst/>
          </a:prstGeom>
          <a:noFill/>
        </p:spPr>
        <p:txBody>
          <a:bodyPr wrap="square" rtlCol="0">
            <a:spAutoFit/>
          </a:bodyPr>
          <a:lstStyle/>
          <a:p>
            <a:pPr marL="982663" indent="-982663"/>
            <a:r>
              <a:rPr lang="hu-HU" sz="20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cs typeface="Segoe UI Light" panose="020B0502040204020203" pitchFamily="34" charset="0"/>
              </a:rPr>
              <a:t>73. § (1) </a:t>
            </a:r>
            <a:r>
              <a:rPr lang="hu-HU" sz="2000" dirty="0" smtClean="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cs typeface="Segoe UI Light" panose="020B0502040204020203" pitchFamily="34" charset="0"/>
              </a:rPr>
              <a:t>Az </a:t>
            </a:r>
            <a:r>
              <a:rPr lang="hu-HU" sz="20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cs typeface="Segoe UI Light" panose="020B0502040204020203" pitchFamily="34" charset="0"/>
              </a:rPr>
              <a:t>e törvényben meghatározott ügyfél-átvilágítási és bejelentési kötelezettség az ügyvédet – a </a:t>
            </a:r>
            <a:r>
              <a:rPr lang="hu-HU" sz="2000" dirty="0" smtClean="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cs typeface="Segoe UI Light" panose="020B0502040204020203" pitchFamily="34" charset="0"/>
              </a:rPr>
              <a:t>bizonyos kivétellel </a:t>
            </a:r>
            <a:r>
              <a:rPr lang="hu-HU" sz="20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cs typeface="Segoe UI Light" panose="020B0502040204020203" pitchFamily="34" charset="0"/>
              </a:rPr>
              <a:t>– </a:t>
            </a:r>
            <a:r>
              <a:rPr lang="hu-HU" sz="2000" b="1" i="1" u="sng"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cs typeface="Segoe UI Light" panose="020B0502040204020203" pitchFamily="34" charset="0"/>
              </a:rPr>
              <a:t>akkor terheli</a:t>
            </a:r>
            <a:r>
              <a:rPr lang="hu-HU" sz="20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cs typeface="Segoe UI Light" panose="020B0502040204020203" pitchFamily="34" charset="0"/>
              </a:rPr>
              <a:t>, ha </a:t>
            </a:r>
            <a:r>
              <a:rPr lang="hu-HU" sz="2000" dirty="0" smtClean="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cs typeface="Segoe UI Light" panose="020B0502040204020203" pitchFamily="34" charset="0"/>
              </a:rPr>
              <a:t>bizalmi vagyonkezelési tevékenységet </a:t>
            </a:r>
            <a:r>
              <a:rPr lang="hu-HU" sz="20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cs typeface="Segoe UI Light" panose="020B0502040204020203" pitchFamily="34" charset="0"/>
              </a:rPr>
              <a:t>végez, vagy ha pénz és értéktárgy letéti kezelését végzi, illetve a következő jogügyletek előkészítésével és végrehajtásával összefüggésben </a:t>
            </a:r>
            <a:r>
              <a:rPr lang="hu-HU" sz="2000" dirty="0" smtClean="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cs typeface="Segoe UI Light" panose="020B0502040204020203" pitchFamily="34" charset="0"/>
              </a:rPr>
              <a:t>végez ügyvédi </a:t>
            </a:r>
            <a:r>
              <a:rPr lang="hu-HU" sz="20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cs typeface="Segoe UI Light" panose="020B0502040204020203" pitchFamily="34" charset="0"/>
              </a:rPr>
              <a:t>tevékenységet:  </a:t>
            </a:r>
          </a:p>
          <a:p>
            <a:pPr marL="1077913" indent="-273050"/>
            <a:r>
              <a:rPr lang="hu-HU" sz="20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cs typeface="Segoe UI Light" panose="020B0502040204020203" pitchFamily="34" charset="0"/>
              </a:rPr>
              <a:t>a) gazdasági társaságban vagy egyéb gazdálkodó szervezetben lévő vagyonrész (részesedés) tulajdonának átruházása,</a:t>
            </a:r>
          </a:p>
          <a:p>
            <a:pPr marL="1077913" indent="-273050"/>
            <a:r>
              <a:rPr lang="hu-HU" sz="20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cs typeface="Segoe UI Light" panose="020B0502040204020203" pitchFamily="34" charset="0"/>
              </a:rPr>
              <a:t>b) ingatlan tulajdonának átruházása,</a:t>
            </a:r>
          </a:p>
          <a:p>
            <a:pPr marL="1077913" indent="-273050"/>
            <a:r>
              <a:rPr lang="hu-HU" sz="20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cs typeface="Segoe UI Light" panose="020B0502040204020203" pitchFamily="34" charset="0"/>
              </a:rPr>
              <a:t>c) gazdasági társaság vagy egyéb gazdálkodó szervezet alapítása, működtetése, megszűnése,</a:t>
            </a:r>
          </a:p>
          <a:p>
            <a:pPr marL="1077913" indent="-273050"/>
            <a:r>
              <a:rPr lang="hu-HU" sz="20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cs typeface="Segoe UI Light" panose="020B0502040204020203" pitchFamily="34" charset="0"/>
              </a:rPr>
              <a:t>d) bizalmi vagyonkezelési szerződés vagy bizalmi vagyonkezelés létesítésére irányuló egyoldalú jognyilatkozat,</a:t>
            </a:r>
          </a:p>
          <a:p>
            <a:pPr marL="1077913" indent="-273050"/>
            <a:r>
              <a:rPr lang="hu-HU" sz="20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cs typeface="Segoe UI Light" panose="020B0502040204020203" pitchFamily="34" charset="0"/>
              </a:rPr>
              <a:t>e) ingó vagyonelem, különösen pénzeszköz, pénzügyi eszköz ellenérték nélkül történő átruházása</a:t>
            </a:r>
            <a:r>
              <a:rPr lang="hu-HU" sz="2000" dirty="0" smtClean="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cs typeface="Segoe UI Light" panose="020B0502040204020203" pitchFamily="34" charset="0"/>
              </a:rPr>
              <a:t>.</a:t>
            </a:r>
            <a:endParaRPr lang="hu-HU" sz="20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cs typeface="Segoe UI Light" panose="020B0502040204020203" pitchFamily="34" charset="0"/>
            </a:endParaRPr>
          </a:p>
        </p:txBody>
      </p:sp>
      <p:pic>
        <p:nvPicPr>
          <p:cNvPr id="6" name="Kép 5"/>
          <p:cNvPicPr>
            <a:picLocks noChangeAspect="1"/>
          </p:cNvPicPr>
          <p:nvPr/>
        </p:nvPicPr>
        <p:blipFill rotWithShape="1">
          <a:blip r:embed="rId3" cstate="hqprint">
            <a:duotone>
              <a:prstClr val="black"/>
              <a:schemeClr val="bg1">
                <a:tint val="45000"/>
                <a:satMod val="400000"/>
              </a:schemeClr>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t="19391" b="52940"/>
          <a:stretch/>
        </p:blipFill>
        <p:spPr>
          <a:xfrm>
            <a:off x="1070610" y="6250641"/>
            <a:ext cx="4442460" cy="381000"/>
          </a:xfrm>
          <a:prstGeom prst="rect">
            <a:avLst/>
          </a:prstGeom>
        </p:spPr>
      </p:pic>
      <p:pic>
        <p:nvPicPr>
          <p:cNvPr id="8" name="Kép 7"/>
          <p:cNvPicPr>
            <a:picLocks noChangeAspect="1"/>
          </p:cNvPicPr>
          <p:nvPr/>
        </p:nvPicPr>
        <p:blipFill rotWithShape="1">
          <a:blip r:embed="rId3" cstate="hqprint">
            <a:duotone>
              <a:prstClr val="black"/>
              <a:schemeClr val="bg1">
                <a:tint val="45000"/>
                <a:satMod val="400000"/>
              </a:schemeClr>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t="53782" b="18548"/>
          <a:stretch/>
        </p:blipFill>
        <p:spPr>
          <a:xfrm>
            <a:off x="6683978" y="6250641"/>
            <a:ext cx="4442460" cy="381000"/>
          </a:xfrm>
          <a:prstGeom prst="rect">
            <a:avLst/>
          </a:prstGeom>
        </p:spPr>
      </p:pic>
      <p:pic>
        <p:nvPicPr>
          <p:cNvPr id="10" name="Kép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772150" y="6117421"/>
            <a:ext cx="647700" cy="647440"/>
          </a:xfrm>
          <a:prstGeom prst="rect">
            <a:avLst/>
          </a:prstGeom>
        </p:spPr>
      </p:pic>
      <p:sp>
        <p:nvSpPr>
          <p:cNvPr id="9" name="Cím 1">
            <a:extLst>
              <a:ext uri="{FF2B5EF4-FFF2-40B4-BE49-F238E27FC236}">
                <a16:creationId xmlns:a16="http://schemas.microsoft.com/office/drawing/2014/main" id="{5A3D9365-3908-7B3C-7526-11483AA224BD}"/>
              </a:ext>
            </a:extLst>
          </p:cNvPr>
          <p:cNvSpPr>
            <a:spLocks noGrp="1"/>
          </p:cNvSpPr>
          <p:nvPr>
            <p:ph type="title"/>
          </p:nvPr>
        </p:nvSpPr>
        <p:spPr>
          <a:xfrm>
            <a:off x="1414114" y="313898"/>
            <a:ext cx="9712324" cy="798610"/>
          </a:xfrm>
        </p:spPr>
        <p:txBody>
          <a:bodyPr>
            <a:noAutofit/>
          </a:bodyPr>
          <a:lstStyle/>
          <a:p>
            <a:r>
              <a:rPr lang="hu-HU" sz="4000" dirty="0" smtClean="0">
                <a:solidFill>
                  <a:schemeClr val="bg1"/>
                </a:solidFill>
                <a:effectLst>
                  <a:outerShdw blurRad="38100" dist="38100" dir="2700000" algn="tl">
                    <a:srgbClr val="000000">
                      <a:alpha val="43137"/>
                    </a:srgbClr>
                  </a:outerShdw>
                </a:effectLst>
                <a:latin typeface="Segoe UI Light" panose="020B0502040204020203" pitchFamily="34" charset="0"/>
                <a:ea typeface="Cambria" panose="02040503050406030204" pitchFamily="18" charset="0"/>
                <a:cs typeface="Segoe UI Light" panose="020B0502040204020203" pitchFamily="34" charset="0"/>
              </a:rPr>
              <a:t>III. </a:t>
            </a:r>
            <a:r>
              <a:rPr lang="hu-HU" sz="4000" dirty="0">
                <a:solidFill>
                  <a:schemeClr val="bg1"/>
                </a:solidFill>
                <a:effectLst>
                  <a:outerShdw blurRad="38100" dist="38100" dir="2700000" algn="tl">
                    <a:srgbClr val="000000">
                      <a:alpha val="43137"/>
                    </a:srgbClr>
                  </a:outerShdw>
                </a:effectLst>
                <a:latin typeface="Segoe UI Light" panose="020B0502040204020203" pitchFamily="34" charset="0"/>
                <a:ea typeface="Cambria" panose="02040503050406030204" pitchFamily="18" charset="0"/>
                <a:cs typeface="Segoe UI Light" panose="020B0502040204020203" pitchFamily="34" charset="0"/>
              </a:rPr>
              <a:t>Ügyfél-átvilágítási kötelezettség </a:t>
            </a:r>
            <a:r>
              <a:rPr lang="hu-HU" sz="4000" dirty="0" smtClean="0">
                <a:solidFill>
                  <a:schemeClr val="bg1"/>
                </a:solidFill>
                <a:effectLst>
                  <a:outerShdw blurRad="38100" dist="38100" dir="2700000" algn="tl">
                    <a:srgbClr val="000000">
                      <a:alpha val="43137"/>
                    </a:srgbClr>
                  </a:outerShdw>
                </a:effectLst>
                <a:latin typeface="Segoe UI Light" panose="020B0502040204020203" pitchFamily="34" charset="0"/>
                <a:ea typeface="Cambria" panose="02040503050406030204" pitchFamily="18" charset="0"/>
                <a:cs typeface="Segoe UI Light" panose="020B0502040204020203" pitchFamily="34" charset="0"/>
              </a:rPr>
              <a:t>esetei</a:t>
            </a:r>
            <a:endParaRPr lang="hu-HU" sz="4000" dirty="0">
              <a:solidFill>
                <a:schemeClr val="bg1"/>
              </a:solidFill>
              <a:effectLst>
                <a:outerShdw blurRad="38100" dist="38100" dir="2700000" algn="tl">
                  <a:srgbClr val="000000">
                    <a:alpha val="43137"/>
                  </a:srgbClr>
                </a:outerShdw>
              </a:effectLst>
              <a:latin typeface="Segoe UI Light" panose="020B0502040204020203" pitchFamily="34" charset="0"/>
              <a:ea typeface="Cambria" panose="02040503050406030204" pitchFamily="18" charset="0"/>
              <a:cs typeface="Segoe UI Light" panose="020B0502040204020203" pitchFamily="34" charset="0"/>
            </a:endParaRPr>
          </a:p>
        </p:txBody>
      </p:sp>
      <p:sp>
        <p:nvSpPr>
          <p:cNvPr id="11" name="Ellipszis 10"/>
          <p:cNvSpPr/>
          <p:nvPr/>
        </p:nvSpPr>
        <p:spPr>
          <a:xfrm>
            <a:off x="10718998" y="-2247285"/>
            <a:ext cx="4068644" cy="3884613"/>
          </a:xfrm>
          <a:prstGeom prst="ellipse">
            <a:avLst/>
          </a:prstGeom>
          <a:solidFill>
            <a:schemeClr val="bg1">
              <a:alpha val="22000"/>
            </a:schemeClr>
          </a:solidFill>
          <a:ln>
            <a:solidFill>
              <a:srgbClr val="CFCFC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hu-HU" sz="2800" dirty="0">
              <a:ln w="0"/>
              <a:solidFill>
                <a:schemeClr val="tx1"/>
              </a:solidFill>
              <a:effectLst>
                <a:outerShdw blurRad="38100" dist="19050" dir="2700000" algn="tl" rotWithShape="0">
                  <a:schemeClr val="dk1">
                    <a:alpha val="40000"/>
                  </a:schemeClr>
                </a:outerShdw>
              </a:effectLst>
            </a:endParaRPr>
          </a:p>
        </p:txBody>
      </p:sp>
      <p:sp>
        <p:nvSpPr>
          <p:cNvPr id="12" name="Szövegdoboz 11"/>
          <p:cNvSpPr txBox="1"/>
          <p:nvPr/>
        </p:nvSpPr>
        <p:spPr>
          <a:xfrm>
            <a:off x="11007497" y="200788"/>
            <a:ext cx="1337187" cy="646331"/>
          </a:xfrm>
          <a:prstGeom prst="rect">
            <a:avLst/>
          </a:prstGeom>
          <a:noFill/>
        </p:spPr>
        <p:txBody>
          <a:bodyPr wrap="square" rtlCol="0">
            <a:spAutoFit/>
          </a:bodyPr>
          <a:lstStyle/>
          <a:p>
            <a:r>
              <a:rPr lang="hu-HU" sz="3600" b="1" dirty="0" err="1"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Segoe UI Light" panose="020B0502040204020203" pitchFamily="34" charset="0"/>
              </a:rPr>
              <a:t>Pmt</a:t>
            </a:r>
            <a:r>
              <a:rPr lang="hu-HU" sz="3600"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Segoe UI Light" panose="020B0502040204020203" pitchFamily="34" charset="0"/>
              </a:rPr>
              <a:t>.</a:t>
            </a:r>
            <a:endParaRPr lang="hu-HU" sz="3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Segoe UI Light" panose="020B0502040204020203" pitchFamily="34" charset="0"/>
            </a:endParaRPr>
          </a:p>
        </p:txBody>
      </p:sp>
    </p:spTree>
    <p:extLst>
      <p:ext uri="{BB962C8B-B14F-4D97-AF65-F5344CB8AC3E}">
        <p14:creationId xmlns:p14="http://schemas.microsoft.com/office/powerpoint/2010/main" val="3834153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A3D9365-3908-7B3C-7526-11483AA224BD}"/>
              </a:ext>
            </a:extLst>
          </p:cNvPr>
          <p:cNvSpPr>
            <a:spLocks noGrp="1"/>
          </p:cNvSpPr>
          <p:nvPr>
            <p:ph type="title"/>
          </p:nvPr>
        </p:nvSpPr>
        <p:spPr>
          <a:xfrm>
            <a:off x="2306909" y="110679"/>
            <a:ext cx="7578183" cy="1325563"/>
          </a:xfrm>
        </p:spPr>
        <p:txBody>
          <a:bodyPr>
            <a:noAutofit/>
          </a:bodyPr>
          <a:lstStyle/>
          <a:p>
            <a:pPr algn="ctr"/>
            <a:r>
              <a:rPr lang="hu-HU" sz="4000" dirty="0" smtClean="0">
                <a:solidFill>
                  <a:schemeClr val="bg1"/>
                </a:solidFill>
                <a:effectLst>
                  <a:outerShdw blurRad="38100" dist="38100" dir="2700000" algn="tl">
                    <a:srgbClr val="000000">
                      <a:alpha val="43137"/>
                    </a:srgbClr>
                  </a:outerShdw>
                </a:effectLst>
                <a:latin typeface="Segoe UI Light" panose="020B0502040204020203" pitchFamily="34" charset="0"/>
                <a:ea typeface="Cambria" panose="02040503050406030204" pitchFamily="18" charset="0"/>
                <a:cs typeface="Segoe UI Light" panose="020B0502040204020203" pitchFamily="34" charset="0"/>
              </a:rPr>
              <a:t>IV. Ügyfél-átvilágítási intézkedések</a:t>
            </a:r>
            <a:r>
              <a:rPr lang="hu-HU" sz="4000" dirty="0">
                <a:solidFill>
                  <a:schemeClr val="bg1"/>
                </a:solidFill>
                <a:effectLst>
                  <a:outerShdw blurRad="38100" dist="38100" dir="2700000" algn="tl">
                    <a:srgbClr val="000000">
                      <a:alpha val="43137"/>
                    </a:srgbClr>
                  </a:outerShdw>
                </a:effectLst>
                <a:latin typeface="Segoe UI Light" panose="020B0502040204020203" pitchFamily="34" charset="0"/>
                <a:ea typeface="Cambria" panose="02040503050406030204" pitchFamily="18" charset="0"/>
                <a:cs typeface="Segoe UI Light" panose="020B0502040204020203" pitchFamily="34" charset="0"/>
              </a:rPr>
              <a:t> </a:t>
            </a:r>
            <a:r>
              <a:rPr lang="hu-HU" sz="4000" dirty="0" smtClean="0">
                <a:solidFill>
                  <a:schemeClr val="bg1"/>
                </a:solidFill>
                <a:effectLst>
                  <a:outerShdw blurRad="38100" dist="38100" dir="2700000" algn="tl">
                    <a:srgbClr val="000000">
                      <a:alpha val="43137"/>
                    </a:srgbClr>
                  </a:outerShdw>
                </a:effectLst>
                <a:latin typeface="Segoe UI Light" panose="020B0502040204020203" pitchFamily="34" charset="0"/>
                <a:ea typeface="Cambria" panose="02040503050406030204" pitchFamily="18" charset="0"/>
                <a:cs typeface="Segoe UI Light" panose="020B0502040204020203" pitchFamily="34" charset="0"/>
              </a:rPr>
              <a:t>természetes személy esetén</a:t>
            </a:r>
            <a:endParaRPr lang="hu-HU" sz="4000" dirty="0">
              <a:solidFill>
                <a:schemeClr val="bg1"/>
              </a:solidFill>
              <a:effectLst>
                <a:outerShdw blurRad="38100" dist="38100" dir="2700000" algn="tl">
                  <a:srgbClr val="000000">
                    <a:alpha val="43137"/>
                  </a:srgbClr>
                </a:outerShdw>
              </a:effectLst>
              <a:latin typeface="Segoe UI Light" panose="020B0502040204020203" pitchFamily="34" charset="0"/>
              <a:ea typeface="Cambria" panose="02040503050406030204" pitchFamily="18" charset="0"/>
              <a:cs typeface="Segoe UI Light" panose="020B0502040204020203" pitchFamily="34" charset="0"/>
            </a:endParaRPr>
          </a:p>
        </p:txBody>
      </p:sp>
      <p:sp>
        <p:nvSpPr>
          <p:cNvPr id="4" name="Szövegdoboz 3"/>
          <p:cNvSpPr txBox="1"/>
          <p:nvPr/>
        </p:nvSpPr>
        <p:spPr>
          <a:xfrm>
            <a:off x="580417" y="1502363"/>
            <a:ext cx="11095673" cy="4493538"/>
          </a:xfrm>
          <a:prstGeom prst="rect">
            <a:avLst/>
          </a:prstGeom>
          <a:noFill/>
        </p:spPr>
        <p:txBody>
          <a:bodyPr wrap="square" rtlCol="0">
            <a:spAutoFit/>
          </a:bodyPr>
          <a:lstStyle/>
          <a:p>
            <a:pPr marL="804863" indent="-804863"/>
            <a:r>
              <a:rPr lang="hu-HU" sz="22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7. § (1) </a:t>
            </a:r>
            <a:r>
              <a:rPr lang="hu-HU" sz="2200" dirty="0" smtClean="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A </a:t>
            </a:r>
            <a:r>
              <a:rPr lang="hu-HU" sz="22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szolgáltató </a:t>
            </a:r>
            <a:r>
              <a:rPr lang="hu-HU" sz="2200" b="1" i="1" u="sng"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köteles</a:t>
            </a:r>
            <a:r>
              <a:rPr lang="hu-HU" sz="22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 </a:t>
            </a:r>
            <a:r>
              <a:rPr lang="hu-HU" sz="2200" dirty="0" smtClean="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 az üzleti kapcsolat létesítésekor vagy kétség felmerülése esetén </a:t>
            </a:r>
            <a:r>
              <a:rPr lang="hu-HU" sz="22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az ügyfelet, annak a szolgáltatónál eljáró meghatalmazottját, rendelkezésre jogosultját, továbbá képviselőjét </a:t>
            </a:r>
            <a:r>
              <a:rPr lang="hu-HU" sz="2200" b="1" i="1" u="sng"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azonosítani és személyazonosságának igazoló ellenőrzését elvégezni</a:t>
            </a:r>
            <a:r>
              <a:rPr lang="hu-HU" sz="22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a:t>
            </a:r>
          </a:p>
          <a:p>
            <a:pPr marL="450850"/>
            <a:r>
              <a:rPr lang="hu-HU" sz="22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(2) A szolgáltató az azonosítás során az alábbi adatokat </a:t>
            </a:r>
            <a:r>
              <a:rPr lang="hu-HU" sz="2200" b="1"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köteles rögzíteni</a:t>
            </a:r>
            <a:r>
              <a:rPr lang="hu-HU" sz="22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a:t>
            </a:r>
          </a:p>
          <a:p>
            <a:pPr marL="723900"/>
            <a:r>
              <a:rPr lang="hu-HU" sz="2200" b="1" i="1" u="sng"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a) természetes személy</a:t>
            </a:r>
          </a:p>
          <a:p>
            <a:pPr marL="900113"/>
            <a:r>
              <a:rPr lang="hu-HU" sz="2200" dirty="0" err="1">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aa</a:t>
            </a:r>
            <a:r>
              <a:rPr lang="hu-HU" sz="22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 családi és utónevét,</a:t>
            </a:r>
          </a:p>
          <a:p>
            <a:pPr marL="900113"/>
            <a:r>
              <a:rPr lang="hu-HU" sz="22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ab) születési családi és utónevét,</a:t>
            </a:r>
          </a:p>
          <a:p>
            <a:pPr marL="900113"/>
            <a:r>
              <a:rPr lang="hu-HU" sz="2200" dirty="0" err="1">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ac</a:t>
            </a:r>
            <a:r>
              <a:rPr lang="hu-HU" sz="22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 állampolgárságát,</a:t>
            </a:r>
          </a:p>
          <a:p>
            <a:pPr marL="900113"/>
            <a:r>
              <a:rPr lang="hu-HU" sz="22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ad) születési helyét, idejét,</a:t>
            </a:r>
          </a:p>
          <a:p>
            <a:pPr marL="900113"/>
            <a:r>
              <a:rPr lang="hu-HU" sz="2200" dirty="0" err="1">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ae</a:t>
            </a:r>
            <a:r>
              <a:rPr lang="hu-HU" sz="22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 anyja születési nevét,</a:t>
            </a:r>
          </a:p>
          <a:p>
            <a:pPr marL="900113"/>
            <a:r>
              <a:rPr lang="hu-HU" sz="2200" dirty="0" err="1">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af</a:t>
            </a:r>
            <a:r>
              <a:rPr lang="hu-HU" sz="22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 lakcímét, ennek hiányában tartózkodási helyét,</a:t>
            </a:r>
          </a:p>
          <a:p>
            <a:pPr marL="900113"/>
            <a:r>
              <a:rPr lang="hu-HU" sz="2200" dirty="0" err="1">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ag</a:t>
            </a:r>
            <a:r>
              <a:rPr lang="hu-HU" sz="22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 azonosító okmányának típusát és számát</a:t>
            </a:r>
            <a:r>
              <a:rPr lang="hu-HU" sz="2200" dirty="0" smtClean="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a:t>
            </a:r>
            <a:endParaRPr lang="hu-HU" sz="22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endParaRPr>
          </a:p>
        </p:txBody>
      </p:sp>
      <p:pic>
        <p:nvPicPr>
          <p:cNvPr id="8" name="Kép 7"/>
          <p:cNvPicPr>
            <a:picLocks noChangeAspect="1"/>
          </p:cNvPicPr>
          <p:nvPr/>
        </p:nvPicPr>
        <p:blipFill rotWithShape="1">
          <a:blip r:embed="rId3" cstate="hqprint">
            <a:duotone>
              <a:prstClr val="black"/>
              <a:schemeClr val="bg1">
                <a:tint val="45000"/>
                <a:satMod val="400000"/>
              </a:schemeClr>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t="19391" b="52940"/>
          <a:stretch/>
        </p:blipFill>
        <p:spPr>
          <a:xfrm>
            <a:off x="1070610" y="6250641"/>
            <a:ext cx="4442460" cy="381000"/>
          </a:xfrm>
          <a:prstGeom prst="rect">
            <a:avLst/>
          </a:prstGeom>
        </p:spPr>
      </p:pic>
      <p:pic>
        <p:nvPicPr>
          <p:cNvPr id="9" name="Kép 8"/>
          <p:cNvPicPr>
            <a:picLocks noChangeAspect="1"/>
          </p:cNvPicPr>
          <p:nvPr/>
        </p:nvPicPr>
        <p:blipFill rotWithShape="1">
          <a:blip r:embed="rId3" cstate="hqprint">
            <a:duotone>
              <a:prstClr val="black"/>
              <a:schemeClr val="bg1">
                <a:tint val="45000"/>
                <a:satMod val="400000"/>
              </a:schemeClr>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t="53782" b="18548"/>
          <a:stretch/>
        </p:blipFill>
        <p:spPr>
          <a:xfrm>
            <a:off x="6683978" y="6250641"/>
            <a:ext cx="4442460" cy="381000"/>
          </a:xfrm>
          <a:prstGeom prst="rect">
            <a:avLst/>
          </a:prstGeom>
        </p:spPr>
      </p:pic>
      <p:pic>
        <p:nvPicPr>
          <p:cNvPr id="10" name="Kép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772150" y="6117421"/>
            <a:ext cx="647700" cy="647440"/>
          </a:xfrm>
          <a:prstGeom prst="rect">
            <a:avLst/>
          </a:prstGeom>
        </p:spPr>
      </p:pic>
      <p:sp>
        <p:nvSpPr>
          <p:cNvPr id="7" name="Ellipszis 6"/>
          <p:cNvSpPr/>
          <p:nvPr/>
        </p:nvSpPr>
        <p:spPr>
          <a:xfrm>
            <a:off x="10718998" y="-2247285"/>
            <a:ext cx="4068644" cy="3884613"/>
          </a:xfrm>
          <a:prstGeom prst="ellipse">
            <a:avLst/>
          </a:prstGeom>
          <a:solidFill>
            <a:schemeClr val="bg1">
              <a:alpha val="22000"/>
            </a:schemeClr>
          </a:solidFill>
          <a:ln>
            <a:solidFill>
              <a:srgbClr val="CFCFC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hu-HU" sz="2800" dirty="0">
              <a:ln w="0"/>
              <a:solidFill>
                <a:schemeClr val="tx1"/>
              </a:solidFill>
              <a:effectLst>
                <a:outerShdw blurRad="38100" dist="19050" dir="2700000" algn="tl" rotWithShape="0">
                  <a:schemeClr val="dk1">
                    <a:alpha val="40000"/>
                  </a:schemeClr>
                </a:outerShdw>
              </a:effectLst>
            </a:endParaRPr>
          </a:p>
        </p:txBody>
      </p:sp>
      <p:sp>
        <p:nvSpPr>
          <p:cNvPr id="11" name="Szövegdoboz 10"/>
          <p:cNvSpPr txBox="1"/>
          <p:nvPr/>
        </p:nvSpPr>
        <p:spPr>
          <a:xfrm>
            <a:off x="11007497" y="200788"/>
            <a:ext cx="1337187" cy="646331"/>
          </a:xfrm>
          <a:prstGeom prst="rect">
            <a:avLst/>
          </a:prstGeom>
          <a:noFill/>
        </p:spPr>
        <p:txBody>
          <a:bodyPr wrap="square" rtlCol="0">
            <a:spAutoFit/>
          </a:bodyPr>
          <a:lstStyle/>
          <a:p>
            <a:r>
              <a:rPr lang="hu-HU" sz="3600" b="1" dirty="0" err="1"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Segoe UI Light" panose="020B0502040204020203" pitchFamily="34" charset="0"/>
              </a:rPr>
              <a:t>Pmt</a:t>
            </a:r>
            <a:r>
              <a:rPr lang="hu-HU" sz="3600"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Segoe UI Light" panose="020B0502040204020203" pitchFamily="34" charset="0"/>
              </a:rPr>
              <a:t>.</a:t>
            </a:r>
            <a:endParaRPr lang="hu-HU" sz="3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Segoe UI Light" panose="020B0502040204020203" pitchFamily="34" charset="0"/>
            </a:endParaRPr>
          </a:p>
        </p:txBody>
      </p:sp>
    </p:spTree>
    <p:extLst>
      <p:ext uri="{BB962C8B-B14F-4D97-AF65-F5344CB8AC3E}">
        <p14:creationId xmlns:p14="http://schemas.microsoft.com/office/powerpoint/2010/main" val="667510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p:cNvSpPr txBox="1"/>
          <p:nvPr/>
        </p:nvSpPr>
        <p:spPr>
          <a:xfrm>
            <a:off x="684787" y="1557907"/>
            <a:ext cx="10588264" cy="4154984"/>
          </a:xfrm>
          <a:prstGeom prst="rect">
            <a:avLst/>
          </a:prstGeom>
          <a:noFill/>
        </p:spPr>
        <p:txBody>
          <a:bodyPr wrap="square" rtlCol="0">
            <a:spAutoFit/>
          </a:bodyPr>
          <a:lstStyle/>
          <a:p>
            <a:r>
              <a:rPr lang="hu-HU" sz="22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b) </a:t>
            </a:r>
            <a:r>
              <a:rPr lang="hu-HU" sz="2200" b="1" i="1" u="sng"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jogi személy vagy jogi személyiséggel nem rendelkező szervezet</a:t>
            </a:r>
          </a:p>
          <a:p>
            <a:pPr marL="627063" indent="-449263"/>
            <a:r>
              <a:rPr lang="hu-HU" sz="2200" dirty="0" err="1">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ba</a:t>
            </a:r>
            <a:r>
              <a:rPr lang="hu-HU" sz="22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 nevét, rövidített nevét,</a:t>
            </a:r>
          </a:p>
          <a:p>
            <a:pPr marL="627063" indent="-449263"/>
            <a:r>
              <a:rPr lang="hu-HU" sz="2200" dirty="0" err="1">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bb</a:t>
            </a:r>
            <a:r>
              <a:rPr lang="hu-HU" sz="22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 székhelyének, külföldi székhelyű vállalkozás esetén – amennyiben ilyennel rendelkezik – magyarországi fióktelepének címét,</a:t>
            </a:r>
          </a:p>
          <a:p>
            <a:pPr marL="627063" indent="-449263"/>
            <a:r>
              <a:rPr lang="hu-HU" sz="2200" dirty="0" err="1">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bc</a:t>
            </a:r>
            <a:r>
              <a:rPr lang="hu-HU" sz="22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 főtevékenységét,</a:t>
            </a:r>
          </a:p>
          <a:p>
            <a:pPr marL="627063" indent="-449263"/>
            <a:r>
              <a:rPr lang="hu-HU" sz="2200" dirty="0" err="1">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bd</a:t>
            </a:r>
            <a:r>
              <a:rPr lang="hu-HU" sz="22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 képviseletére jogosultak nevét és beosztását,</a:t>
            </a:r>
          </a:p>
          <a:p>
            <a:pPr marL="627063" indent="-449263"/>
            <a:r>
              <a:rPr lang="hu-HU" sz="22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be) </a:t>
            </a:r>
            <a:r>
              <a:rPr lang="hu-HU" sz="2200" dirty="0" smtClean="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 </a:t>
            </a:r>
            <a:r>
              <a:rPr lang="hu-HU" sz="22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ha ilyennel rendelkezik – kézbesítési megbízottjának az a) pont </a:t>
            </a:r>
            <a:r>
              <a:rPr lang="hu-HU" sz="2200" dirty="0" err="1">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aa</a:t>
            </a:r>
            <a:r>
              <a:rPr lang="hu-HU" sz="22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 és </a:t>
            </a:r>
            <a:r>
              <a:rPr lang="hu-HU" sz="2200" dirty="0" err="1">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af</a:t>
            </a:r>
            <a:r>
              <a:rPr lang="hu-HU" sz="22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 alpontjai szerinti adatait,</a:t>
            </a:r>
          </a:p>
          <a:p>
            <a:pPr marL="627063" indent="-449263"/>
            <a:r>
              <a:rPr lang="hu-HU" sz="2200" dirty="0" err="1">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bf</a:t>
            </a:r>
            <a:r>
              <a:rPr lang="hu-HU" sz="22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 cégbírósági nyilvántartásban szereplő jogi személy esetén cégjegyzékszámát, egyéb jogi személy esetén a létrejöttéről (nyilvántartásba vételéről, bejegyzéséről) szóló határozat számát vagy nyilvántartási számát,</a:t>
            </a:r>
          </a:p>
          <a:p>
            <a:pPr marL="627063" indent="-449263"/>
            <a:r>
              <a:rPr lang="hu-HU" sz="2200" dirty="0" err="1">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bg</a:t>
            </a:r>
            <a:r>
              <a:rPr lang="hu-HU" sz="22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 adószámát</a:t>
            </a:r>
            <a:r>
              <a:rPr lang="hu-HU" sz="2200" dirty="0" smtClean="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a:t>
            </a:r>
            <a:endParaRPr lang="hu-HU" sz="2200" dirty="0">
              <a:effectLst>
                <a:outerShdw blurRad="38100" dist="38100" dir="2700000" algn="tl">
                  <a:srgbClr val="000000">
                    <a:alpha val="43137"/>
                  </a:srgbClr>
                </a:outerShdw>
              </a:effectLst>
              <a:latin typeface="Constantia" panose="02030602050306030303" pitchFamily="18" charset="0"/>
            </a:endParaRPr>
          </a:p>
        </p:txBody>
      </p:sp>
      <p:pic>
        <p:nvPicPr>
          <p:cNvPr id="6" name="Kép 5"/>
          <p:cNvPicPr>
            <a:picLocks noChangeAspect="1"/>
          </p:cNvPicPr>
          <p:nvPr/>
        </p:nvPicPr>
        <p:blipFill rotWithShape="1">
          <a:blip r:embed="rId3" cstate="hqprint">
            <a:duotone>
              <a:prstClr val="black"/>
              <a:schemeClr val="bg1">
                <a:tint val="45000"/>
                <a:satMod val="400000"/>
              </a:schemeClr>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t="19391" b="52940"/>
          <a:stretch/>
        </p:blipFill>
        <p:spPr>
          <a:xfrm>
            <a:off x="1070610" y="6250641"/>
            <a:ext cx="4442460" cy="381000"/>
          </a:xfrm>
          <a:prstGeom prst="rect">
            <a:avLst/>
          </a:prstGeom>
        </p:spPr>
      </p:pic>
      <p:pic>
        <p:nvPicPr>
          <p:cNvPr id="7" name="Kép 6"/>
          <p:cNvPicPr>
            <a:picLocks noChangeAspect="1"/>
          </p:cNvPicPr>
          <p:nvPr/>
        </p:nvPicPr>
        <p:blipFill rotWithShape="1">
          <a:blip r:embed="rId3" cstate="hqprint">
            <a:duotone>
              <a:prstClr val="black"/>
              <a:schemeClr val="bg1">
                <a:tint val="45000"/>
                <a:satMod val="400000"/>
              </a:schemeClr>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t="53782" b="18548"/>
          <a:stretch/>
        </p:blipFill>
        <p:spPr>
          <a:xfrm>
            <a:off x="6683978" y="6250641"/>
            <a:ext cx="4442460" cy="381000"/>
          </a:xfrm>
          <a:prstGeom prst="rect">
            <a:avLst/>
          </a:prstGeom>
        </p:spPr>
      </p:pic>
      <p:pic>
        <p:nvPicPr>
          <p:cNvPr id="8" name="Kép 7"/>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772150" y="6117421"/>
            <a:ext cx="647700" cy="647440"/>
          </a:xfrm>
          <a:prstGeom prst="rect">
            <a:avLst/>
          </a:prstGeom>
        </p:spPr>
      </p:pic>
      <p:sp>
        <p:nvSpPr>
          <p:cNvPr id="9" name="Cím 1">
            <a:extLst>
              <a:ext uri="{FF2B5EF4-FFF2-40B4-BE49-F238E27FC236}">
                <a16:creationId xmlns:a16="http://schemas.microsoft.com/office/drawing/2014/main" id="{5A3D9365-3908-7B3C-7526-11483AA224BD}"/>
              </a:ext>
            </a:extLst>
          </p:cNvPr>
          <p:cNvSpPr>
            <a:spLocks noGrp="1"/>
          </p:cNvSpPr>
          <p:nvPr>
            <p:ph type="title"/>
          </p:nvPr>
        </p:nvSpPr>
        <p:spPr>
          <a:xfrm>
            <a:off x="2306909" y="110679"/>
            <a:ext cx="7578183" cy="1325563"/>
          </a:xfrm>
        </p:spPr>
        <p:txBody>
          <a:bodyPr>
            <a:noAutofit/>
          </a:bodyPr>
          <a:lstStyle/>
          <a:p>
            <a:pPr algn="ctr"/>
            <a:r>
              <a:rPr lang="hu-HU" sz="4000" dirty="0" smtClean="0">
                <a:solidFill>
                  <a:schemeClr val="bg1"/>
                </a:solidFill>
                <a:effectLst>
                  <a:outerShdw blurRad="38100" dist="38100" dir="2700000" algn="tl">
                    <a:srgbClr val="000000">
                      <a:alpha val="43137"/>
                    </a:srgbClr>
                  </a:outerShdw>
                </a:effectLst>
                <a:latin typeface="Segoe UI Light" panose="020B0502040204020203" pitchFamily="34" charset="0"/>
                <a:ea typeface="Cambria" panose="02040503050406030204" pitchFamily="18" charset="0"/>
                <a:cs typeface="Segoe UI Light" panose="020B0502040204020203" pitchFamily="34" charset="0"/>
              </a:rPr>
              <a:t>IV. Ügyfél-átvilágítási intézkedések</a:t>
            </a:r>
            <a:r>
              <a:rPr lang="hu-HU" sz="4000" dirty="0">
                <a:solidFill>
                  <a:schemeClr val="bg1"/>
                </a:solidFill>
                <a:effectLst>
                  <a:outerShdw blurRad="38100" dist="38100" dir="2700000" algn="tl">
                    <a:srgbClr val="000000">
                      <a:alpha val="43137"/>
                    </a:srgbClr>
                  </a:outerShdw>
                </a:effectLst>
                <a:latin typeface="Segoe UI Light" panose="020B0502040204020203" pitchFamily="34" charset="0"/>
                <a:ea typeface="Cambria" panose="02040503050406030204" pitchFamily="18" charset="0"/>
                <a:cs typeface="Segoe UI Light" panose="020B0502040204020203" pitchFamily="34" charset="0"/>
              </a:rPr>
              <a:t> </a:t>
            </a:r>
            <a:r>
              <a:rPr lang="hu-HU" sz="4000" dirty="0" smtClean="0">
                <a:solidFill>
                  <a:schemeClr val="bg1"/>
                </a:solidFill>
                <a:effectLst>
                  <a:outerShdw blurRad="38100" dist="38100" dir="2700000" algn="tl">
                    <a:srgbClr val="000000">
                      <a:alpha val="43137"/>
                    </a:srgbClr>
                  </a:outerShdw>
                </a:effectLst>
                <a:latin typeface="Segoe UI Light" panose="020B0502040204020203" pitchFamily="34" charset="0"/>
                <a:ea typeface="Cambria" panose="02040503050406030204" pitchFamily="18" charset="0"/>
                <a:cs typeface="Segoe UI Light" panose="020B0502040204020203" pitchFamily="34" charset="0"/>
              </a:rPr>
              <a:t>jogi személy esetén</a:t>
            </a:r>
            <a:endParaRPr lang="hu-HU" sz="4000" dirty="0">
              <a:solidFill>
                <a:schemeClr val="bg1"/>
              </a:solidFill>
              <a:effectLst>
                <a:outerShdw blurRad="38100" dist="38100" dir="2700000" algn="tl">
                  <a:srgbClr val="000000">
                    <a:alpha val="43137"/>
                  </a:srgbClr>
                </a:outerShdw>
              </a:effectLst>
              <a:latin typeface="Segoe UI Light" panose="020B0502040204020203" pitchFamily="34" charset="0"/>
              <a:ea typeface="Cambria" panose="02040503050406030204" pitchFamily="18" charset="0"/>
              <a:cs typeface="Segoe UI Light" panose="020B0502040204020203" pitchFamily="34" charset="0"/>
            </a:endParaRPr>
          </a:p>
        </p:txBody>
      </p:sp>
      <p:sp>
        <p:nvSpPr>
          <p:cNvPr id="10" name="Ellipszis 9"/>
          <p:cNvSpPr/>
          <p:nvPr/>
        </p:nvSpPr>
        <p:spPr>
          <a:xfrm>
            <a:off x="10718998" y="-2247285"/>
            <a:ext cx="4068644" cy="3884613"/>
          </a:xfrm>
          <a:prstGeom prst="ellipse">
            <a:avLst/>
          </a:prstGeom>
          <a:solidFill>
            <a:schemeClr val="bg1">
              <a:alpha val="22000"/>
            </a:schemeClr>
          </a:solidFill>
          <a:ln>
            <a:solidFill>
              <a:srgbClr val="CFCFC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hu-HU" sz="2800" dirty="0">
              <a:ln w="0"/>
              <a:solidFill>
                <a:schemeClr val="tx1"/>
              </a:solidFill>
              <a:effectLst>
                <a:outerShdw blurRad="38100" dist="19050" dir="2700000" algn="tl" rotWithShape="0">
                  <a:schemeClr val="dk1">
                    <a:alpha val="40000"/>
                  </a:schemeClr>
                </a:outerShdw>
              </a:effectLst>
            </a:endParaRPr>
          </a:p>
        </p:txBody>
      </p:sp>
      <p:sp>
        <p:nvSpPr>
          <p:cNvPr id="11" name="Szövegdoboz 10"/>
          <p:cNvSpPr txBox="1"/>
          <p:nvPr/>
        </p:nvSpPr>
        <p:spPr>
          <a:xfrm>
            <a:off x="11007497" y="200788"/>
            <a:ext cx="1337187" cy="646331"/>
          </a:xfrm>
          <a:prstGeom prst="rect">
            <a:avLst/>
          </a:prstGeom>
          <a:noFill/>
        </p:spPr>
        <p:txBody>
          <a:bodyPr wrap="square" rtlCol="0">
            <a:spAutoFit/>
          </a:bodyPr>
          <a:lstStyle/>
          <a:p>
            <a:r>
              <a:rPr lang="hu-HU" sz="3600" b="1" dirty="0" err="1"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Segoe UI Light" panose="020B0502040204020203" pitchFamily="34" charset="0"/>
              </a:rPr>
              <a:t>Pmt</a:t>
            </a:r>
            <a:r>
              <a:rPr lang="hu-HU" sz="3600"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Segoe UI Light" panose="020B0502040204020203" pitchFamily="34" charset="0"/>
              </a:rPr>
              <a:t>.</a:t>
            </a:r>
            <a:endParaRPr lang="hu-HU" sz="3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Segoe UI Light" panose="020B0502040204020203" pitchFamily="34" charset="0"/>
            </a:endParaRPr>
          </a:p>
        </p:txBody>
      </p:sp>
    </p:spTree>
    <p:extLst>
      <p:ext uri="{BB962C8B-B14F-4D97-AF65-F5344CB8AC3E}">
        <p14:creationId xmlns:p14="http://schemas.microsoft.com/office/powerpoint/2010/main" val="1589838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A3D9365-3908-7B3C-7526-11483AA224BD}"/>
              </a:ext>
            </a:extLst>
          </p:cNvPr>
          <p:cNvSpPr>
            <a:spLocks noGrp="1"/>
          </p:cNvSpPr>
          <p:nvPr>
            <p:ph type="title"/>
          </p:nvPr>
        </p:nvSpPr>
        <p:spPr>
          <a:xfrm>
            <a:off x="1176857" y="232344"/>
            <a:ext cx="9838287" cy="1325563"/>
          </a:xfrm>
        </p:spPr>
        <p:txBody>
          <a:bodyPr>
            <a:normAutofit/>
          </a:bodyPr>
          <a:lstStyle/>
          <a:p>
            <a:r>
              <a:rPr lang="hu-HU" sz="4000" dirty="0">
                <a:solidFill>
                  <a:schemeClr val="bg1"/>
                </a:solidFill>
                <a:effectLst>
                  <a:outerShdw blurRad="38100" dist="38100" dir="2700000" algn="tl">
                    <a:srgbClr val="000000">
                      <a:alpha val="43137"/>
                    </a:srgbClr>
                  </a:outerShdw>
                </a:effectLst>
                <a:latin typeface="Segoe UI Light" panose="020B0502040204020203" pitchFamily="34" charset="0"/>
                <a:ea typeface="Cambria" panose="02040503050406030204" pitchFamily="18" charset="0"/>
                <a:cs typeface="Segoe UI Light" panose="020B0502040204020203" pitchFamily="34" charset="0"/>
              </a:rPr>
              <a:t>Bemutatandó okiratok – természetes személy</a:t>
            </a:r>
          </a:p>
        </p:txBody>
      </p:sp>
      <p:sp>
        <p:nvSpPr>
          <p:cNvPr id="3" name="Szövegdoboz 2"/>
          <p:cNvSpPr txBox="1"/>
          <p:nvPr/>
        </p:nvSpPr>
        <p:spPr>
          <a:xfrm>
            <a:off x="527713" y="1724340"/>
            <a:ext cx="11136574" cy="4093428"/>
          </a:xfrm>
          <a:prstGeom prst="rect">
            <a:avLst/>
          </a:prstGeom>
          <a:noFill/>
        </p:spPr>
        <p:txBody>
          <a:bodyPr wrap="square" rtlCol="0">
            <a:spAutoFit/>
          </a:bodyPr>
          <a:lstStyle/>
          <a:p>
            <a:pPr marL="900113" indent="-900113"/>
            <a:r>
              <a:rPr lang="hu-HU" sz="2000" dirty="0" smtClean="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7. § (3</a:t>
            </a:r>
            <a:r>
              <a:rPr lang="hu-HU" sz="20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 </a:t>
            </a:r>
            <a:r>
              <a:rPr lang="hu-HU" sz="2000" dirty="0" smtClean="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A </a:t>
            </a:r>
            <a:r>
              <a:rPr lang="hu-HU" sz="20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szolgáltató a személyazonosság igazoló ellenőrzése érdekében az alábbi okiratok bemutatását köteles megkövetelni, vagy jogosult közhiteles nyilvántartásból </a:t>
            </a:r>
            <a:r>
              <a:rPr lang="hu-HU" sz="2000" dirty="0" err="1">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adatlekérdezést</a:t>
            </a:r>
            <a:r>
              <a:rPr lang="hu-HU" sz="20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 végezni:</a:t>
            </a:r>
          </a:p>
          <a:p>
            <a:pPr marL="900113" indent="-273050"/>
            <a:r>
              <a:rPr lang="hu-HU" sz="20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a) természetes személy</a:t>
            </a:r>
          </a:p>
          <a:p>
            <a:pPr marL="1255713" indent="-450850"/>
            <a:r>
              <a:rPr lang="hu-HU" sz="2000" dirty="0" err="1">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aa</a:t>
            </a:r>
            <a:r>
              <a:rPr lang="hu-HU" sz="20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 </a:t>
            </a:r>
            <a:r>
              <a:rPr lang="hu-HU" sz="2000" b="1" i="1" u="sng"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magyar állampolgár esetében </a:t>
            </a:r>
            <a:r>
              <a:rPr lang="hu-HU" sz="20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a </a:t>
            </a:r>
            <a:r>
              <a:rPr lang="hu-HU" sz="2000" u="sng"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személyazonosság igazolására alkalmas hatósági igazolványát és lakcímet igazoló hatósági igazolványát</a:t>
            </a:r>
            <a:r>
              <a:rPr lang="hu-HU" sz="20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 ez utóbbit abban az esetben, ha lakóhelye vagy tartózkodási helye Magyarországon található, </a:t>
            </a:r>
            <a:endParaRPr lang="hu-HU" sz="2000" dirty="0" smtClean="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endParaRPr>
          </a:p>
          <a:p>
            <a:pPr marL="1255713" indent="-450850"/>
            <a:r>
              <a:rPr lang="hu-HU" sz="2000" dirty="0" smtClean="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ab</a:t>
            </a:r>
            <a:r>
              <a:rPr lang="hu-HU" sz="20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 </a:t>
            </a:r>
            <a:r>
              <a:rPr lang="hu-HU" sz="2000" b="1" i="1" u="sng"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külföldi állampolgár</a:t>
            </a:r>
            <a:r>
              <a:rPr lang="hu-HU" sz="2000" b="1" i="1"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 </a:t>
            </a:r>
            <a:r>
              <a:rPr lang="hu-HU" sz="20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esetében </a:t>
            </a:r>
            <a:r>
              <a:rPr lang="hu-HU" sz="2000" u="sng"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úti okmányát vagy személyazonosító igazolványát</a:t>
            </a:r>
            <a:r>
              <a:rPr lang="hu-HU" sz="20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 feltéve, hogy az magyarországi tartózkodásra jogosít, tartózkodási jogot igazoló okmányát vagy tartózkodásra jogosító okmányát, magyarországi lakcímet igazoló hatósági igazolványát, amennyiben lakóhelye vagy tartózkodási helye Magyarországon található;</a:t>
            </a:r>
          </a:p>
          <a:p>
            <a:endParaRPr lang="hu-HU" sz="20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endParaRPr>
          </a:p>
        </p:txBody>
      </p:sp>
      <p:pic>
        <p:nvPicPr>
          <p:cNvPr id="6" name="Kép 5"/>
          <p:cNvPicPr>
            <a:picLocks noChangeAspect="1"/>
          </p:cNvPicPr>
          <p:nvPr/>
        </p:nvPicPr>
        <p:blipFill rotWithShape="1">
          <a:blip r:embed="rId3" cstate="hqprint">
            <a:duotone>
              <a:prstClr val="black"/>
              <a:schemeClr val="bg1">
                <a:tint val="45000"/>
                <a:satMod val="400000"/>
              </a:schemeClr>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t="19391" b="52940"/>
          <a:stretch/>
        </p:blipFill>
        <p:spPr>
          <a:xfrm>
            <a:off x="1070610" y="6250641"/>
            <a:ext cx="4442460" cy="381000"/>
          </a:xfrm>
          <a:prstGeom prst="rect">
            <a:avLst/>
          </a:prstGeom>
        </p:spPr>
      </p:pic>
      <p:pic>
        <p:nvPicPr>
          <p:cNvPr id="7" name="Kép 6"/>
          <p:cNvPicPr>
            <a:picLocks noChangeAspect="1"/>
          </p:cNvPicPr>
          <p:nvPr/>
        </p:nvPicPr>
        <p:blipFill rotWithShape="1">
          <a:blip r:embed="rId3" cstate="hqprint">
            <a:duotone>
              <a:prstClr val="black"/>
              <a:schemeClr val="bg1">
                <a:tint val="45000"/>
                <a:satMod val="400000"/>
              </a:schemeClr>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t="53782" b="18548"/>
          <a:stretch/>
        </p:blipFill>
        <p:spPr>
          <a:xfrm>
            <a:off x="6683978" y="6250641"/>
            <a:ext cx="4442460" cy="381000"/>
          </a:xfrm>
          <a:prstGeom prst="rect">
            <a:avLst/>
          </a:prstGeom>
        </p:spPr>
      </p:pic>
      <p:pic>
        <p:nvPicPr>
          <p:cNvPr id="10" name="Kép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772150" y="6117421"/>
            <a:ext cx="647700" cy="647440"/>
          </a:xfrm>
          <a:prstGeom prst="rect">
            <a:avLst/>
          </a:prstGeom>
        </p:spPr>
      </p:pic>
      <p:sp>
        <p:nvSpPr>
          <p:cNvPr id="8" name="Ellipszis 7"/>
          <p:cNvSpPr/>
          <p:nvPr/>
        </p:nvSpPr>
        <p:spPr>
          <a:xfrm>
            <a:off x="10718998" y="-2247285"/>
            <a:ext cx="4068644" cy="3884613"/>
          </a:xfrm>
          <a:prstGeom prst="ellipse">
            <a:avLst/>
          </a:prstGeom>
          <a:solidFill>
            <a:schemeClr val="bg1">
              <a:alpha val="22000"/>
            </a:schemeClr>
          </a:solidFill>
          <a:ln>
            <a:solidFill>
              <a:srgbClr val="CFCFC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hu-HU" sz="2800" dirty="0">
              <a:ln w="0"/>
              <a:solidFill>
                <a:schemeClr val="tx1"/>
              </a:solidFill>
              <a:effectLst>
                <a:outerShdw blurRad="38100" dist="19050" dir="2700000" algn="tl" rotWithShape="0">
                  <a:schemeClr val="dk1">
                    <a:alpha val="40000"/>
                  </a:schemeClr>
                </a:outerShdw>
              </a:effectLst>
            </a:endParaRPr>
          </a:p>
        </p:txBody>
      </p:sp>
      <p:sp>
        <p:nvSpPr>
          <p:cNvPr id="9" name="Szövegdoboz 8"/>
          <p:cNvSpPr txBox="1"/>
          <p:nvPr/>
        </p:nvSpPr>
        <p:spPr>
          <a:xfrm>
            <a:off x="11007497" y="200788"/>
            <a:ext cx="1337187" cy="646331"/>
          </a:xfrm>
          <a:prstGeom prst="rect">
            <a:avLst/>
          </a:prstGeom>
          <a:noFill/>
        </p:spPr>
        <p:txBody>
          <a:bodyPr wrap="square" rtlCol="0">
            <a:spAutoFit/>
          </a:bodyPr>
          <a:lstStyle/>
          <a:p>
            <a:r>
              <a:rPr lang="hu-HU" sz="3600" b="1" dirty="0" err="1"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Segoe UI Light" panose="020B0502040204020203" pitchFamily="34" charset="0"/>
              </a:rPr>
              <a:t>Pmt</a:t>
            </a:r>
            <a:r>
              <a:rPr lang="hu-HU" sz="3600"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Segoe UI Light" panose="020B0502040204020203" pitchFamily="34" charset="0"/>
              </a:rPr>
              <a:t>.</a:t>
            </a:r>
            <a:endParaRPr lang="hu-HU" sz="3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Segoe UI Light" panose="020B0502040204020203" pitchFamily="34" charset="0"/>
            </a:endParaRPr>
          </a:p>
        </p:txBody>
      </p:sp>
    </p:spTree>
    <p:extLst>
      <p:ext uri="{BB962C8B-B14F-4D97-AF65-F5344CB8AC3E}">
        <p14:creationId xmlns:p14="http://schemas.microsoft.com/office/powerpoint/2010/main" val="1381417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p:cNvSpPr txBox="1"/>
          <p:nvPr/>
        </p:nvSpPr>
        <p:spPr>
          <a:xfrm>
            <a:off x="532263" y="1414159"/>
            <a:ext cx="11150221" cy="4185761"/>
          </a:xfrm>
          <a:prstGeom prst="rect">
            <a:avLst/>
          </a:prstGeom>
          <a:noFill/>
        </p:spPr>
        <p:txBody>
          <a:bodyPr wrap="square" rtlCol="0">
            <a:spAutoFit/>
          </a:bodyPr>
          <a:lstStyle/>
          <a:p>
            <a:pPr marL="1160463" indent="-1160463" algn="just">
              <a:tabLst>
                <a:tab pos="273050" algn="l"/>
              </a:tabLst>
            </a:pPr>
            <a:r>
              <a:rPr lang="hu-HU" sz="1900" dirty="0" smtClean="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7. §. (3) b</a:t>
            </a:r>
            <a:r>
              <a:rPr lang="hu-HU" sz="1900" b="1"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 </a:t>
            </a:r>
            <a:r>
              <a:rPr lang="hu-HU" sz="19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jogi személy, jogi személyiséggel nem rendelkező szervezet esetén a nevében vagy megbízása alapján eljárni jogosult személy a) pontban megjelölt okiratának bemutatásán túl az azt igazoló – </a:t>
            </a:r>
            <a:r>
              <a:rPr lang="hu-HU" sz="1900" b="1" u="sng"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harminc napnál nem régebbi </a:t>
            </a:r>
            <a:r>
              <a:rPr lang="hu-HU" sz="19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 okiratot, hogy</a:t>
            </a:r>
          </a:p>
          <a:p>
            <a:pPr marL="1528763" indent="-449263" algn="just">
              <a:tabLst>
                <a:tab pos="273050" algn="l"/>
              </a:tabLst>
            </a:pPr>
            <a:r>
              <a:rPr lang="hu-HU" sz="1900" dirty="0" err="1">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ba</a:t>
            </a:r>
            <a:r>
              <a:rPr lang="hu-HU" sz="19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 a céget a cégbíróság nyilvántartásba vette, vagy a cég a bejegyzési kérelmét benyújtotta, egyéni vállalkozó esetében az egyéni vállalkozói tevékenység megkezdésének bejelentése megtörtént vagy az egyéni vállalkozó nyilvántartásba vételre került,</a:t>
            </a:r>
          </a:p>
          <a:p>
            <a:pPr marL="1528763" indent="-449263" algn="just">
              <a:tabLst>
                <a:tab pos="273050" algn="l"/>
              </a:tabLst>
            </a:pPr>
            <a:r>
              <a:rPr lang="hu-HU" sz="1900" dirty="0" err="1">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bb</a:t>
            </a:r>
            <a:r>
              <a:rPr lang="hu-HU" sz="19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 a b) pont </a:t>
            </a:r>
            <a:r>
              <a:rPr lang="hu-HU" sz="1900" dirty="0" err="1">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ba</a:t>
            </a:r>
            <a:r>
              <a:rPr lang="hu-HU" sz="19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 alpontba nem tartozó belföldi jogi személy esetén, ha annak létrejöttéhez hatósági vagy bírósági nyilvántartásba vétel szükséges, a nyilvántartásba vétel megtörtént,</a:t>
            </a:r>
          </a:p>
          <a:p>
            <a:pPr marL="1528763" indent="-449263" algn="just">
              <a:tabLst>
                <a:tab pos="273050" algn="l"/>
              </a:tabLst>
            </a:pPr>
            <a:r>
              <a:rPr lang="hu-HU" sz="1900" dirty="0" err="1">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bc</a:t>
            </a:r>
            <a:r>
              <a:rPr lang="hu-HU" sz="19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 külföldi jogi személy vagy jogi személyiséggel nem rendelkező szervezet esetén a saját országának joga szerinti bejegyzése vagy nyilvántartásba vétele megtörtént</a:t>
            </a:r>
            <a:r>
              <a:rPr lang="hu-HU" sz="1900" dirty="0" smtClean="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a:t>
            </a:r>
          </a:p>
          <a:p>
            <a:pPr marL="627063" indent="-449263" algn="just">
              <a:tabLst>
                <a:tab pos="273050" algn="l"/>
              </a:tabLst>
            </a:pPr>
            <a:endParaRPr lang="hu-HU" sz="19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endParaRPr>
          </a:p>
          <a:p>
            <a:pPr marL="1160463" indent="-260350" algn="just" defTabSz="900113"/>
            <a:r>
              <a:rPr lang="hu-HU" sz="19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c) bírósági vagy hatósági nyilvántartásba vétel iránti kérelem bírósághoz vagy hatósághoz történő benyújtását megelőzően a jogi személy vagy jogi személyiséggel nem rendelkező szervezet létesítő okiratát</a:t>
            </a:r>
            <a:r>
              <a:rPr lang="hu-HU" sz="1900" dirty="0" smtClean="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a:t>
            </a:r>
            <a:endParaRPr lang="hu-HU" sz="19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endParaRPr>
          </a:p>
        </p:txBody>
      </p:sp>
      <p:pic>
        <p:nvPicPr>
          <p:cNvPr id="7" name="Kép 6"/>
          <p:cNvPicPr>
            <a:picLocks noChangeAspect="1"/>
          </p:cNvPicPr>
          <p:nvPr/>
        </p:nvPicPr>
        <p:blipFill rotWithShape="1">
          <a:blip r:embed="rId3" cstate="hqprint">
            <a:duotone>
              <a:prstClr val="black"/>
              <a:schemeClr val="bg1">
                <a:tint val="45000"/>
                <a:satMod val="400000"/>
              </a:schemeClr>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t="19391" b="52940"/>
          <a:stretch/>
        </p:blipFill>
        <p:spPr>
          <a:xfrm>
            <a:off x="1070610" y="6250641"/>
            <a:ext cx="4442460" cy="381000"/>
          </a:xfrm>
          <a:prstGeom prst="rect">
            <a:avLst/>
          </a:prstGeom>
        </p:spPr>
      </p:pic>
      <p:pic>
        <p:nvPicPr>
          <p:cNvPr id="9" name="Kép 8"/>
          <p:cNvPicPr>
            <a:picLocks noChangeAspect="1"/>
          </p:cNvPicPr>
          <p:nvPr/>
        </p:nvPicPr>
        <p:blipFill rotWithShape="1">
          <a:blip r:embed="rId3" cstate="hqprint">
            <a:duotone>
              <a:prstClr val="black"/>
              <a:schemeClr val="bg1">
                <a:tint val="45000"/>
                <a:satMod val="400000"/>
              </a:schemeClr>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t="53782" b="18548"/>
          <a:stretch/>
        </p:blipFill>
        <p:spPr>
          <a:xfrm>
            <a:off x="6683978" y="6250641"/>
            <a:ext cx="4442460" cy="381000"/>
          </a:xfrm>
          <a:prstGeom prst="rect">
            <a:avLst/>
          </a:prstGeom>
        </p:spPr>
      </p:pic>
      <p:pic>
        <p:nvPicPr>
          <p:cNvPr id="10" name="Kép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772150" y="6117421"/>
            <a:ext cx="647700" cy="647440"/>
          </a:xfrm>
          <a:prstGeom prst="rect">
            <a:avLst/>
          </a:prstGeom>
        </p:spPr>
      </p:pic>
      <p:sp>
        <p:nvSpPr>
          <p:cNvPr id="8" name="Cím 1">
            <a:extLst>
              <a:ext uri="{FF2B5EF4-FFF2-40B4-BE49-F238E27FC236}">
                <a16:creationId xmlns:a16="http://schemas.microsoft.com/office/drawing/2014/main" id="{5A3D9365-3908-7B3C-7526-11483AA224BD}"/>
              </a:ext>
            </a:extLst>
          </p:cNvPr>
          <p:cNvSpPr>
            <a:spLocks noGrp="1"/>
          </p:cNvSpPr>
          <p:nvPr>
            <p:ph type="title"/>
          </p:nvPr>
        </p:nvSpPr>
        <p:spPr>
          <a:xfrm>
            <a:off x="2044190" y="232344"/>
            <a:ext cx="8103621" cy="1325563"/>
          </a:xfrm>
        </p:spPr>
        <p:txBody>
          <a:bodyPr>
            <a:normAutofit/>
          </a:bodyPr>
          <a:lstStyle/>
          <a:p>
            <a:r>
              <a:rPr lang="hu-HU" sz="4000" dirty="0">
                <a:solidFill>
                  <a:schemeClr val="bg1"/>
                </a:solidFill>
                <a:effectLst>
                  <a:outerShdw blurRad="38100" dist="38100" dir="2700000" algn="tl">
                    <a:srgbClr val="000000">
                      <a:alpha val="43137"/>
                    </a:srgbClr>
                  </a:outerShdw>
                </a:effectLst>
                <a:latin typeface="Segoe UI Light" panose="020B0502040204020203" pitchFamily="34" charset="0"/>
                <a:ea typeface="Cambria" panose="02040503050406030204" pitchFamily="18" charset="0"/>
                <a:cs typeface="Segoe UI Light" panose="020B0502040204020203" pitchFamily="34" charset="0"/>
              </a:rPr>
              <a:t>Bemutatandó okiratok – </a:t>
            </a:r>
            <a:r>
              <a:rPr lang="hu-HU" sz="4000" dirty="0" smtClean="0">
                <a:solidFill>
                  <a:schemeClr val="bg1"/>
                </a:solidFill>
                <a:effectLst>
                  <a:outerShdw blurRad="38100" dist="38100" dir="2700000" algn="tl">
                    <a:srgbClr val="000000">
                      <a:alpha val="43137"/>
                    </a:srgbClr>
                  </a:outerShdw>
                </a:effectLst>
                <a:latin typeface="Segoe UI Light" panose="020B0502040204020203" pitchFamily="34" charset="0"/>
                <a:ea typeface="Cambria" panose="02040503050406030204" pitchFamily="18" charset="0"/>
                <a:cs typeface="Segoe UI Light" panose="020B0502040204020203" pitchFamily="34" charset="0"/>
              </a:rPr>
              <a:t>jogi </a:t>
            </a:r>
            <a:r>
              <a:rPr lang="hu-HU" sz="4000" dirty="0">
                <a:solidFill>
                  <a:schemeClr val="bg1"/>
                </a:solidFill>
                <a:effectLst>
                  <a:outerShdw blurRad="38100" dist="38100" dir="2700000" algn="tl">
                    <a:srgbClr val="000000">
                      <a:alpha val="43137"/>
                    </a:srgbClr>
                  </a:outerShdw>
                </a:effectLst>
                <a:latin typeface="Segoe UI Light" panose="020B0502040204020203" pitchFamily="34" charset="0"/>
                <a:ea typeface="Cambria" panose="02040503050406030204" pitchFamily="18" charset="0"/>
                <a:cs typeface="Segoe UI Light" panose="020B0502040204020203" pitchFamily="34" charset="0"/>
              </a:rPr>
              <a:t>személy</a:t>
            </a:r>
          </a:p>
        </p:txBody>
      </p:sp>
      <p:sp>
        <p:nvSpPr>
          <p:cNvPr id="11" name="Ellipszis 10"/>
          <p:cNvSpPr/>
          <p:nvPr/>
        </p:nvSpPr>
        <p:spPr>
          <a:xfrm>
            <a:off x="10718998" y="-2247285"/>
            <a:ext cx="4068644" cy="3884613"/>
          </a:xfrm>
          <a:prstGeom prst="ellipse">
            <a:avLst/>
          </a:prstGeom>
          <a:solidFill>
            <a:schemeClr val="bg1">
              <a:alpha val="22000"/>
            </a:schemeClr>
          </a:solidFill>
          <a:ln>
            <a:solidFill>
              <a:srgbClr val="CFCFC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hu-HU" sz="2800" dirty="0">
              <a:ln w="0"/>
              <a:solidFill>
                <a:schemeClr val="tx1"/>
              </a:solidFill>
              <a:effectLst>
                <a:outerShdw blurRad="38100" dist="19050" dir="2700000" algn="tl" rotWithShape="0">
                  <a:schemeClr val="dk1">
                    <a:alpha val="40000"/>
                  </a:schemeClr>
                </a:outerShdw>
              </a:effectLst>
            </a:endParaRPr>
          </a:p>
        </p:txBody>
      </p:sp>
      <p:sp>
        <p:nvSpPr>
          <p:cNvPr id="12" name="Szövegdoboz 11"/>
          <p:cNvSpPr txBox="1"/>
          <p:nvPr/>
        </p:nvSpPr>
        <p:spPr>
          <a:xfrm>
            <a:off x="11007497" y="200788"/>
            <a:ext cx="1337187" cy="646331"/>
          </a:xfrm>
          <a:prstGeom prst="rect">
            <a:avLst/>
          </a:prstGeom>
          <a:noFill/>
        </p:spPr>
        <p:txBody>
          <a:bodyPr wrap="square" rtlCol="0">
            <a:spAutoFit/>
          </a:bodyPr>
          <a:lstStyle/>
          <a:p>
            <a:r>
              <a:rPr lang="hu-HU" sz="3600" b="1" dirty="0" err="1"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Segoe UI Light" panose="020B0502040204020203" pitchFamily="34" charset="0"/>
              </a:rPr>
              <a:t>Pmt</a:t>
            </a:r>
            <a:r>
              <a:rPr lang="hu-HU" sz="3600"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Segoe UI Light" panose="020B0502040204020203" pitchFamily="34" charset="0"/>
              </a:rPr>
              <a:t>.</a:t>
            </a:r>
            <a:endParaRPr lang="hu-HU" sz="3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Segoe UI Light" panose="020B0502040204020203" pitchFamily="34" charset="0"/>
            </a:endParaRPr>
          </a:p>
        </p:txBody>
      </p:sp>
    </p:spTree>
    <p:extLst>
      <p:ext uri="{BB962C8B-B14F-4D97-AF65-F5344CB8AC3E}">
        <p14:creationId xmlns:p14="http://schemas.microsoft.com/office/powerpoint/2010/main" val="1709302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Kép 11"/>
          <p:cNvPicPr>
            <a:picLocks noChangeAspect="1"/>
          </p:cNvPicPr>
          <p:nvPr/>
        </p:nvPicPr>
        <p:blipFill rotWithShape="1">
          <a:blip r:embed="rId3" cstate="hqprint">
            <a:duotone>
              <a:prstClr val="black"/>
              <a:schemeClr val="bg1">
                <a:tint val="45000"/>
                <a:satMod val="400000"/>
              </a:schemeClr>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t="19391" b="52940"/>
          <a:stretch/>
        </p:blipFill>
        <p:spPr>
          <a:xfrm>
            <a:off x="1070610" y="6250641"/>
            <a:ext cx="4442460" cy="381000"/>
          </a:xfrm>
          <a:prstGeom prst="rect">
            <a:avLst/>
          </a:prstGeom>
        </p:spPr>
      </p:pic>
      <p:pic>
        <p:nvPicPr>
          <p:cNvPr id="14" name="Kép 13"/>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772150" y="6117421"/>
            <a:ext cx="647700" cy="647440"/>
          </a:xfrm>
          <a:prstGeom prst="rect">
            <a:avLst/>
          </a:prstGeom>
        </p:spPr>
      </p:pic>
      <p:sp>
        <p:nvSpPr>
          <p:cNvPr id="11" name="Tartalom helye 2">
            <a:extLst>
              <a:ext uri="{FF2B5EF4-FFF2-40B4-BE49-F238E27FC236}">
                <a16:creationId xmlns:a16="http://schemas.microsoft.com/office/drawing/2014/main" id="{3901A095-6865-9F1A-366B-2F6AE8957B3A}"/>
              </a:ext>
            </a:extLst>
          </p:cNvPr>
          <p:cNvSpPr>
            <a:spLocks noGrp="1"/>
          </p:cNvSpPr>
          <p:nvPr>
            <p:ph idx="1"/>
          </p:nvPr>
        </p:nvSpPr>
        <p:spPr>
          <a:xfrm>
            <a:off x="1255594" y="1195936"/>
            <a:ext cx="4939870" cy="4828346"/>
          </a:xfrm>
        </p:spPr>
        <p:txBody>
          <a:bodyPr>
            <a:noAutofit/>
          </a:bodyPr>
          <a:lstStyle/>
          <a:p>
            <a:pPr marL="0" indent="0">
              <a:buNone/>
            </a:pPr>
            <a:r>
              <a:rPr lang="hu-HU" sz="2400" kern="100" dirty="0">
                <a:solidFill>
                  <a:schemeClr val="bg1"/>
                </a:solidFill>
                <a:effectLst>
                  <a:outerShdw blurRad="38100" dist="38100" dir="2700000" algn="tl">
                    <a:srgbClr val="000000">
                      <a:alpha val="43137"/>
                    </a:srgbClr>
                  </a:outerShdw>
                </a:effectLst>
                <a:latin typeface="Constantia" panose="02030602050306030303" pitchFamily="18" charset="0"/>
                <a:ea typeface="Aptos" panose="020B0004020202020204" pitchFamily="34" charset="0"/>
                <a:cs typeface="Times New Roman" panose="02020603050405020304" pitchFamily="18" charset="0"/>
              </a:rPr>
              <a:t>A szolgáltató köteles ellenőrizni a bemutatott azonosságot igazoló okirat </a:t>
            </a:r>
          </a:p>
          <a:p>
            <a:pPr marL="533400"/>
            <a:r>
              <a:rPr lang="hu-HU" sz="2400" kern="100" dirty="0">
                <a:solidFill>
                  <a:schemeClr val="bg1"/>
                </a:solidFill>
                <a:effectLst>
                  <a:outerShdw blurRad="38100" dist="38100" dir="2700000" algn="tl">
                    <a:srgbClr val="000000">
                      <a:alpha val="43137"/>
                    </a:srgbClr>
                  </a:outerShdw>
                </a:effectLst>
                <a:latin typeface="Constantia" panose="02030602050306030303" pitchFamily="18" charset="0"/>
                <a:ea typeface="Aptos" panose="020B0004020202020204" pitchFamily="34" charset="0"/>
                <a:cs typeface="Times New Roman" panose="02020603050405020304" pitchFamily="18" charset="0"/>
              </a:rPr>
              <a:t>érvényességét</a:t>
            </a:r>
          </a:p>
          <a:p>
            <a:pPr marL="533400"/>
            <a:r>
              <a:rPr lang="hu-HU" sz="2400" kern="100" dirty="0">
                <a:solidFill>
                  <a:schemeClr val="bg1"/>
                </a:solidFill>
                <a:effectLst>
                  <a:outerShdw blurRad="38100" dist="38100" dir="2700000" algn="tl">
                    <a:srgbClr val="000000">
                      <a:alpha val="43137"/>
                    </a:srgbClr>
                  </a:outerShdw>
                </a:effectLst>
                <a:latin typeface="Constantia" panose="02030602050306030303" pitchFamily="18" charset="0"/>
                <a:ea typeface="Aptos" panose="020B0004020202020204" pitchFamily="34" charset="0"/>
                <a:cs typeface="Times New Roman" panose="02020603050405020304" pitchFamily="18" charset="0"/>
              </a:rPr>
              <a:t>és köteles </a:t>
            </a:r>
            <a:r>
              <a:rPr lang="hu-HU" sz="2400" kern="100" dirty="0" smtClean="0">
                <a:solidFill>
                  <a:schemeClr val="bg1"/>
                </a:solidFill>
                <a:effectLst>
                  <a:outerShdw blurRad="38100" dist="38100" dir="2700000" algn="tl">
                    <a:srgbClr val="000000">
                      <a:alpha val="43137"/>
                    </a:srgbClr>
                  </a:outerShdw>
                </a:effectLst>
                <a:latin typeface="Constantia" panose="02030602050306030303" pitchFamily="18" charset="0"/>
                <a:ea typeface="Aptos" panose="020B0004020202020204" pitchFamily="34" charset="0"/>
                <a:cs typeface="Times New Roman" panose="02020603050405020304" pitchFamily="18" charset="0"/>
              </a:rPr>
              <a:t>meggyőződni </a:t>
            </a:r>
            <a:r>
              <a:rPr lang="hu-HU" sz="2400" kern="100" dirty="0">
                <a:solidFill>
                  <a:schemeClr val="bg1"/>
                </a:solidFill>
                <a:effectLst>
                  <a:outerShdw blurRad="38100" dist="38100" dir="2700000" algn="tl">
                    <a:srgbClr val="000000">
                      <a:alpha val="43137"/>
                    </a:srgbClr>
                  </a:outerShdw>
                </a:effectLst>
                <a:latin typeface="Constantia" panose="02030602050306030303" pitchFamily="18" charset="0"/>
                <a:ea typeface="Aptos" panose="020B0004020202020204" pitchFamily="34" charset="0"/>
                <a:cs typeface="Times New Roman" panose="02020603050405020304" pitchFamily="18" charset="0"/>
              </a:rPr>
              <a:t>az okirat hitelességéről</a:t>
            </a:r>
          </a:p>
          <a:p>
            <a:pPr marL="0" indent="0">
              <a:buNone/>
            </a:pPr>
            <a:r>
              <a:rPr lang="hu-HU" sz="2400" kern="100" dirty="0">
                <a:solidFill>
                  <a:schemeClr val="bg1"/>
                </a:solidFill>
                <a:effectLst>
                  <a:outerShdw blurRad="38100" dist="38100" dir="2700000" algn="tl">
                    <a:srgbClr val="000000">
                      <a:alpha val="43137"/>
                    </a:srgbClr>
                  </a:outerShdw>
                </a:effectLst>
                <a:latin typeface="Constantia" panose="02030602050306030303" pitchFamily="18" charset="0"/>
                <a:ea typeface="Aptos" panose="020B0004020202020204" pitchFamily="34" charset="0"/>
                <a:cs typeface="Times New Roman" panose="02020603050405020304" pitchFamily="18" charset="0"/>
              </a:rPr>
              <a:t>Meghatalmazott esetén:</a:t>
            </a:r>
          </a:p>
          <a:p>
            <a:pPr marL="533400"/>
            <a:r>
              <a:rPr lang="hu-HU" sz="2400" kern="100" dirty="0">
                <a:solidFill>
                  <a:schemeClr val="bg1"/>
                </a:solidFill>
                <a:effectLst>
                  <a:outerShdw blurRad="38100" dist="38100" dir="2700000" algn="tl">
                    <a:srgbClr val="000000">
                      <a:alpha val="43137"/>
                    </a:srgbClr>
                  </a:outerShdw>
                </a:effectLst>
                <a:latin typeface="Constantia" panose="02030602050306030303" pitchFamily="18" charset="0"/>
                <a:ea typeface="Aptos" panose="020B0004020202020204" pitchFamily="34" charset="0"/>
                <a:cs typeface="Times New Roman" panose="02020603050405020304" pitchFamily="18" charset="0"/>
              </a:rPr>
              <a:t>a meghatalmazás érvényességét</a:t>
            </a:r>
          </a:p>
          <a:p>
            <a:pPr marL="533400"/>
            <a:r>
              <a:rPr lang="hu-HU" sz="2400" kern="100" dirty="0">
                <a:solidFill>
                  <a:schemeClr val="bg1"/>
                </a:solidFill>
                <a:effectLst>
                  <a:outerShdw blurRad="38100" dist="38100" dir="2700000" algn="tl">
                    <a:srgbClr val="000000">
                      <a:alpha val="43137"/>
                    </a:srgbClr>
                  </a:outerShdw>
                </a:effectLst>
                <a:latin typeface="Constantia" panose="02030602050306030303" pitchFamily="18" charset="0"/>
                <a:ea typeface="Aptos" panose="020B0004020202020204" pitchFamily="34" charset="0"/>
                <a:cs typeface="Times New Roman" panose="02020603050405020304" pitchFamily="18" charset="0"/>
              </a:rPr>
              <a:t>rendelkezésre jogosult rendelkezési jogosultságát</a:t>
            </a:r>
          </a:p>
          <a:p>
            <a:pPr marL="533400"/>
            <a:r>
              <a:rPr lang="hu-HU" sz="2400" kern="100" dirty="0">
                <a:solidFill>
                  <a:schemeClr val="bg1"/>
                </a:solidFill>
                <a:effectLst>
                  <a:outerShdw blurRad="38100" dist="38100" dir="2700000" algn="tl">
                    <a:srgbClr val="000000">
                      <a:alpha val="43137"/>
                    </a:srgbClr>
                  </a:outerShdw>
                </a:effectLst>
                <a:latin typeface="Constantia" panose="02030602050306030303" pitchFamily="18" charset="0"/>
                <a:ea typeface="Aptos" panose="020B0004020202020204" pitchFamily="34" charset="0"/>
                <a:cs typeface="Times New Roman" panose="02020603050405020304" pitchFamily="18" charset="0"/>
              </a:rPr>
              <a:t>képviselő képviselői jogosultságát </a:t>
            </a:r>
          </a:p>
        </p:txBody>
      </p:sp>
      <p:sp>
        <p:nvSpPr>
          <p:cNvPr id="2" name="Cím 1">
            <a:extLst>
              <a:ext uri="{FF2B5EF4-FFF2-40B4-BE49-F238E27FC236}">
                <a16:creationId xmlns:a16="http://schemas.microsoft.com/office/drawing/2014/main" id="{5A3D9365-3908-7B3C-7526-11483AA224BD}"/>
              </a:ext>
            </a:extLst>
          </p:cNvPr>
          <p:cNvSpPr>
            <a:spLocks noGrp="1"/>
          </p:cNvSpPr>
          <p:nvPr>
            <p:ph type="title"/>
          </p:nvPr>
        </p:nvSpPr>
        <p:spPr>
          <a:xfrm>
            <a:off x="1526559" y="263902"/>
            <a:ext cx="9138883" cy="737320"/>
          </a:xfrm>
        </p:spPr>
        <p:txBody>
          <a:bodyPr>
            <a:normAutofit/>
          </a:bodyPr>
          <a:lstStyle/>
          <a:p>
            <a:r>
              <a:rPr lang="hu-HU" sz="3600" dirty="0">
                <a:solidFill>
                  <a:schemeClr val="bg1"/>
                </a:solidFill>
                <a:effectLst>
                  <a:outerShdw blurRad="38100" dist="38100" dir="2700000" algn="tl">
                    <a:srgbClr val="000000">
                      <a:alpha val="43137"/>
                    </a:srgbClr>
                  </a:outerShdw>
                </a:effectLst>
                <a:latin typeface="Segoe UI Light" panose="020B0502040204020203" pitchFamily="34" charset="0"/>
                <a:ea typeface="Cambria" panose="02040503050406030204" pitchFamily="18" charset="0"/>
                <a:cs typeface="Segoe UI Light" panose="020B0502040204020203" pitchFamily="34" charset="0"/>
              </a:rPr>
              <a:t>Adatok ellenőrzése, rögzítése és nyilvántartása</a:t>
            </a:r>
          </a:p>
        </p:txBody>
      </p:sp>
      <p:pic>
        <p:nvPicPr>
          <p:cNvPr id="6" name="Kép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95464" y="3722034"/>
            <a:ext cx="5996536" cy="3135966"/>
          </a:xfrm>
          <a:prstGeom prst="rect">
            <a:avLst/>
          </a:prstGeom>
        </p:spPr>
      </p:pic>
      <p:pic>
        <p:nvPicPr>
          <p:cNvPr id="7" name="Kép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94601" y="988522"/>
            <a:ext cx="4762500" cy="2982268"/>
          </a:xfrm>
          <a:prstGeom prst="rect">
            <a:avLst/>
          </a:prstGeom>
        </p:spPr>
      </p:pic>
    </p:spTree>
    <p:extLst>
      <p:ext uri="{BB962C8B-B14F-4D97-AF65-F5344CB8AC3E}">
        <p14:creationId xmlns:p14="http://schemas.microsoft.com/office/powerpoint/2010/main" val="133249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A3D9365-3908-7B3C-7526-11483AA224BD}"/>
              </a:ext>
            </a:extLst>
          </p:cNvPr>
          <p:cNvSpPr>
            <a:spLocks noGrp="1"/>
          </p:cNvSpPr>
          <p:nvPr>
            <p:ph type="title"/>
          </p:nvPr>
        </p:nvSpPr>
        <p:spPr>
          <a:xfrm>
            <a:off x="3910037" y="93600"/>
            <a:ext cx="4371926" cy="1325563"/>
          </a:xfrm>
        </p:spPr>
        <p:txBody>
          <a:bodyPr>
            <a:normAutofit/>
          </a:bodyPr>
          <a:lstStyle/>
          <a:p>
            <a:r>
              <a:rPr lang="hu-HU" b="1" dirty="0">
                <a:solidFill>
                  <a:schemeClr val="bg1"/>
                </a:solidFill>
                <a:effectLst>
                  <a:outerShdw blurRad="38100" dist="38100" dir="2700000" algn="tl">
                    <a:srgbClr val="000000">
                      <a:alpha val="43137"/>
                    </a:srgbClr>
                  </a:outerShdw>
                </a:effectLst>
                <a:latin typeface="Segoe UI Light" panose="020B0502040204020203" pitchFamily="34" charset="0"/>
                <a:ea typeface="Cambria" panose="02040503050406030204" pitchFamily="18" charset="0"/>
                <a:cs typeface="Segoe UI Light" panose="020B0502040204020203" pitchFamily="34" charset="0"/>
              </a:rPr>
              <a:t>Előadás felépítése</a:t>
            </a:r>
          </a:p>
        </p:txBody>
      </p:sp>
      <p:sp>
        <p:nvSpPr>
          <p:cNvPr id="3" name="Tartalom helye 2">
            <a:extLst>
              <a:ext uri="{FF2B5EF4-FFF2-40B4-BE49-F238E27FC236}">
                <a16:creationId xmlns:a16="http://schemas.microsoft.com/office/drawing/2014/main" id="{3901A095-6865-9F1A-366B-2F6AE8957B3A}"/>
              </a:ext>
            </a:extLst>
          </p:cNvPr>
          <p:cNvSpPr>
            <a:spLocks noGrp="1"/>
          </p:cNvSpPr>
          <p:nvPr>
            <p:ph idx="1"/>
          </p:nvPr>
        </p:nvSpPr>
        <p:spPr>
          <a:xfrm>
            <a:off x="2717482" y="1381151"/>
            <a:ext cx="7404735" cy="4907503"/>
          </a:xfrm>
        </p:spPr>
        <p:txBody>
          <a:bodyPr>
            <a:noAutofit/>
          </a:bodyPr>
          <a:lstStyle/>
          <a:p>
            <a:pPr marL="898525" indent="-898525">
              <a:buFont typeface="+mj-lt"/>
              <a:buAutoNum type="romanUcPeriod"/>
            </a:pPr>
            <a:r>
              <a:rPr lang="hu-HU" sz="2400" dirty="0" smtClean="0">
                <a:solidFill>
                  <a:schemeClr val="bg1"/>
                </a:solidFill>
                <a:effectLst>
                  <a:outerShdw blurRad="38100" dist="38100" dir="2700000" algn="tl">
                    <a:srgbClr val="000000">
                      <a:alpha val="43137"/>
                    </a:srgbClr>
                  </a:outerShdw>
                </a:effectLst>
                <a:latin typeface="Constantia" panose="02030602050306030303" pitchFamily="18" charset="0"/>
              </a:rPr>
              <a:t>Jogforrások</a:t>
            </a:r>
            <a:endParaRPr lang="hu-HU" sz="2400" dirty="0">
              <a:solidFill>
                <a:schemeClr val="bg1"/>
              </a:solidFill>
              <a:effectLst>
                <a:outerShdw blurRad="38100" dist="38100" dir="2700000" algn="tl">
                  <a:srgbClr val="000000">
                    <a:alpha val="43137"/>
                  </a:srgbClr>
                </a:outerShdw>
              </a:effectLst>
              <a:latin typeface="Constantia" panose="02030602050306030303" pitchFamily="18" charset="0"/>
            </a:endParaRPr>
          </a:p>
          <a:p>
            <a:pPr marL="898525" indent="-898525">
              <a:buFont typeface="+mj-lt"/>
              <a:buAutoNum type="romanUcPeriod"/>
            </a:pPr>
            <a:r>
              <a:rPr lang="hu-HU" sz="2400" dirty="0">
                <a:solidFill>
                  <a:schemeClr val="bg1"/>
                </a:solidFill>
                <a:effectLst>
                  <a:outerShdw blurRad="38100" dist="38100" dir="2700000" algn="tl">
                    <a:srgbClr val="000000">
                      <a:alpha val="43137"/>
                    </a:srgbClr>
                  </a:outerShdw>
                </a:effectLst>
                <a:latin typeface="Constantia" panose="02030602050306030303" pitchFamily="18" charset="0"/>
              </a:rPr>
              <a:t>Alapfogalmak és értelmező rendelkezések</a:t>
            </a:r>
          </a:p>
          <a:p>
            <a:pPr marL="898525" indent="-898525">
              <a:buFont typeface="+mj-lt"/>
              <a:buAutoNum type="romanUcPeriod"/>
            </a:pPr>
            <a:r>
              <a:rPr lang="hu-HU" sz="2400" dirty="0">
                <a:solidFill>
                  <a:schemeClr val="bg1"/>
                </a:solidFill>
                <a:effectLst>
                  <a:outerShdw blurRad="38100" dist="38100" dir="2700000" algn="tl">
                    <a:srgbClr val="000000">
                      <a:alpha val="43137"/>
                    </a:srgbClr>
                  </a:outerShdw>
                </a:effectLst>
                <a:latin typeface="Constantia" panose="02030602050306030303" pitchFamily="18" charset="0"/>
              </a:rPr>
              <a:t>Ügyfél-átvilágítási kötelezettség esetei</a:t>
            </a:r>
          </a:p>
          <a:p>
            <a:pPr marL="898525" indent="-898525">
              <a:buFont typeface="+mj-lt"/>
              <a:buAutoNum type="romanUcPeriod"/>
            </a:pPr>
            <a:r>
              <a:rPr lang="hu-HU" sz="2400" dirty="0">
                <a:solidFill>
                  <a:schemeClr val="bg1"/>
                </a:solidFill>
                <a:effectLst>
                  <a:outerShdw blurRad="38100" dist="38100" dir="2700000" algn="tl">
                    <a:srgbClr val="000000">
                      <a:alpha val="43137"/>
                    </a:srgbClr>
                  </a:outerShdw>
                </a:effectLst>
                <a:latin typeface="Constantia" panose="02030602050306030303" pitchFamily="18" charset="0"/>
              </a:rPr>
              <a:t>Ügyfél-átvilágítási </a:t>
            </a:r>
            <a:r>
              <a:rPr lang="hu-HU" sz="2400" dirty="0" smtClean="0">
                <a:solidFill>
                  <a:schemeClr val="bg1"/>
                </a:solidFill>
                <a:effectLst>
                  <a:outerShdw blurRad="38100" dist="38100" dir="2700000" algn="tl">
                    <a:srgbClr val="000000">
                      <a:alpha val="43137"/>
                    </a:srgbClr>
                  </a:outerShdw>
                </a:effectLst>
                <a:latin typeface="Constantia" panose="02030602050306030303" pitchFamily="18" charset="0"/>
              </a:rPr>
              <a:t>intézkedések</a:t>
            </a:r>
          </a:p>
          <a:p>
            <a:pPr marL="898525" indent="-898525">
              <a:buFont typeface="+mj-lt"/>
              <a:buAutoNum type="romanUcPeriod"/>
            </a:pPr>
            <a:r>
              <a:rPr lang="hu-HU" sz="2400" dirty="0" smtClean="0">
                <a:solidFill>
                  <a:schemeClr val="bg1"/>
                </a:solidFill>
                <a:effectLst>
                  <a:outerShdw blurRad="38100" dist="38100" dir="2700000" algn="tl">
                    <a:srgbClr val="000000">
                      <a:alpha val="43137"/>
                    </a:srgbClr>
                  </a:outerShdw>
                </a:effectLst>
                <a:latin typeface="Constantia" panose="02030602050306030303" pitchFamily="18" charset="0"/>
              </a:rPr>
              <a:t>Egyszerűsített </a:t>
            </a:r>
            <a:r>
              <a:rPr lang="hu-HU" sz="2400" dirty="0">
                <a:solidFill>
                  <a:schemeClr val="bg1"/>
                </a:solidFill>
                <a:effectLst>
                  <a:outerShdw blurRad="38100" dist="38100" dir="2700000" algn="tl">
                    <a:srgbClr val="000000">
                      <a:alpha val="43137"/>
                    </a:srgbClr>
                  </a:outerShdw>
                </a:effectLst>
                <a:latin typeface="Constantia" panose="02030602050306030303" pitchFamily="18" charset="0"/>
              </a:rPr>
              <a:t>ügyfél-átvilágítás</a:t>
            </a:r>
          </a:p>
          <a:p>
            <a:pPr marL="898525" indent="-898525">
              <a:buFont typeface="+mj-lt"/>
              <a:buAutoNum type="romanUcPeriod"/>
            </a:pPr>
            <a:r>
              <a:rPr lang="hu-HU" sz="2400" dirty="0">
                <a:solidFill>
                  <a:schemeClr val="bg1"/>
                </a:solidFill>
                <a:effectLst>
                  <a:outerShdw blurRad="38100" dist="38100" dir="2700000" algn="tl">
                    <a:srgbClr val="000000">
                      <a:alpha val="43137"/>
                    </a:srgbClr>
                  </a:outerShdw>
                </a:effectLst>
                <a:latin typeface="Constantia" panose="02030602050306030303" pitchFamily="18" charset="0"/>
              </a:rPr>
              <a:t>Fokozott ügyfél-átvilágítás</a:t>
            </a:r>
          </a:p>
          <a:p>
            <a:pPr marL="898525" indent="-898525">
              <a:buFont typeface="+mj-lt"/>
              <a:buAutoNum type="romanUcPeriod"/>
            </a:pPr>
            <a:r>
              <a:rPr lang="hu-HU" sz="2400" dirty="0">
                <a:solidFill>
                  <a:schemeClr val="bg1"/>
                </a:solidFill>
                <a:effectLst>
                  <a:outerShdw blurRad="38100" dist="38100" dir="2700000" algn="tl">
                    <a:srgbClr val="000000">
                      <a:alpha val="43137"/>
                    </a:srgbClr>
                  </a:outerShdw>
                </a:effectLst>
                <a:latin typeface="Constantia" panose="02030602050306030303" pitchFamily="18" charset="0"/>
              </a:rPr>
              <a:t>Kockázati szintbe sorolás</a:t>
            </a:r>
          </a:p>
          <a:p>
            <a:pPr marL="898525" indent="-898525">
              <a:buFont typeface="+mj-lt"/>
              <a:buAutoNum type="romanUcPeriod"/>
            </a:pPr>
            <a:r>
              <a:rPr lang="hu-HU" sz="2400" dirty="0">
                <a:solidFill>
                  <a:schemeClr val="bg1"/>
                </a:solidFill>
                <a:effectLst>
                  <a:outerShdw blurRad="38100" dist="38100" dir="2700000" algn="tl">
                    <a:srgbClr val="000000">
                      <a:alpha val="43137"/>
                    </a:srgbClr>
                  </a:outerShdw>
                </a:effectLst>
                <a:latin typeface="Constantia" panose="02030602050306030303" pitchFamily="18" charset="0"/>
              </a:rPr>
              <a:t>Bejelentés szabályozása</a:t>
            </a:r>
          </a:p>
          <a:p>
            <a:pPr marL="898525" indent="-898525">
              <a:buFont typeface="+mj-lt"/>
              <a:buAutoNum type="romanUcPeriod"/>
            </a:pPr>
            <a:r>
              <a:rPr lang="hu-HU" sz="2400" dirty="0">
                <a:solidFill>
                  <a:schemeClr val="bg1"/>
                </a:solidFill>
                <a:effectLst>
                  <a:outerShdw blurRad="38100" dist="38100" dir="2700000" algn="tl">
                    <a:srgbClr val="000000">
                      <a:alpha val="43137"/>
                    </a:srgbClr>
                  </a:outerShdw>
                </a:effectLst>
                <a:latin typeface="Constantia" panose="02030602050306030303" pitchFamily="18" charset="0"/>
              </a:rPr>
              <a:t>Egy jogerős bírósági döntés és annak tanulságai</a:t>
            </a:r>
          </a:p>
          <a:p>
            <a:pPr marL="898525" indent="-898525">
              <a:buFont typeface="+mj-lt"/>
              <a:buAutoNum type="romanUcPeriod"/>
            </a:pPr>
            <a:r>
              <a:rPr lang="hu-HU" sz="2400" dirty="0">
                <a:solidFill>
                  <a:schemeClr val="bg1"/>
                </a:solidFill>
                <a:effectLst>
                  <a:outerShdw blurRad="38100" dist="38100" dir="2700000" algn="tl">
                    <a:srgbClr val="000000">
                      <a:alpha val="43137"/>
                    </a:srgbClr>
                  </a:outerShdw>
                </a:effectLst>
                <a:latin typeface="Constantia" panose="02030602050306030303" pitchFamily="18" charset="0"/>
              </a:rPr>
              <a:t>Fegyelmi eljárások speciális szabályai</a:t>
            </a:r>
          </a:p>
        </p:txBody>
      </p:sp>
      <p:pic>
        <p:nvPicPr>
          <p:cNvPr id="6" name="Kép 5"/>
          <p:cNvPicPr>
            <a:picLocks noChangeAspect="1"/>
          </p:cNvPicPr>
          <p:nvPr/>
        </p:nvPicPr>
        <p:blipFill rotWithShape="1">
          <a:blip r:embed="rId4" cstate="hqprint">
            <a:duotone>
              <a:prstClr val="black"/>
              <a:schemeClr val="bg1">
                <a:tint val="45000"/>
                <a:satMod val="400000"/>
              </a:schemeClr>
            </a:duotone>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rcRect t="19391" b="52940"/>
          <a:stretch/>
        </p:blipFill>
        <p:spPr>
          <a:xfrm>
            <a:off x="1070610" y="6250641"/>
            <a:ext cx="4442460" cy="381000"/>
          </a:xfrm>
          <a:prstGeom prst="rect">
            <a:avLst/>
          </a:prstGeom>
        </p:spPr>
      </p:pic>
      <p:pic>
        <p:nvPicPr>
          <p:cNvPr id="7" name="Kép 6"/>
          <p:cNvPicPr>
            <a:picLocks noChangeAspect="1"/>
          </p:cNvPicPr>
          <p:nvPr/>
        </p:nvPicPr>
        <p:blipFill rotWithShape="1">
          <a:blip r:embed="rId4" cstate="hqprint">
            <a:duotone>
              <a:prstClr val="black"/>
              <a:schemeClr val="bg1">
                <a:tint val="45000"/>
                <a:satMod val="400000"/>
              </a:schemeClr>
            </a:duotone>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rcRect t="53782" b="18548"/>
          <a:stretch/>
        </p:blipFill>
        <p:spPr>
          <a:xfrm>
            <a:off x="6683978" y="6250641"/>
            <a:ext cx="4442460" cy="381000"/>
          </a:xfrm>
          <a:prstGeom prst="rect">
            <a:avLst/>
          </a:prstGeom>
        </p:spPr>
      </p:pic>
      <p:pic>
        <p:nvPicPr>
          <p:cNvPr id="9" name="Kép 8"/>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772150" y="6117421"/>
            <a:ext cx="647700" cy="647440"/>
          </a:xfrm>
          <a:prstGeom prst="rect">
            <a:avLst/>
          </a:prstGeom>
        </p:spPr>
      </p:pic>
    </p:spTree>
    <p:extLst>
      <p:ext uri="{BB962C8B-B14F-4D97-AF65-F5344CB8AC3E}">
        <p14:creationId xmlns:p14="http://schemas.microsoft.com/office/powerpoint/2010/main" val="730266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3901A095-6865-9F1A-366B-2F6AE8957B3A}"/>
              </a:ext>
            </a:extLst>
          </p:cNvPr>
          <p:cNvSpPr>
            <a:spLocks noGrp="1"/>
          </p:cNvSpPr>
          <p:nvPr>
            <p:ph idx="1"/>
          </p:nvPr>
        </p:nvSpPr>
        <p:spPr>
          <a:xfrm>
            <a:off x="1241946" y="1153268"/>
            <a:ext cx="5036024" cy="4797155"/>
          </a:xfrm>
        </p:spPr>
        <p:txBody>
          <a:bodyPr>
            <a:normAutofit/>
          </a:bodyPr>
          <a:lstStyle/>
          <a:p>
            <a:pPr marL="0" indent="0" algn="just">
              <a:buNone/>
            </a:pPr>
            <a:r>
              <a:rPr lang="hu-HU" sz="2200" kern="100" dirty="0">
                <a:solidFill>
                  <a:schemeClr val="bg1"/>
                </a:solidFill>
                <a:effectLst>
                  <a:outerShdw blurRad="38100" dist="38100" dir="2700000" algn="tl">
                    <a:srgbClr val="000000">
                      <a:alpha val="43137"/>
                    </a:srgbClr>
                  </a:outerShdw>
                </a:effectLst>
                <a:latin typeface="Constantia" panose="02030602050306030303" pitchFamily="18" charset="0"/>
                <a:ea typeface="Aptos" panose="020B0004020202020204" pitchFamily="34" charset="0"/>
                <a:cs typeface="Times New Roman" panose="02020603050405020304" pitchFamily="18" charset="0"/>
              </a:rPr>
              <a:t>A szolgáltató a személyazonosság igazoló ellenőrzése érdekében a bemutatott okiratról </a:t>
            </a:r>
            <a:r>
              <a:rPr lang="hu-HU" sz="2200" kern="100" dirty="0" smtClean="0">
                <a:solidFill>
                  <a:schemeClr val="bg1"/>
                </a:solidFill>
                <a:effectLst>
                  <a:outerShdw blurRad="38100" dist="38100" dir="2700000" algn="tl">
                    <a:srgbClr val="000000">
                      <a:alpha val="43137"/>
                    </a:srgbClr>
                  </a:outerShdw>
                </a:effectLst>
                <a:latin typeface="Constantia" panose="02030602050306030303" pitchFamily="18" charset="0"/>
                <a:ea typeface="Aptos" panose="020B0004020202020204" pitchFamily="34" charset="0"/>
                <a:cs typeface="Times New Roman" panose="02020603050405020304" pitchFamily="18" charset="0"/>
              </a:rPr>
              <a:t>– </a:t>
            </a:r>
            <a:r>
              <a:rPr lang="hu-HU" sz="2200" kern="100" dirty="0">
                <a:solidFill>
                  <a:schemeClr val="bg1"/>
                </a:solidFill>
                <a:effectLst>
                  <a:outerShdw blurRad="38100" dist="38100" dir="2700000" algn="tl">
                    <a:srgbClr val="000000">
                      <a:alpha val="43137"/>
                    </a:srgbClr>
                  </a:outerShdw>
                </a:effectLst>
                <a:latin typeface="Constantia" panose="02030602050306030303" pitchFamily="18" charset="0"/>
                <a:ea typeface="Aptos" panose="020B0004020202020204" pitchFamily="34" charset="0"/>
                <a:cs typeface="Times New Roman" panose="02020603050405020304" pitchFamily="18" charset="0"/>
              </a:rPr>
              <a:t>ideértve az okiratban feltüntetett valamennyi személyes </a:t>
            </a:r>
            <a:r>
              <a:rPr lang="hu-HU" sz="2200" kern="100" dirty="0" smtClean="0">
                <a:solidFill>
                  <a:schemeClr val="bg1"/>
                </a:solidFill>
                <a:effectLst>
                  <a:outerShdw blurRad="38100" dist="38100" dir="2700000" algn="tl">
                    <a:srgbClr val="000000">
                      <a:alpha val="43137"/>
                    </a:srgbClr>
                  </a:outerShdw>
                </a:effectLst>
                <a:latin typeface="Constantia" panose="02030602050306030303" pitchFamily="18" charset="0"/>
                <a:ea typeface="Aptos" panose="020B0004020202020204" pitchFamily="34" charset="0"/>
                <a:cs typeface="Times New Roman" panose="02020603050405020304" pitchFamily="18" charset="0"/>
              </a:rPr>
              <a:t>adatot -</a:t>
            </a:r>
            <a:endParaRPr lang="hu-HU" sz="2200" kern="100" dirty="0">
              <a:solidFill>
                <a:schemeClr val="bg1"/>
              </a:solidFill>
              <a:effectLst>
                <a:outerShdw blurRad="38100" dist="38100" dir="2700000" algn="tl">
                  <a:srgbClr val="000000">
                    <a:alpha val="43137"/>
                  </a:srgbClr>
                </a:outerShdw>
              </a:effectLst>
              <a:latin typeface="Constantia" panose="02030602050306030303" pitchFamily="18" charset="0"/>
              <a:ea typeface="Aptos" panose="020B0004020202020204" pitchFamily="34" charset="0"/>
              <a:cs typeface="Times New Roman" panose="02020603050405020304" pitchFamily="18" charset="0"/>
            </a:endParaRPr>
          </a:p>
          <a:p>
            <a:pPr algn="just"/>
            <a:r>
              <a:rPr lang="hu-HU" sz="2200" kern="100" dirty="0">
                <a:solidFill>
                  <a:schemeClr val="bg1"/>
                </a:solidFill>
                <a:effectLst>
                  <a:outerShdw blurRad="38100" dist="38100" dir="2700000" algn="tl">
                    <a:srgbClr val="000000">
                      <a:alpha val="43137"/>
                    </a:srgbClr>
                  </a:outerShdw>
                </a:effectLst>
                <a:latin typeface="Constantia" panose="02030602050306030303" pitchFamily="18" charset="0"/>
                <a:ea typeface="Aptos" panose="020B0004020202020204" pitchFamily="34" charset="0"/>
                <a:cs typeface="Times New Roman" panose="02020603050405020304" pitchFamily="18" charset="0"/>
              </a:rPr>
              <a:t> </a:t>
            </a:r>
            <a:r>
              <a:rPr lang="hu-HU" sz="2200" b="1" i="1" u="sng" kern="100" dirty="0">
                <a:solidFill>
                  <a:schemeClr val="bg1"/>
                </a:solidFill>
                <a:effectLst>
                  <a:outerShdw blurRad="38100" dist="38100" dir="2700000" algn="tl">
                    <a:srgbClr val="000000">
                      <a:alpha val="43137"/>
                    </a:srgbClr>
                  </a:outerShdw>
                </a:effectLst>
                <a:latin typeface="Constantia" panose="02030602050306030303" pitchFamily="18" charset="0"/>
                <a:ea typeface="Aptos" panose="020B0004020202020204" pitchFamily="34" charset="0"/>
                <a:cs typeface="Times New Roman" panose="02020603050405020304" pitchFamily="18" charset="0"/>
              </a:rPr>
              <a:t>a lakcímet igazoló hatósági igazolvány személyi azonosítót igazoló hátoldala kivételével </a:t>
            </a:r>
            <a:r>
              <a:rPr lang="hu-HU" sz="2200" kern="100" dirty="0">
                <a:solidFill>
                  <a:schemeClr val="bg1"/>
                </a:solidFill>
                <a:effectLst>
                  <a:outerShdw blurRad="38100" dist="38100" dir="2700000" algn="tl">
                    <a:srgbClr val="000000">
                      <a:alpha val="43137"/>
                    </a:srgbClr>
                  </a:outerShdw>
                </a:effectLst>
                <a:latin typeface="Constantia" panose="02030602050306030303" pitchFamily="18" charset="0"/>
                <a:ea typeface="Aptos" panose="020B0004020202020204" pitchFamily="34" charset="0"/>
                <a:cs typeface="Times New Roman" panose="02020603050405020304" pitchFamily="18" charset="0"/>
              </a:rPr>
              <a:t>másolatot készít, vagy</a:t>
            </a:r>
          </a:p>
          <a:p>
            <a:pPr algn="just"/>
            <a:r>
              <a:rPr lang="hu-HU" sz="2200" kern="100" dirty="0">
                <a:solidFill>
                  <a:schemeClr val="bg1"/>
                </a:solidFill>
                <a:effectLst>
                  <a:outerShdw blurRad="38100" dist="38100" dir="2700000" algn="tl">
                    <a:srgbClr val="000000">
                      <a:alpha val="43137"/>
                    </a:srgbClr>
                  </a:outerShdw>
                </a:effectLst>
                <a:latin typeface="Constantia" panose="02030602050306030303" pitchFamily="18" charset="0"/>
                <a:ea typeface="Aptos" panose="020B0004020202020204" pitchFamily="34" charset="0"/>
                <a:cs typeface="Times New Roman" panose="02020603050405020304" pitchFamily="18" charset="0"/>
              </a:rPr>
              <a:t>a meghatározott adatok vonatkozásában az elvégzett közhiteles nyilvántartásból történő </a:t>
            </a:r>
            <a:r>
              <a:rPr lang="hu-HU" sz="2200" b="1" i="1" u="sng" kern="100" dirty="0" err="1">
                <a:solidFill>
                  <a:schemeClr val="bg1"/>
                </a:solidFill>
                <a:effectLst>
                  <a:outerShdw blurRad="38100" dist="38100" dir="2700000" algn="tl">
                    <a:srgbClr val="000000">
                      <a:alpha val="43137"/>
                    </a:srgbClr>
                  </a:outerShdw>
                </a:effectLst>
                <a:latin typeface="Constantia" panose="02030602050306030303" pitchFamily="18" charset="0"/>
                <a:ea typeface="Aptos" panose="020B0004020202020204" pitchFamily="34" charset="0"/>
                <a:cs typeface="Times New Roman" panose="02020603050405020304" pitchFamily="18" charset="0"/>
              </a:rPr>
              <a:t>adatlekérdezés</a:t>
            </a:r>
            <a:r>
              <a:rPr lang="hu-HU" sz="2200" b="1" i="1" u="sng" kern="100" dirty="0">
                <a:solidFill>
                  <a:schemeClr val="bg1"/>
                </a:solidFill>
                <a:effectLst>
                  <a:outerShdw blurRad="38100" dist="38100" dir="2700000" algn="tl">
                    <a:srgbClr val="000000">
                      <a:alpha val="43137"/>
                    </a:srgbClr>
                  </a:outerShdw>
                </a:effectLst>
                <a:latin typeface="Constantia" panose="02030602050306030303" pitchFamily="18" charset="0"/>
                <a:ea typeface="Aptos" panose="020B0004020202020204" pitchFamily="34" charset="0"/>
                <a:cs typeface="Times New Roman" panose="02020603050405020304" pitchFamily="18" charset="0"/>
              </a:rPr>
              <a:t> eredményét rögzíti és nyilvántartja</a:t>
            </a:r>
            <a:r>
              <a:rPr lang="hu-HU" sz="2200" b="1" kern="100" dirty="0" smtClean="0">
                <a:solidFill>
                  <a:schemeClr val="bg1"/>
                </a:solidFill>
                <a:effectLst>
                  <a:outerShdw blurRad="38100" dist="38100" dir="2700000" algn="tl">
                    <a:srgbClr val="000000">
                      <a:alpha val="43137"/>
                    </a:srgbClr>
                  </a:outerShdw>
                </a:effectLst>
                <a:latin typeface="Constantia" panose="02030602050306030303" pitchFamily="18" charset="0"/>
                <a:ea typeface="Aptos" panose="020B0004020202020204" pitchFamily="34" charset="0"/>
                <a:cs typeface="Times New Roman" panose="02020603050405020304" pitchFamily="18" charset="0"/>
              </a:rPr>
              <a:t>.</a:t>
            </a:r>
            <a:endParaRPr lang="hu-HU" sz="2200" b="1" kern="100" dirty="0">
              <a:solidFill>
                <a:schemeClr val="bg1"/>
              </a:solidFill>
              <a:effectLst>
                <a:outerShdw blurRad="38100" dist="38100" dir="2700000" algn="tl">
                  <a:srgbClr val="000000">
                    <a:alpha val="43137"/>
                  </a:srgbClr>
                </a:outerShdw>
              </a:effectLst>
              <a:latin typeface="Constantia" panose="02030602050306030303" pitchFamily="18" charset="0"/>
              <a:ea typeface="Aptos" panose="020B0004020202020204" pitchFamily="34" charset="0"/>
              <a:cs typeface="Times New Roman" panose="02020603050405020304" pitchFamily="18" charset="0"/>
            </a:endParaRPr>
          </a:p>
        </p:txBody>
      </p:sp>
      <p:pic>
        <p:nvPicPr>
          <p:cNvPr id="11" name="Kép 10"/>
          <p:cNvPicPr>
            <a:picLocks noChangeAspect="1"/>
          </p:cNvPicPr>
          <p:nvPr/>
        </p:nvPicPr>
        <p:blipFill rotWithShape="1">
          <a:blip r:embed="rId3" cstate="hqprint">
            <a:duotone>
              <a:prstClr val="black"/>
              <a:schemeClr val="bg1">
                <a:tint val="45000"/>
                <a:satMod val="400000"/>
              </a:schemeClr>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t="19391" b="52940"/>
          <a:stretch/>
        </p:blipFill>
        <p:spPr>
          <a:xfrm>
            <a:off x="1070610" y="6250641"/>
            <a:ext cx="4442460" cy="381000"/>
          </a:xfrm>
          <a:prstGeom prst="rect">
            <a:avLst/>
          </a:prstGeom>
        </p:spPr>
      </p:pic>
      <p:pic>
        <p:nvPicPr>
          <p:cNvPr id="13" name="Kép 12"/>
          <p:cNvPicPr>
            <a:picLocks noChangeAspect="1"/>
          </p:cNvPicPr>
          <p:nvPr/>
        </p:nvPicPr>
        <p:blipFill rotWithShape="1">
          <a:blip r:embed="rId3" cstate="hqprint">
            <a:duotone>
              <a:prstClr val="black"/>
              <a:schemeClr val="bg1">
                <a:tint val="45000"/>
                <a:satMod val="400000"/>
              </a:schemeClr>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t="53782" b="18548"/>
          <a:stretch/>
        </p:blipFill>
        <p:spPr>
          <a:xfrm>
            <a:off x="6683978" y="6250641"/>
            <a:ext cx="4442460" cy="381000"/>
          </a:xfrm>
          <a:prstGeom prst="rect">
            <a:avLst/>
          </a:prstGeom>
        </p:spPr>
      </p:pic>
      <p:pic>
        <p:nvPicPr>
          <p:cNvPr id="14" name="Kép 13"/>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772150" y="6117421"/>
            <a:ext cx="647700" cy="647440"/>
          </a:xfrm>
          <a:prstGeom prst="rect">
            <a:avLst/>
          </a:prstGeom>
        </p:spPr>
      </p:pic>
      <p:sp>
        <p:nvSpPr>
          <p:cNvPr id="10" name="Cím 1">
            <a:extLst>
              <a:ext uri="{FF2B5EF4-FFF2-40B4-BE49-F238E27FC236}">
                <a16:creationId xmlns:a16="http://schemas.microsoft.com/office/drawing/2014/main" id="{5A3D9365-3908-7B3C-7526-11483AA224BD}"/>
              </a:ext>
            </a:extLst>
          </p:cNvPr>
          <p:cNvSpPr>
            <a:spLocks noGrp="1"/>
          </p:cNvSpPr>
          <p:nvPr>
            <p:ph type="title"/>
          </p:nvPr>
        </p:nvSpPr>
        <p:spPr>
          <a:xfrm>
            <a:off x="1526559" y="263902"/>
            <a:ext cx="9138883" cy="737320"/>
          </a:xfrm>
        </p:spPr>
        <p:txBody>
          <a:bodyPr>
            <a:normAutofit/>
          </a:bodyPr>
          <a:lstStyle/>
          <a:p>
            <a:r>
              <a:rPr lang="hu-HU" sz="3600" dirty="0">
                <a:solidFill>
                  <a:schemeClr val="bg1"/>
                </a:solidFill>
                <a:effectLst>
                  <a:outerShdw blurRad="38100" dist="38100" dir="2700000" algn="tl">
                    <a:srgbClr val="000000">
                      <a:alpha val="43137"/>
                    </a:srgbClr>
                  </a:outerShdw>
                </a:effectLst>
                <a:latin typeface="Segoe UI Light" panose="020B0502040204020203" pitchFamily="34" charset="0"/>
                <a:ea typeface="Cambria" panose="02040503050406030204" pitchFamily="18" charset="0"/>
                <a:cs typeface="Segoe UI Light" panose="020B0502040204020203" pitchFamily="34" charset="0"/>
              </a:rPr>
              <a:t>Adatok ellenőrzése, rögzítése és nyilvántartása</a:t>
            </a:r>
          </a:p>
        </p:txBody>
      </p:sp>
      <p:pic>
        <p:nvPicPr>
          <p:cNvPr id="15" name="Kép 14" descr="A képen szöveg, képernyőkép, Betűtípus, Lenyomat látható&#10;&#10;Automatikusan generált leírás">
            <a:extLst>
              <a:ext uri="{FF2B5EF4-FFF2-40B4-BE49-F238E27FC236}">
                <a16:creationId xmlns:a16="http://schemas.microsoft.com/office/drawing/2014/main" id="{62E8EE6D-8E2A-1388-CA5D-5A9D6528CAD8}"/>
              </a:ext>
            </a:extLst>
          </p:cNvPr>
          <p:cNvPicPr>
            <a:picLocks noChangeAspect="1"/>
          </p:cNvPicPr>
          <p:nvPr/>
        </p:nvPicPr>
        <p:blipFill rotWithShape="1">
          <a:blip r:embed="rId6">
            <a:extLst>
              <a:ext uri="{28A0092B-C50C-407E-A947-70E740481C1C}">
                <a14:useLocalDpi xmlns:a14="http://schemas.microsoft.com/office/drawing/2010/main" val="0"/>
              </a:ext>
            </a:extLst>
          </a:blip>
          <a:srcRect l="5600" t="5982" r="4880" b="7334"/>
          <a:stretch/>
        </p:blipFill>
        <p:spPr>
          <a:xfrm rot="20919480">
            <a:off x="6867950" y="1339606"/>
            <a:ext cx="3663128" cy="2234678"/>
          </a:xfrm>
          <a:prstGeom prst="rect">
            <a:avLst/>
          </a:prstGeom>
          <a:ln>
            <a:noFill/>
          </a:ln>
          <a:effectLst>
            <a:outerShdw blurRad="190500" algn="tl" rotWithShape="0">
              <a:srgbClr val="000000">
                <a:alpha val="70000"/>
              </a:srgbClr>
            </a:outerShdw>
          </a:effectLst>
        </p:spPr>
      </p:pic>
      <p:pic>
        <p:nvPicPr>
          <p:cNvPr id="16" name="Kép 15" descr="A képen szöveg, zongora látható&#10;&#10;Automatikusan generált leírás">
            <a:extLst>
              <a:ext uri="{FF2B5EF4-FFF2-40B4-BE49-F238E27FC236}">
                <a16:creationId xmlns:a16="http://schemas.microsoft.com/office/drawing/2014/main" id="{CB370DBE-161D-E131-0DB6-5BB9C4BF0FC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465990">
            <a:off x="7059589" y="3357551"/>
            <a:ext cx="3929723" cy="22165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272110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A3D9365-3908-7B3C-7526-11483AA224BD}"/>
              </a:ext>
            </a:extLst>
          </p:cNvPr>
          <p:cNvSpPr>
            <a:spLocks noGrp="1"/>
          </p:cNvSpPr>
          <p:nvPr>
            <p:ph type="title"/>
          </p:nvPr>
        </p:nvSpPr>
        <p:spPr>
          <a:xfrm>
            <a:off x="1758855" y="204982"/>
            <a:ext cx="8674290" cy="1325563"/>
          </a:xfrm>
        </p:spPr>
        <p:txBody>
          <a:bodyPr>
            <a:normAutofit/>
          </a:bodyPr>
          <a:lstStyle/>
          <a:p>
            <a:pPr algn="ctr"/>
            <a:r>
              <a:rPr lang="hu-HU" sz="4000" dirty="0">
                <a:solidFill>
                  <a:schemeClr val="bg1"/>
                </a:solidFill>
                <a:effectLst>
                  <a:outerShdw blurRad="38100" dist="38100" dir="2700000" algn="tl">
                    <a:srgbClr val="000000">
                      <a:alpha val="43137"/>
                    </a:srgbClr>
                  </a:outerShdw>
                </a:effectLst>
                <a:latin typeface="Segoe UI Light" panose="020B0502040204020203" pitchFamily="34" charset="0"/>
                <a:ea typeface="Cambria" panose="02040503050406030204" pitchFamily="18" charset="0"/>
                <a:cs typeface="Segoe UI Light" panose="020B0502040204020203" pitchFamily="34" charset="0"/>
              </a:rPr>
              <a:t>Tényleges tulajdonosra és közszereplőre vonatkozó rendelkezések</a:t>
            </a:r>
          </a:p>
        </p:txBody>
      </p:sp>
      <p:sp>
        <p:nvSpPr>
          <p:cNvPr id="3" name="Szövegdoboz 2"/>
          <p:cNvSpPr txBox="1"/>
          <p:nvPr/>
        </p:nvSpPr>
        <p:spPr>
          <a:xfrm>
            <a:off x="670622" y="1570785"/>
            <a:ext cx="10850756" cy="4401205"/>
          </a:xfrm>
          <a:prstGeom prst="rect">
            <a:avLst/>
          </a:prstGeom>
          <a:noFill/>
        </p:spPr>
        <p:txBody>
          <a:bodyPr wrap="square" rtlCol="0">
            <a:spAutoFit/>
          </a:bodyPr>
          <a:lstStyle/>
          <a:p>
            <a:pPr marL="804863" indent="-804863"/>
            <a:r>
              <a:rPr lang="hu-HU" sz="2000" dirty="0">
                <a:solidFill>
                  <a:schemeClr val="bg1"/>
                </a:solidFill>
                <a:latin typeface="Constantia" panose="02030602050306030303" pitchFamily="18" charset="0"/>
                <a:ea typeface="Cambria" panose="02040503050406030204" pitchFamily="18" charset="0"/>
              </a:rPr>
              <a:t>8. § (1) A 6. § (1) bekezdésében meghatározott esetben a </a:t>
            </a:r>
            <a:r>
              <a:rPr lang="hu-HU" sz="2000" b="1" i="1" u="sng" dirty="0">
                <a:solidFill>
                  <a:schemeClr val="bg1"/>
                </a:solidFill>
                <a:latin typeface="Constantia" panose="02030602050306030303" pitchFamily="18" charset="0"/>
                <a:ea typeface="Cambria" panose="02040503050406030204" pitchFamily="18" charset="0"/>
              </a:rPr>
              <a:t>természetes személy ügyfél köteles </a:t>
            </a:r>
            <a:r>
              <a:rPr lang="hu-HU" sz="2000" dirty="0">
                <a:solidFill>
                  <a:schemeClr val="bg1"/>
                </a:solidFill>
                <a:latin typeface="Constantia" panose="02030602050306030303" pitchFamily="18" charset="0"/>
                <a:ea typeface="Cambria" panose="02040503050406030204" pitchFamily="18" charset="0"/>
              </a:rPr>
              <a:t>– a szolgáltató által meghatározott módon – </a:t>
            </a:r>
            <a:r>
              <a:rPr lang="hu-HU" sz="2000" b="1" i="1" u="sng" dirty="0">
                <a:solidFill>
                  <a:schemeClr val="bg1"/>
                </a:solidFill>
                <a:latin typeface="Constantia" panose="02030602050306030303" pitchFamily="18" charset="0"/>
                <a:ea typeface="Cambria" panose="02040503050406030204" pitchFamily="18" charset="0"/>
              </a:rPr>
              <a:t>személyes megjelenéssel írásbeli nyilatkozatot tenni</a:t>
            </a:r>
            <a:r>
              <a:rPr lang="hu-HU" sz="2000" dirty="0">
                <a:solidFill>
                  <a:schemeClr val="bg1"/>
                </a:solidFill>
                <a:latin typeface="Constantia" panose="02030602050306030303" pitchFamily="18" charset="0"/>
                <a:ea typeface="Cambria" panose="02040503050406030204" pitchFamily="18" charset="0"/>
              </a:rPr>
              <a:t>, vagy a szolgáltató által üzemeltetett, biztonságos, védett, az 5. §-</a:t>
            </a:r>
            <a:r>
              <a:rPr lang="hu-HU" sz="2000" dirty="0" err="1">
                <a:solidFill>
                  <a:schemeClr val="bg1"/>
                </a:solidFill>
                <a:latin typeface="Constantia" panose="02030602050306030303" pitchFamily="18" charset="0"/>
                <a:ea typeface="Cambria" panose="02040503050406030204" pitchFamily="18" charset="0"/>
              </a:rPr>
              <a:t>ban</a:t>
            </a:r>
            <a:r>
              <a:rPr lang="hu-HU" sz="2000" dirty="0">
                <a:solidFill>
                  <a:schemeClr val="bg1"/>
                </a:solidFill>
                <a:latin typeface="Constantia" panose="02030602050306030303" pitchFamily="18" charset="0"/>
                <a:ea typeface="Cambria" panose="02040503050406030204" pitchFamily="18" charset="0"/>
              </a:rPr>
              <a:t> meghatározott felügyeletet ellátó szerv által meghatározott módon, előzetesen auditált </a:t>
            </a:r>
            <a:r>
              <a:rPr lang="hu-HU" sz="2000" dirty="0" smtClean="0">
                <a:solidFill>
                  <a:schemeClr val="bg1"/>
                </a:solidFill>
                <a:latin typeface="Constantia" panose="02030602050306030303" pitchFamily="18" charset="0"/>
                <a:ea typeface="Cambria" panose="02040503050406030204" pitchFamily="18" charset="0"/>
              </a:rPr>
              <a:t>elektronikus hírközlő </a:t>
            </a:r>
            <a:r>
              <a:rPr lang="hu-HU" sz="2000" dirty="0">
                <a:solidFill>
                  <a:schemeClr val="bg1"/>
                </a:solidFill>
                <a:latin typeface="Constantia" panose="02030602050306030303" pitchFamily="18" charset="0"/>
                <a:ea typeface="Cambria" panose="02040503050406030204" pitchFamily="18" charset="0"/>
              </a:rPr>
              <a:t>eszköz útján nyilatkozni, ha tényleges tulajdonos nevében vagy érdekében jár el</a:t>
            </a:r>
            <a:r>
              <a:rPr lang="hu-HU" sz="2000" dirty="0" smtClean="0">
                <a:solidFill>
                  <a:schemeClr val="bg1"/>
                </a:solidFill>
                <a:latin typeface="Constantia" panose="02030602050306030303" pitchFamily="18" charset="0"/>
                <a:ea typeface="Cambria" panose="02040503050406030204" pitchFamily="18" charset="0"/>
              </a:rPr>
              <a:t>.</a:t>
            </a:r>
          </a:p>
          <a:p>
            <a:pPr marL="804863" indent="-804863"/>
            <a:endParaRPr lang="hu-HU" sz="2000" dirty="0">
              <a:solidFill>
                <a:schemeClr val="bg1"/>
              </a:solidFill>
              <a:latin typeface="Constantia" panose="02030602050306030303" pitchFamily="18" charset="0"/>
              <a:ea typeface="Cambria" panose="02040503050406030204" pitchFamily="18" charset="0"/>
            </a:endParaRPr>
          </a:p>
          <a:p>
            <a:pPr marL="804863" indent="-354013"/>
            <a:r>
              <a:rPr lang="hu-HU" sz="2000" dirty="0">
                <a:solidFill>
                  <a:schemeClr val="bg1"/>
                </a:solidFill>
                <a:latin typeface="Constantia" panose="02030602050306030303" pitchFamily="18" charset="0"/>
                <a:ea typeface="Cambria" panose="02040503050406030204" pitchFamily="18" charset="0"/>
              </a:rPr>
              <a:t>(2) A szolgáltató az (1) bekezdésben meghatározott nyilatkozatban a tényleges tulajdonosra vonatkozó </a:t>
            </a:r>
            <a:r>
              <a:rPr lang="hu-HU" sz="2000" b="1" i="1" u="sng" dirty="0">
                <a:solidFill>
                  <a:schemeClr val="bg1"/>
                </a:solidFill>
                <a:latin typeface="Constantia" panose="02030602050306030303" pitchFamily="18" charset="0"/>
                <a:ea typeface="Cambria" panose="02040503050406030204" pitchFamily="18" charset="0"/>
              </a:rPr>
              <a:t>alábbi adatok</a:t>
            </a:r>
            <a:r>
              <a:rPr lang="hu-HU" sz="2000" dirty="0">
                <a:solidFill>
                  <a:schemeClr val="bg1"/>
                </a:solidFill>
                <a:latin typeface="Constantia" panose="02030602050306030303" pitchFamily="18" charset="0"/>
                <a:ea typeface="Cambria" panose="02040503050406030204" pitchFamily="18" charset="0"/>
              </a:rPr>
              <a:t> megadását köteles kérni:</a:t>
            </a:r>
          </a:p>
          <a:p>
            <a:pPr marL="723900"/>
            <a:r>
              <a:rPr lang="hu-HU" sz="2000" dirty="0">
                <a:solidFill>
                  <a:schemeClr val="bg1"/>
                </a:solidFill>
                <a:latin typeface="Constantia" panose="02030602050306030303" pitchFamily="18" charset="0"/>
                <a:ea typeface="Cambria" panose="02040503050406030204" pitchFamily="18" charset="0"/>
              </a:rPr>
              <a:t>a) családi és utónevét,</a:t>
            </a:r>
          </a:p>
          <a:p>
            <a:pPr marL="723900"/>
            <a:r>
              <a:rPr lang="hu-HU" sz="2000" dirty="0">
                <a:solidFill>
                  <a:schemeClr val="bg1"/>
                </a:solidFill>
                <a:latin typeface="Constantia" panose="02030602050306030303" pitchFamily="18" charset="0"/>
                <a:ea typeface="Cambria" panose="02040503050406030204" pitchFamily="18" charset="0"/>
              </a:rPr>
              <a:t>b) születési családi és utónevét,</a:t>
            </a:r>
          </a:p>
          <a:p>
            <a:pPr marL="723900"/>
            <a:r>
              <a:rPr lang="hu-HU" sz="2000" dirty="0">
                <a:solidFill>
                  <a:schemeClr val="bg1"/>
                </a:solidFill>
                <a:latin typeface="Constantia" panose="02030602050306030303" pitchFamily="18" charset="0"/>
                <a:ea typeface="Cambria" panose="02040503050406030204" pitchFamily="18" charset="0"/>
              </a:rPr>
              <a:t>c) állampolgárságát,</a:t>
            </a:r>
          </a:p>
          <a:p>
            <a:pPr marL="723900"/>
            <a:r>
              <a:rPr lang="hu-HU" sz="2000" dirty="0">
                <a:solidFill>
                  <a:schemeClr val="bg1"/>
                </a:solidFill>
                <a:latin typeface="Constantia" panose="02030602050306030303" pitchFamily="18" charset="0"/>
                <a:ea typeface="Cambria" panose="02040503050406030204" pitchFamily="18" charset="0"/>
              </a:rPr>
              <a:t>d) születési helyét, idejét,</a:t>
            </a:r>
          </a:p>
          <a:p>
            <a:pPr marL="723900"/>
            <a:r>
              <a:rPr lang="hu-HU" sz="2000" dirty="0">
                <a:solidFill>
                  <a:schemeClr val="bg1"/>
                </a:solidFill>
                <a:latin typeface="Constantia" panose="02030602050306030303" pitchFamily="18" charset="0"/>
                <a:ea typeface="Cambria" panose="02040503050406030204" pitchFamily="18" charset="0"/>
              </a:rPr>
              <a:t>e) lakcímét, ennek hiányában tartózkodási helyét</a:t>
            </a:r>
            <a:r>
              <a:rPr lang="hu-HU" sz="2000" dirty="0" smtClean="0">
                <a:solidFill>
                  <a:schemeClr val="bg1"/>
                </a:solidFill>
                <a:latin typeface="Constantia" panose="02030602050306030303" pitchFamily="18" charset="0"/>
                <a:ea typeface="Cambria" panose="02040503050406030204" pitchFamily="18" charset="0"/>
              </a:rPr>
              <a:t>.</a:t>
            </a:r>
            <a:endParaRPr lang="hu-HU" sz="2000" dirty="0">
              <a:solidFill>
                <a:schemeClr val="bg1"/>
              </a:solidFill>
              <a:latin typeface="Constantia" panose="02030602050306030303" pitchFamily="18" charset="0"/>
              <a:ea typeface="Cambria" panose="02040503050406030204" pitchFamily="18" charset="0"/>
            </a:endParaRPr>
          </a:p>
        </p:txBody>
      </p:sp>
      <p:pic>
        <p:nvPicPr>
          <p:cNvPr id="8" name="Kép 7"/>
          <p:cNvPicPr>
            <a:picLocks noChangeAspect="1"/>
          </p:cNvPicPr>
          <p:nvPr/>
        </p:nvPicPr>
        <p:blipFill rotWithShape="1">
          <a:blip r:embed="rId3" cstate="hqprint">
            <a:duotone>
              <a:prstClr val="black"/>
              <a:schemeClr val="bg1">
                <a:tint val="45000"/>
                <a:satMod val="400000"/>
              </a:schemeClr>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t="19391" b="52940"/>
          <a:stretch/>
        </p:blipFill>
        <p:spPr>
          <a:xfrm>
            <a:off x="1070610" y="6250641"/>
            <a:ext cx="4442460" cy="381000"/>
          </a:xfrm>
          <a:prstGeom prst="rect">
            <a:avLst/>
          </a:prstGeom>
        </p:spPr>
      </p:pic>
      <p:pic>
        <p:nvPicPr>
          <p:cNvPr id="9" name="Kép 8"/>
          <p:cNvPicPr>
            <a:picLocks noChangeAspect="1"/>
          </p:cNvPicPr>
          <p:nvPr/>
        </p:nvPicPr>
        <p:blipFill rotWithShape="1">
          <a:blip r:embed="rId3" cstate="hqprint">
            <a:duotone>
              <a:prstClr val="black"/>
              <a:schemeClr val="bg1">
                <a:tint val="45000"/>
                <a:satMod val="400000"/>
              </a:schemeClr>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t="53782" b="18548"/>
          <a:stretch/>
        </p:blipFill>
        <p:spPr>
          <a:xfrm>
            <a:off x="6683978" y="6250641"/>
            <a:ext cx="4442460" cy="381000"/>
          </a:xfrm>
          <a:prstGeom prst="rect">
            <a:avLst/>
          </a:prstGeom>
        </p:spPr>
      </p:pic>
      <p:pic>
        <p:nvPicPr>
          <p:cNvPr id="10" name="Kép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772150" y="6117421"/>
            <a:ext cx="647700" cy="647440"/>
          </a:xfrm>
          <a:prstGeom prst="rect">
            <a:avLst/>
          </a:prstGeom>
        </p:spPr>
      </p:pic>
      <p:sp>
        <p:nvSpPr>
          <p:cNvPr id="11" name="Ellipszis 10"/>
          <p:cNvSpPr/>
          <p:nvPr/>
        </p:nvSpPr>
        <p:spPr>
          <a:xfrm>
            <a:off x="10718998" y="-2247285"/>
            <a:ext cx="4068644" cy="3884613"/>
          </a:xfrm>
          <a:prstGeom prst="ellipse">
            <a:avLst/>
          </a:prstGeom>
          <a:solidFill>
            <a:schemeClr val="bg1">
              <a:alpha val="22000"/>
            </a:schemeClr>
          </a:solidFill>
          <a:ln>
            <a:solidFill>
              <a:srgbClr val="CFCFC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hu-HU" sz="2800" dirty="0">
              <a:ln w="0"/>
              <a:solidFill>
                <a:schemeClr val="tx1"/>
              </a:solidFill>
              <a:effectLst>
                <a:outerShdw blurRad="38100" dist="19050" dir="2700000" algn="tl" rotWithShape="0">
                  <a:schemeClr val="dk1">
                    <a:alpha val="40000"/>
                  </a:schemeClr>
                </a:outerShdw>
              </a:effectLst>
            </a:endParaRPr>
          </a:p>
        </p:txBody>
      </p:sp>
      <p:sp>
        <p:nvSpPr>
          <p:cNvPr id="12" name="Szövegdoboz 11"/>
          <p:cNvSpPr txBox="1"/>
          <p:nvPr/>
        </p:nvSpPr>
        <p:spPr>
          <a:xfrm>
            <a:off x="11007497" y="200788"/>
            <a:ext cx="1337187" cy="646331"/>
          </a:xfrm>
          <a:prstGeom prst="rect">
            <a:avLst/>
          </a:prstGeom>
          <a:noFill/>
        </p:spPr>
        <p:txBody>
          <a:bodyPr wrap="square" rtlCol="0">
            <a:spAutoFit/>
          </a:bodyPr>
          <a:lstStyle/>
          <a:p>
            <a:r>
              <a:rPr lang="hu-HU" sz="3600" b="1" dirty="0" err="1"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Segoe UI Light" panose="020B0502040204020203" pitchFamily="34" charset="0"/>
              </a:rPr>
              <a:t>Pmt</a:t>
            </a:r>
            <a:r>
              <a:rPr lang="hu-HU" sz="3600"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Segoe UI Light" panose="020B0502040204020203" pitchFamily="34" charset="0"/>
              </a:rPr>
              <a:t>.</a:t>
            </a:r>
            <a:endParaRPr lang="hu-HU" sz="3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Segoe UI Light" panose="020B0502040204020203" pitchFamily="34" charset="0"/>
            </a:endParaRPr>
          </a:p>
        </p:txBody>
      </p:sp>
    </p:spTree>
    <p:extLst>
      <p:ext uri="{BB962C8B-B14F-4D97-AF65-F5344CB8AC3E}">
        <p14:creationId xmlns:p14="http://schemas.microsoft.com/office/powerpoint/2010/main" val="4017322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p:cNvSpPr txBox="1"/>
          <p:nvPr/>
        </p:nvSpPr>
        <p:spPr>
          <a:xfrm>
            <a:off x="598170" y="1685359"/>
            <a:ext cx="10995660" cy="4401205"/>
          </a:xfrm>
          <a:prstGeom prst="rect">
            <a:avLst/>
          </a:prstGeom>
          <a:noFill/>
        </p:spPr>
        <p:txBody>
          <a:bodyPr wrap="square" rtlCol="0">
            <a:spAutoFit/>
          </a:bodyPr>
          <a:lstStyle/>
          <a:p>
            <a:pPr marL="355600" indent="-355600"/>
            <a:r>
              <a:rPr lang="hu-HU" sz="20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(3) A szolgáltató a (2) bekezdésben meghatározott </a:t>
            </a:r>
            <a:r>
              <a:rPr lang="hu-HU" sz="2000" dirty="0" smtClean="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adatokon </a:t>
            </a:r>
            <a:r>
              <a:rPr lang="hu-HU" sz="20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kívül az ügyféltől az arra vonatkozó nyilatkozat megtételét is </a:t>
            </a:r>
            <a:r>
              <a:rPr lang="hu-HU" sz="2000" b="1" i="1" u="sng"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köteles kérni, hogy a tényleges tulajdonos kiemelt közszereplőnek minősül-e</a:t>
            </a:r>
            <a:r>
              <a:rPr lang="hu-HU" sz="20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 Ha a tényleges tulajdonos kiemelt közszereplő, a nyilatkozatnak tartalmaznia kell, hogy a 4. § (2) bekezdésének mely pontja alapján minősül kiemelt közszereplőnek</a:t>
            </a:r>
            <a:r>
              <a:rPr lang="hu-HU" sz="2000" dirty="0" smtClean="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a:t>
            </a:r>
          </a:p>
          <a:p>
            <a:pPr marL="355600" indent="-355600"/>
            <a:endParaRPr lang="hu-HU" sz="20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endParaRPr>
          </a:p>
          <a:p>
            <a:pPr marL="355600" indent="-355600"/>
            <a:r>
              <a:rPr lang="hu-HU" sz="20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(4) </a:t>
            </a:r>
            <a:r>
              <a:rPr lang="hu-HU" sz="2000" dirty="0" smtClean="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Ha </a:t>
            </a:r>
            <a:r>
              <a:rPr lang="hu-HU" sz="2000" b="1" i="1" u="sng"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kétség merül fel </a:t>
            </a:r>
            <a:r>
              <a:rPr lang="hu-HU" sz="20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a tényleges tulajdonos kilétével kapcsolatban, a szolgáltató megtesz minden további, a felügyeletet ellátó szerv által meghatározott intézkedést mindaddig, amíg nem bizonyosodik meg a tényleges tulajdonos személyéről</a:t>
            </a:r>
            <a:r>
              <a:rPr lang="hu-HU" sz="2000" dirty="0" smtClean="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a:t>
            </a:r>
          </a:p>
          <a:p>
            <a:pPr marL="355600" indent="-355600"/>
            <a:endParaRPr lang="hu-HU" sz="20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endParaRPr>
          </a:p>
          <a:p>
            <a:pPr marL="355600" indent="-355600"/>
            <a:r>
              <a:rPr lang="hu-HU" sz="20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(5) A szolgáltató </a:t>
            </a:r>
            <a:r>
              <a:rPr lang="hu-HU" sz="2000" b="1" i="1" u="sng"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köteles a tényleges tulajdonos személyazonosságára vonatkozó adat ellenőrzésére</a:t>
            </a:r>
            <a:r>
              <a:rPr lang="hu-HU" sz="2000" b="1" i="1"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 </a:t>
            </a:r>
            <a:r>
              <a:rPr lang="hu-HU" sz="20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a részére bemutatott okirat, nyilvánosan hozzáférhető nyilvántartás vagy más olyan nyilvántartás alapján, amelynek kezelőjétől törvény alapján adatigénylésre jogosult.</a:t>
            </a:r>
          </a:p>
          <a:p>
            <a:endParaRPr lang="hu-HU" sz="20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endParaRPr>
          </a:p>
        </p:txBody>
      </p:sp>
      <p:pic>
        <p:nvPicPr>
          <p:cNvPr id="8" name="Kép 7"/>
          <p:cNvPicPr>
            <a:picLocks noChangeAspect="1"/>
          </p:cNvPicPr>
          <p:nvPr/>
        </p:nvPicPr>
        <p:blipFill rotWithShape="1">
          <a:blip r:embed="rId3" cstate="hqprint">
            <a:duotone>
              <a:prstClr val="black"/>
              <a:schemeClr val="bg1">
                <a:tint val="45000"/>
                <a:satMod val="400000"/>
              </a:schemeClr>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t="19391" b="52940"/>
          <a:stretch/>
        </p:blipFill>
        <p:spPr>
          <a:xfrm>
            <a:off x="1070610" y="6250641"/>
            <a:ext cx="4442460" cy="381000"/>
          </a:xfrm>
          <a:prstGeom prst="rect">
            <a:avLst/>
          </a:prstGeom>
        </p:spPr>
      </p:pic>
      <p:pic>
        <p:nvPicPr>
          <p:cNvPr id="9" name="Kép 8"/>
          <p:cNvPicPr>
            <a:picLocks noChangeAspect="1"/>
          </p:cNvPicPr>
          <p:nvPr/>
        </p:nvPicPr>
        <p:blipFill rotWithShape="1">
          <a:blip r:embed="rId3" cstate="hqprint">
            <a:duotone>
              <a:prstClr val="black"/>
              <a:schemeClr val="bg1">
                <a:tint val="45000"/>
                <a:satMod val="400000"/>
              </a:schemeClr>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t="53782" b="18548"/>
          <a:stretch/>
        </p:blipFill>
        <p:spPr>
          <a:xfrm>
            <a:off x="6683978" y="6250641"/>
            <a:ext cx="4442460" cy="381000"/>
          </a:xfrm>
          <a:prstGeom prst="rect">
            <a:avLst/>
          </a:prstGeom>
        </p:spPr>
      </p:pic>
      <p:pic>
        <p:nvPicPr>
          <p:cNvPr id="10" name="Kép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772150" y="6117421"/>
            <a:ext cx="647700" cy="647440"/>
          </a:xfrm>
          <a:prstGeom prst="rect">
            <a:avLst/>
          </a:prstGeom>
        </p:spPr>
      </p:pic>
      <p:sp>
        <p:nvSpPr>
          <p:cNvPr id="11" name="Cím 1">
            <a:extLst>
              <a:ext uri="{FF2B5EF4-FFF2-40B4-BE49-F238E27FC236}">
                <a16:creationId xmlns:a16="http://schemas.microsoft.com/office/drawing/2014/main" id="{5A3D9365-3908-7B3C-7526-11483AA224BD}"/>
              </a:ext>
            </a:extLst>
          </p:cNvPr>
          <p:cNvSpPr>
            <a:spLocks noGrp="1"/>
          </p:cNvSpPr>
          <p:nvPr>
            <p:ph type="title"/>
          </p:nvPr>
        </p:nvSpPr>
        <p:spPr>
          <a:xfrm>
            <a:off x="1758855" y="204982"/>
            <a:ext cx="8674290" cy="1325563"/>
          </a:xfrm>
        </p:spPr>
        <p:txBody>
          <a:bodyPr>
            <a:normAutofit/>
          </a:bodyPr>
          <a:lstStyle/>
          <a:p>
            <a:pPr algn="ctr"/>
            <a:r>
              <a:rPr lang="hu-HU" sz="4000" dirty="0">
                <a:solidFill>
                  <a:schemeClr val="bg1"/>
                </a:solidFill>
                <a:effectLst>
                  <a:outerShdw blurRad="38100" dist="38100" dir="2700000" algn="tl">
                    <a:srgbClr val="000000">
                      <a:alpha val="43137"/>
                    </a:srgbClr>
                  </a:outerShdw>
                </a:effectLst>
                <a:latin typeface="Segoe UI Light" panose="020B0502040204020203" pitchFamily="34" charset="0"/>
                <a:ea typeface="Cambria" panose="02040503050406030204" pitchFamily="18" charset="0"/>
                <a:cs typeface="Segoe UI Light" panose="020B0502040204020203" pitchFamily="34" charset="0"/>
              </a:rPr>
              <a:t>Tényleges tulajdonosra és közszereplőre vonatkozó rendelkezések</a:t>
            </a:r>
          </a:p>
        </p:txBody>
      </p:sp>
      <p:sp>
        <p:nvSpPr>
          <p:cNvPr id="12" name="Ellipszis 11"/>
          <p:cNvSpPr/>
          <p:nvPr/>
        </p:nvSpPr>
        <p:spPr>
          <a:xfrm>
            <a:off x="10718998" y="-2247285"/>
            <a:ext cx="4068644" cy="3884613"/>
          </a:xfrm>
          <a:prstGeom prst="ellipse">
            <a:avLst/>
          </a:prstGeom>
          <a:solidFill>
            <a:schemeClr val="bg1">
              <a:alpha val="22000"/>
            </a:schemeClr>
          </a:solidFill>
          <a:ln>
            <a:solidFill>
              <a:srgbClr val="CFCFC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hu-HU" sz="2800" dirty="0">
              <a:ln w="0"/>
              <a:solidFill>
                <a:schemeClr val="tx1"/>
              </a:solidFill>
              <a:effectLst>
                <a:outerShdw blurRad="38100" dist="19050" dir="2700000" algn="tl" rotWithShape="0">
                  <a:schemeClr val="dk1">
                    <a:alpha val="40000"/>
                  </a:schemeClr>
                </a:outerShdw>
              </a:effectLst>
            </a:endParaRPr>
          </a:p>
        </p:txBody>
      </p:sp>
      <p:sp>
        <p:nvSpPr>
          <p:cNvPr id="13" name="Szövegdoboz 12"/>
          <p:cNvSpPr txBox="1"/>
          <p:nvPr/>
        </p:nvSpPr>
        <p:spPr>
          <a:xfrm>
            <a:off x="11007497" y="200788"/>
            <a:ext cx="1337187" cy="646331"/>
          </a:xfrm>
          <a:prstGeom prst="rect">
            <a:avLst/>
          </a:prstGeom>
          <a:noFill/>
        </p:spPr>
        <p:txBody>
          <a:bodyPr wrap="square" rtlCol="0">
            <a:spAutoFit/>
          </a:bodyPr>
          <a:lstStyle/>
          <a:p>
            <a:r>
              <a:rPr lang="hu-HU" sz="3600" b="1" dirty="0" err="1"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Segoe UI Light" panose="020B0502040204020203" pitchFamily="34" charset="0"/>
              </a:rPr>
              <a:t>Pmt</a:t>
            </a:r>
            <a:r>
              <a:rPr lang="hu-HU" sz="3600"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Segoe UI Light" panose="020B0502040204020203" pitchFamily="34" charset="0"/>
              </a:rPr>
              <a:t>.</a:t>
            </a:r>
            <a:endParaRPr lang="hu-HU" sz="3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Segoe UI Light" panose="020B0502040204020203" pitchFamily="34" charset="0"/>
            </a:endParaRPr>
          </a:p>
        </p:txBody>
      </p:sp>
    </p:spTree>
    <p:extLst>
      <p:ext uri="{BB962C8B-B14F-4D97-AF65-F5344CB8AC3E}">
        <p14:creationId xmlns:p14="http://schemas.microsoft.com/office/powerpoint/2010/main" val="201168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A3D9365-3908-7B3C-7526-11483AA224BD}"/>
              </a:ext>
            </a:extLst>
          </p:cNvPr>
          <p:cNvSpPr>
            <a:spLocks noGrp="1"/>
          </p:cNvSpPr>
          <p:nvPr>
            <p:ph type="title"/>
          </p:nvPr>
        </p:nvSpPr>
        <p:spPr>
          <a:xfrm>
            <a:off x="3886416" y="393211"/>
            <a:ext cx="4419168" cy="652904"/>
          </a:xfrm>
        </p:spPr>
        <p:txBody>
          <a:bodyPr>
            <a:normAutofit/>
          </a:bodyPr>
          <a:lstStyle/>
          <a:p>
            <a:r>
              <a:rPr lang="hu-HU" sz="4000" dirty="0">
                <a:solidFill>
                  <a:schemeClr val="bg1"/>
                </a:solidFill>
                <a:effectLst>
                  <a:outerShdw blurRad="38100" dist="38100" dir="2700000" algn="tl">
                    <a:srgbClr val="000000">
                      <a:alpha val="43137"/>
                    </a:srgbClr>
                  </a:outerShdw>
                </a:effectLst>
                <a:latin typeface="Segoe UI Light" panose="020B0502040204020203" pitchFamily="34" charset="0"/>
                <a:ea typeface="Cambria" panose="02040503050406030204" pitchFamily="18" charset="0"/>
                <a:cs typeface="Segoe UI Light" panose="020B0502040204020203" pitchFamily="34" charset="0"/>
              </a:rPr>
              <a:t>Kiemelt közszereplő</a:t>
            </a:r>
          </a:p>
        </p:txBody>
      </p:sp>
      <p:sp>
        <p:nvSpPr>
          <p:cNvPr id="3" name="Szövegdoboz 2"/>
          <p:cNvSpPr txBox="1"/>
          <p:nvPr/>
        </p:nvSpPr>
        <p:spPr>
          <a:xfrm>
            <a:off x="347733" y="1233883"/>
            <a:ext cx="11087100" cy="5016758"/>
          </a:xfrm>
          <a:prstGeom prst="rect">
            <a:avLst/>
          </a:prstGeom>
          <a:noFill/>
        </p:spPr>
        <p:txBody>
          <a:bodyPr wrap="square" rtlCol="0">
            <a:spAutoFit/>
          </a:bodyPr>
          <a:lstStyle/>
          <a:p>
            <a:pPr marL="1255713" indent="-1255713" algn="just"/>
            <a:r>
              <a:rPr lang="hu-HU" sz="2000" dirty="0">
                <a:solidFill>
                  <a:schemeClr val="bg1"/>
                </a:solidFill>
                <a:latin typeface="Constantia" panose="02030602050306030303" pitchFamily="18" charset="0"/>
                <a:ea typeface="Cambria" panose="02040503050406030204" pitchFamily="18" charset="0"/>
              </a:rPr>
              <a:t>9/A. § </a:t>
            </a:r>
            <a:r>
              <a:rPr lang="hu-HU" sz="2000" dirty="0" smtClean="0">
                <a:solidFill>
                  <a:schemeClr val="bg1"/>
                </a:solidFill>
                <a:latin typeface="Constantia" panose="02030602050306030303" pitchFamily="18" charset="0"/>
                <a:ea typeface="Cambria" panose="02040503050406030204" pitchFamily="18" charset="0"/>
              </a:rPr>
              <a:t>(</a:t>
            </a:r>
            <a:r>
              <a:rPr lang="hu-HU" sz="2000" dirty="0">
                <a:solidFill>
                  <a:schemeClr val="bg1"/>
                </a:solidFill>
                <a:latin typeface="Constantia" panose="02030602050306030303" pitchFamily="18" charset="0"/>
                <a:ea typeface="Cambria" panose="02040503050406030204" pitchFamily="18" charset="0"/>
              </a:rPr>
              <a:t>1) A </a:t>
            </a:r>
            <a:r>
              <a:rPr lang="hu-HU" sz="2000" b="1" i="1" u="sng" dirty="0">
                <a:solidFill>
                  <a:schemeClr val="bg1"/>
                </a:solidFill>
                <a:latin typeface="Constantia" panose="02030602050306030303" pitchFamily="18" charset="0"/>
                <a:ea typeface="Cambria" panose="02040503050406030204" pitchFamily="18" charset="0"/>
              </a:rPr>
              <a:t>természetes személy</a:t>
            </a:r>
            <a:r>
              <a:rPr lang="hu-HU" sz="2000" dirty="0">
                <a:solidFill>
                  <a:schemeClr val="bg1"/>
                </a:solidFill>
                <a:latin typeface="Constantia" panose="02030602050306030303" pitchFamily="18" charset="0"/>
                <a:ea typeface="Cambria" panose="02040503050406030204" pitchFamily="18" charset="0"/>
              </a:rPr>
              <a:t> ügyfél </a:t>
            </a:r>
            <a:r>
              <a:rPr lang="hu-HU" sz="2000" b="1" i="1" u="sng" dirty="0">
                <a:solidFill>
                  <a:schemeClr val="bg1"/>
                </a:solidFill>
                <a:latin typeface="Constantia" panose="02030602050306030303" pitchFamily="18" charset="0"/>
                <a:ea typeface="Cambria" panose="02040503050406030204" pitchFamily="18" charset="0"/>
              </a:rPr>
              <a:t>köteles</a:t>
            </a:r>
            <a:r>
              <a:rPr lang="hu-HU" sz="2000" dirty="0">
                <a:solidFill>
                  <a:schemeClr val="bg1"/>
                </a:solidFill>
                <a:latin typeface="Constantia" panose="02030602050306030303" pitchFamily="18" charset="0"/>
                <a:ea typeface="Cambria" panose="02040503050406030204" pitchFamily="18" charset="0"/>
              </a:rPr>
              <a:t> a szolgáltató részére </a:t>
            </a:r>
            <a:r>
              <a:rPr lang="hu-HU" sz="2000" b="1" i="1" u="sng" dirty="0">
                <a:solidFill>
                  <a:schemeClr val="bg1"/>
                </a:solidFill>
                <a:latin typeface="Constantia" panose="02030602050306030303" pitchFamily="18" charset="0"/>
                <a:ea typeface="Cambria" panose="02040503050406030204" pitchFamily="18" charset="0"/>
              </a:rPr>
              <a:t>személyes megjelenéssel írásbeli nyilatkozatot tenni</a:t>
            </a:r>
            <a:r>
              <a:rPr lang="hu-HU" sz="2000" dirty="0">
                <a:solidFill>
                  <a:schemeClr val="bg1"/>
                </a:solidFill>
                <a:latin typeface="Constantia" panose="02030602050306030303" pitchFamily="18" charset="0"/>
                <a:ea typeface="Cambria" panose="02040503050406030204" pitchFamily="18" charset="0"/>
              </a:rPr>
              <a:t>, vagy a szolgáltató által üzemeltetett, biztonságos, védett, az 5. §-</a:t>
            </a:r>
            <a:r>
              <a:rPr lang="hu-HU" sz="2000" dirty="0" err="1">
                <a:solidFill>
                  <a:schemeClr val="bg1"/>
                </a:solidFill>
                <a:latin typeface="Constantia" panose="02030602050306030303" pitchFamily="18" charset="0"/>
                <a:ea typeface="Cambria" panose="02040503050406030204" pitchFamily="18" charset="0"/>
              </a:rPr>
              <a:t>ban</a:t>
            </a:r>
            <a:r>
              <a:rPr lang="hu-HU" sz="2000" dirty="0">
                <a:solidFill>
                  <a:schemeClr val="bg1"/>
                </a:solidFill>
                <a:latin typeface="Constantia" panose="02030602050306030303" pitchFamily="18" charset="0"/>
                <a:ea typeface="Cambria" panose="02040503050406030204" pitchFamily="18" charset="0"/>
              </a:rPr>
              <a:t> meghatározott felügyeletet ellátó szerv által meghatározott módon, előzetesen auditált elektronikus hírközlő eszköz útján nyilatkozni arra vonatkozóan, </a:t>
            </a:r>
            <a:r>
              <a:rPr lang="hu-HU" sz="2000" b="1" i="1" u="sng" dirty="0">
                <a:solidFill>
                  <a:schemeClr val="bg1"/>
                </a:solidFill>
                <a:latin typeface="Constantia" panose="02030602050306030303" pitchFamily="18" charset="0"/>
                <a:ea typeface="Cambria" panose="02040503050406030204" pitchFamily="18" charset="0"/>
              </a:rPr>
              <a:t>hogy kiemelt közszereplőnek</a:t>
            </a:r>
            <a:r>
              <a:rPr lang="hu-HU" sz="2000" dirty="0">
                <a:solidFill>
                  <a:schemeClr val="bg1"/>
                </a:solidFill>
                <a:latin typeface="Constantia" panose="02030602050306030303" pitchFamily="18" charset="0"/>
                <a:ea typeface="Cambria" panose="02040503050406030204" pitchFamily="18" charset="0"/>
              </a:rPr>
              <a:t> vagy kiemelt közszereplő közeli hozzátartozójának vagy a kiemelt közszereplővel közeli kapcsolatban álló személynek </a:t>
            </a:r>
            <a:r>
              <a:rPr lang="hu-HU" sz="2000" b="1" i="1" u="sng" dirty="0">
                <a:solidFill>
                  <a:schemeClr val="bg1"/>
                </a:solidFill>
                <a:latin typeface="Constantia" panose="02030602050306030303" pitchFamily="18" charset="0"/>
                <a:ea typeface="Cambria" panose="02040503050406030204" pitchFamily="18" charset="0"/>
              </a:rPr>
              <a:t>minősül-e</a:t>
            </a:r>
            <a:r>
              <a:rPr lang="hu-HU" sz="2000" dirty="0">
                <a:solidFill>
                  <a:schemeClr val="bg1"/>
                </a:solidFill>
                <a:latin typeface="Constantia" panose="02030602050306030303" pitchFamily="18" charset="0"/>
                <a:ea typeface="Cambria" panose="02040503050406030204" pitchFamily="18" charset="0"/>
              </a:rPr>
              <a:t>. </a:t>
            </a:r>
            <a:endParaRPr lang="hu-HU" sz="2000" dirty="0" smtClean="0">
              <a:solidFill>
                <a:schemeClr val="bg1"/>
              </a:solidFill>
              <a:latin typeface="Constantia" panose="02030602050306030303" pitchFamily="18" charset="0"/>
              <a:ea typeface="Cambria" panose="02040503050406030204" pitchFamily="18" charset="0"/>
            </a:endParaRPr>
          </a:p>
          <a:p>
            <a:pPr marL="1255713" algn="just"/>
            <a:r>
              <a:rPr lang="hu-HU" sz="2000" dirty="0" smtClean="0">
                <a:solidFill>
                  <a:schemeClr val="bg1"/>
                </a:solidFill>
                <a:latin typeface="Constantia" panose="02030602050306030303" pitchFamily="18" charset="0"/>
                <a:ea typeface="Cambria" panose="02040503050406030204" pitchFamily="18" charset="0"/>
              </a:rPr>
              <a:t>(…) a nyilatkozatnak tartalmaznia kell, hogy a 4. § (2)–(4) bekezdésének </a:t>
            </a:r>
            <a:r>
              <a:rPr lang="hu-HU" sz="2000" b="1" i="1" u="sng" dirty="0" smtClean="0">
                <a:solidFill>
                  <a:schemeClr val="bg1"/>
                </a:solidFill>
                <a:latin typeface="Constantia" panose="02030602050306030303" pitchFamily="18" charset="0"/>
                <a:ea typeface="Cambria" panose="02040503050406030204" pitchFamily="18" charset="0"/>
              </a:rPr>
              <a:t>mely hivatkozása alapján minősül kiemelt közszereplőnek </a:t>
            </a:r>
            <a:r>
              <a:rPr lang="hu-HU" sz="2000" dirty="0" smtClean="0">
                <a:solidFill>
                  <a:schemeClr val="bg1"/>
                </a:solidFill>
                <a:latin typeface="Constantia" panose="02030602050306030303" pitchFamily="18" charset="0"/>
                <a:ea typeface="Cambria" panose="02040503050406030204" pitchFamily="18" charset="0"/>
              </a:rPr>
              <a:t>vagy kiemelt közszereplő közeli hozzátartozójának vagy a kiemelt közszereplővel közeli kapcsolatban álló személynek.</a:t>
            </a:r>
          </a:p>
          <a:p>
            <a:pPr marL="1255713" algn="just"/>
            <a:endParaRPr lang="hu-HU" sz="2000" dirty="0" smtClean="0">
              <a:solidFill>
                <a:schemeClr val="bg1"/>
              </a:solidFill>
              <a:latin typeface="Constantia" panose="02030602050306030303" pitchFamily="18" charset="0"/>
              <a:ea typeface="Cambria" panose="02040503050406030204" pitchFamily="18" charset="0"/>
            </a:endParaRPr>
          </a:p>
          <a:p>
            <a:pPr marL="1255713" indent="-450850" algn="just"/>
            <a:r>
              <a:rPr lang="hu-HU" sz="2000" dirty="0" smtClean="0">
                <a:solidFill>
                  <a:schemeClr val="bg1"/>
                </a:solidFill>
                <a:latin typeface="Constantia" panose="02030602050306030303" pitchFamily="18" charset="0"/>
                <a:ea typeface="Cambria" panose="02040503050406030204" pitchFamily="18" charset="0"/>
              </a:rPr>
              <a:t>(2) Ha a természetes személy ügyfél kiemelt közszereplőnek vagy kiemelt közszereplő közeli hozzátartozójának vagy a kiemelt közszereplővel közeli kapcsolatban álló személynek minősül, az (1) bekezdésben meghatározott adaton kívül a nyilatkozatnak tartalmaznia kell </a:t>
            </a:r>
            <a:r>
              <a:rPr lang="hu-HU" sz="2000" b="1" i="1" u="sng" dirty="0" smtClean="0">
                <a:solidFill>
                  <a:schemeClr val="bg1"/>
                </a:solidFill>
                <a:latin typeface="Constantia" panose="02030602050306030303" pitchFamily="18" charset="0"/>
                <a:ea typeface="Cambria" panose="02040503050406030204" pitchFamily="18" charset="0"/>
              </a:rPr>
              <a:t>a pénzeszközök forrására és a vagyon forrására vonatkozó információkat</a:t>
            </a:r>
            <a:r>
              <a:rPr lang="hu-HU" sz="2000" dirty="0" smtClean="0">
                <a:solidFill>
                  <a:schemeClr val="bg1"/>
                </a:solidFill>
                <a:latin typeface="Constantia" panose="02030602050306030303" pitchFamily="18" charset="0"/>
                <a:ea typeface="Cambria" panose="02040503050406030204" pitchFamily="18" charset="0"/>
              </a:rPr>
              <a:t>.</a:t>
            </a:r>
          </a:p>
          <a:p>
            <a:pPr algn="just"/>
            <a:endParaRPr lang="hu-HU" sz="2000" dirty="0">
              <a:solidFill>
                <a:schemeClr val="bg1"/>
              </a:solidFill>
              <a:latin typeface="Constantia" panose="02030602050306030303" pitchFamily="18" charset="0"/>
              <a:ea typeface="Cambria" panose="02040503050406030204" pitchFamily="18" charset="0"/>
            </a:endParaRPr>
          </a:p>
        </p:txBody>
      </p:sp>
      <p:pic>
        <p:nvPicPr>
          <p:cNvPr id="8" name="Kép 7"/>
          <p:cNvPicPr>
            <a:picLocks noChangeAspect="1"/>
          </p:cNvPicPr>
          <p:nvPr/>
        </p:nvPicPr>
        <p:blipFill rotWithShape="1">
          <a:blip r:embed="rId3" cstate="hqprint">
            <a:duotone>
              <a:prstClr val="black"/>
              <a:schemeClr val="bg1">
                <a:tint val="45000"/>
                <a:satMod val="400000"/>
              </a:schemeClr>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t="19391" b="52940"/>
          <a:stretch/>
        </p:blipFill>
        <p:spPr>
          <a:xfrm>
            <a:off x="1070610" y="6250641"/>
            <a:ext cx="4442460" cy="381000"/>
          </a:xfrm>
          <a:prstGeom prst="rect">
            <a:avLst/>
          </a:prstGeom>
        </p:spPr>
      </p:pic>
      <p:pic>
        <p:nvPicPr>
          <p:cNvPr id="9" name="Kép 8"/>
          <p:cNvPicPr>
            <a:picLocks noChangeAspect="1"/>
          </p:cNvPicPr>
          <p:nvPr/>
        </p:nvPicPr>
        <p:blipFill rotWithShape="1">
          <a:blip r:embed="rId3" cstate="hqprint">
            <a:duotone>
              <a:prstClr val="black"/>
              <a:schemeClr val="bg1">
                <a:tint val="45000"/>
                <a:satMod val="400000"/>
              </a:schemeClr>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t="53782" b="18548"/>
          <a:stretch/>
        </p:blipFill>
        <p:spPr>
          <a:xfrm>
            <a:off x="6683978" y="6250641"/>
            <a:ext cx="4442460" cy="381000"/>
          </a:xfrm>
          <a:prstGeom prst="rect">
            <a:avLst/>
          </a:prstGeom>
        </p:spPr>
      </p:pic>
      <p:pic>
        <p:nvPicPr>
          <p:cNvPr id="10" name="Kép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772150" y="6117421"/>
            <a:ext cx="647700" cy="647440"/>
          </a:xfrm>
          <a:prstGeom prst="rect">
            <a:avLst/>
          </a:prstGeom>
        </p:spPr>
      </p:pic>
      <p:sp>
        <p:nvSpPr>
          <p:cNvPr id="11" name="Ellipszis 10"/>
          <p:cNvSpPr/>
          <p:nvPr/>
        </p:nvSpPr>
        <p:spPr>
          <a:xfrm>
            <a:off x="10718998" y="-2247285"/>
            <a:ext cx="4068644" cy="3884613"/>
          </a:xfrm>
          <a:prstGeom prst="ellipse">
            <a:avLst/>
          </a:prstGeom>
          <a:solidFill>
            <a:schemeClr val="bg1">
              <a:alpha val="22000"/>
            </a:schemeClr>
          </a:solidFill>
          <a:ln>
            <a:solidFill>
              <a:srgbClr val="CFCFC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hu-HU" sz="2800" dirty="0">
              <a:ln w="0"/>
              <a:solidFill>
                <a:schemeClr val="tx1"/>
              </a:solidFill>
              <a:effectLst>
                <a:outerShdw blurRad="38100" dist="19050" dir="2700000" algn="tl" rotWithShape="0">
                  <a:schemeClr val="dk1">
                    <a:alpha val="40000"/>
                  </a:schemeClr>
                </a:outerShdw>
              </a:effectLst>
            </a:endParaRPr>
          </a:p>
        </p:txBody>
      </p:sp>
      <p:sp>
        <p:nvSpPr>
          <p:cNvPr id="12" name="Szövegdoboz 11"/>
          <p:cNvSpPr txBox="1"/>
          <p:nvPr/>
        </p:nvSpPr>
        <p:spPr>
          <a:xfrm>
            <a:off x="11007497" y="200788"/>
            <a:ext cx="1337187" cy="646331"/>
          </a:xfrm>
          <a:prstGeom prst="rect">
            <a:avLst/>
          </a:prstGeom>
          <a:noFill/>
        </p:spPr>
        <p:txBody>
          <a:bodyPr wrap="square" rtlCol="0">
            <a:spAutoFit/>
          </a:bodyPr>
          <a:lstStyle/>
          <a:p>
            <a:r>
              <a:rPr lang="hu-HU" sz="3600" b="1" dirty="0" err="1"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Segoe UI Light" panose="020B0502040204020203" pitchFamily="34" charset="0"/>
              </a:rPr>
              <a:t>Pmt</a:t>
            </a:r>
            <a:r>
              <a:rPr lang="hu-HU" sz="3600"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Segoe UI Light" panose="020B0502040204020203" pitchFamily="34" charset="0"/>
              </a:rPr>
              <a:t>.</a:t>
            </a:r>
            <a:endParaRPr lang="hu-HU" sz="3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Segoe UI Light" panose="020B0502040204020203" pitchFamily="34" charset="0"/>
            </a:endParaRPr>
          </a:p>
        </p:txBody>
      </p:sp>
    </p:spTree>
    <p:extLst>
      <p:ext uri="{BB962C8B-B14F-4D97-AF65-F5344CB8AC3E}">
        <p14:creationId xmlns:p14="http://schemas.microsoft.com/office/powerpoint/2010/main" val="1568648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A3D9365-3908-7B3C-7526-11483AA224BD}"/>
              </a:ext>
            </a:extLst>
          </p:cNvPr>
          <p:cNvSpPr>
            <a:spLocks noGrp="1"/>
          </p:cNvSpPr>
          <p:nvPr>
            <p:ph type="title"/>
          </p:nvPr>
        </p:nvSpPr>
        <p:spPr>
          <a:xfrm>
            <a:off x="2054976" y="315939"/>
            <a:ext cx="8082048" cy="1108118"/>
          </a:xfrm>
        </p:spPr>
        <p:txBody>
          <a:bodyPr>
            <a:normAutofit fontScale="90000"/>
          </a:bodyPr>
          <a:lstStyle/>
          <a:p>
            <a:pPr algn="ctr"/>
            <a:r>
              <a:rPr lang="hu-HU" sz="4000" dirty="0">
                <a:solidFill>
                  <a:schemeClr val="bg1"/>
                </a:solidFill>
                <a:effectLst>
                  <a:outerShdw blurRad="38100" dist="38100" dir="2700000" algn="tl">
                    <a:srgbClr val="000000">
                      <a:alpha val="43137"/>
                    </a:srgbClr>
                  </a:outerShdw>
                </a:effectLst>
                <a:latin typeface="Segoe UI Light" panose="020B0502040204020203" pitchFamily="34" charset="0"/>
                <a:ea typeface="Cambria" panose="02040503050406030204" pitchFamily="18" charset="0"/>
                <a:cs typeface="Segoe UI Light" panose="020B0502040204020203" pitchFamily="34" charset="0"/>
              </a:rPr>
              <a:t>Mikor </a:t>
            </a:r>
            <a:r>
              <a:rPr lang="hu-HU" sz="4000" u="sng" dirty="0">
                <a:solidFill>
                  <a:schemeClr val="bg1"/>
                </a:solidFill>
                <a:effectLst>
                  <a:outerShdw blurRad="38100" dist="38100" dir="2700000" algn="tl">
                    <a:srgbClr val="000000">
                      <a:alpha val="43137"/>
                    </a:srgbClr>
                  </a:outerShdw>
                </a:effectLst>
                <a:latin typeface="Segoe UI Light" panose="020B0502040204020203" pitchFamily="34" charset="0"/>
                <a:ea typeface="Cambria" panose="02040503050406030204" pitchFamily="18" charset="0"/>
                <a:cs typeface="Segoe UI Light" panose="020B0502040204020203" pitchFamily="34" charset="0"/>
              </a:rPr>
              <a:t>nem</a:t>
            </a:r>
            <a:r>
              <a:rPr lang="hu-HU" sz="4000" dirty="0">
                <a:solidFill>
                  <a:schemeClr val="bg1"/>
                </a:solidFill>
                <a:effectLst>
                  <a:outerShdw blurRad="38100" dist="38100" dir="2700000" algn="tl">
                    <a:srgbClr val="000000">
                      <a:alpha val="43137"/>
                    </a:srgbClr>
                  </a:outerShdw>
                </a:effectLst>
                <a:latin typeface="Segoe UI Light" panose="020B0502040204020203" pitchFamily="34" charset="0"/>
                <a:ea typeface="Cambria" panose="02040503050406030204" pitchFamily="18" charset="0"/>
                <a:cs typeface="Segoe UI Light" panose="020B0502040204020203" pitchFamily="34" charset="0"/>
              </a:rPr>
              <a:t> szükséges megismételni  az azonosítást?</a:t>
            </a:r>
          </a:p>
        </p:txBody>
      </p:sp>
      <p:sp>
        <p:nvSpPr>
          <p:cNvPr id="4" name="Szövegdoboz 3"/>
          <p:cNvSpPr txBox="1"/>
          <p:nvPr/>
        </p:nvSpPr>
        <p:spPr>
          <a:xfrm>
            <a:off x="816279" y="1626637"/>
            <a:ext cx="10559442" cy="4154984"/>
          </a:xfrm>
          <a:prstGeom prst="rect">
            <a:avLst/>
          </a:prstGeom>
          <a:noFill/>
        </p:spPr>
        <p:txBody>
          <a:bodyPr wrap="square" rtlCol="0">
            <a:spAutoFit/>
          </a:bodyPr>
          <a:lstStyle/>
          <a:p>
            <a:pPr marL="1160463" indent="-1160463"/>
            <a:r>
              <a:rPr lang="hu-HU" sz="2200" dirty="0" smtClean="0">
                <a:solidFill>
                  <a:schemeClr val="bg1"/>
                </a:solidFill>
                <a:latin typeface="Constantia" panose="02030602050306030303" pitchFamily="18" charset="0"/>
                <a:ea typeface="Cambria" panose="02040503050406030204" pitchFamily="18" charset="0"/>
              </a:rPr>
              <a:t>13. § (10</a:t>
            </a:r>
            <a:r>
              <a:rPr lang="hu-HU" sz="2200" dirty="0">
                <a:solidFill>
                  <a:schemeClr val="bg1"/>
                </a:solidFill>
                <a:latin typeface="Constantia" panose="02030602050306030303" pitchFamily="18" charset="0"/>
                <a:ea typeface="Cambria" panose="02040503050406030204" pitchFamily="18" charset="0"/>
              </a:rPr>
              <a:t>) </a:t>
            </a:r>
            <a:r>
              <a:rPr lang="hu-HU" sz="2200" b="1" i="1" u="sng" dirty="0">
                <a:solidFill>
                  <a:schemeClr val="bg1"/>
                </a:solidFill>
                <a:latin typeface="Constantia" panose="02030602050306030303" pitchFamily="18" charset="0"/>
                <a:ea typeface="Cambria" panose="02040503050406030204" pitchFamily="18" charset="0"/>
              </a:rPr>
              <a:t>Nem kell </a:t>
            </a:r>
            <a:r>
              <a:rPr lang="hu-HU" sz="2200" dirty="0" smtClean="0">
                <a:solidFill>
                  <a:schemeClr val="bg1"/>
                </a:solidFill>
                <a:latin typeface="Constantia" panose="02030602050306030303" pitchFamily="18" charset="0"/>
                <a:ea typeface="Cambria" panose="02040503050406030204" pitchFamily="18" charset="0"/>
              </a:rPr>
              <a:t>(…) az ügyfél-átvilágítási </a:t>
            </a:r>
            <a:r>
              <a:rPr lang="hu-HU" sz="2200" dirty="0">
                <a:solidFill>
                  <a:schemeClr val="bg1"/>
                </a:solidFill>
                <a:latin typeface="Constantia" panose="02030602050306030303" pitchFamily="18" charset="0"/>
                <a:ea typeface="Cambria" panose="02040503050406030204" pitchFamily="18" charset="0"/>
              </a:rPr>
              <a:t>intézkedéseket </a:t>
            </a:r>
            <a:r>
              <a:rPr lang="hu-HU" sz="2200" b="1" i="1" u="sng" dirty="0">
                <a:solidFill>
                  <a:schemeClr val="bg1"/>
                </a:solidFill>
                <a:latin typeface="Constantia" panose="02030602050306030303" pitchFamily="18" charset="0"/>
                <a:ea typeface="Cambria" panose="02040503050406030204" pitchFamily="18" charset="0"/>
              </a:rPr>
              <a:t>ismételten</a:t>
            </a:r>
            <a:r>
              <a:rPr lang="hu-HU" sz="2200" dirty="0">
                <a:solidFill>
                  <a:schemeClr val="bg1"/>
                </a:solidFill>
                <a:latin typeface="Constantia" panose="02030602050306030303" pitchFamily="18" charset="0"/>
                <a:ea typeface="Cambria" panose="02040503050406030204" pitchFamily="18" charset="0"/>
              </a:rPr>
              <a:t> elvégezni, ha</a:t>
            </a:r>
          </a:p>
          <a:p>
            <a:pPr marL="1249363" indent="-457200">
              <a:buAutoNum type="alphaLcParenR"/>
            </a:pPr>
            <a:r>
              <a:rPr lang="hu-HU" sz="2200" dirty="0" smtClean="0">
                <a:solidFill>
                  <a:schemeClr val="bg1"/>
                </a:solidFill>
                <a:latin typeface="Constantia" panose="02030602050306030303" pitchFamily="18" charset="0"/>
                <a:ea typeface="Cambria" panose="02040503050406030204" pitchFamily="18" charset="0"/>
              </a:rPr>
              <a:t>a </a:t>
            </a:r>
            <a:r>
              <a:rPr lang="hu-HU" sz="2200" dirty="0">
                <a:solidFill>
                  <a:schemeClr val="bg1"/>
                </a:solidFill>
                <a:latin typeface="Constantia" panose="02030602050306030303" pitchFamily="18" charset="0"/>
                <a:ea typeface="Cambria" panose="02040503050406030204" pitchFamily="18" charset="0"/>
              </a:rPr>
              <a:t>szolgáltató az ügyfél, valamint annak a szolgáltatónál eljáró meghatalmazottja, rendelkezésre jogosultja, továbbá képviselője </a:t>
            </a:r>
            <a:r>
              <a:rPr lang="hu-HU" sz="2200" dirty="0" smtClean="0">
                <a:solidFill>
                  <a:schemeClr val="bg1"/>
                </a:solidFill>
                <a:latin typeface="Constantia" panose="02030602050306030303" pitchFamily="18" charset="0"/>
                <a:ea typeface="Cambria" panose="02040503050406030204" pitchFamily="18" charset="0"/>
              </a:rPr>
              <a:t>vonatkozásában (…) a meghatározott ügyfél-átvilágítási </a:t>
            </a:r>
            <a:r>
              <a:rPr lang="hu-HU" sz="2200" dirty="0">
                <a:solidFill>
                  <a:schemeClr val="bg1"/>
                </a:solidFill>
                <a:latin typeface="Constantia" panose="02030602050306030303" pitchFamily="18" charset="0"/>
                <a:ea typeface="Cambria" panose="02040503050406030204" pitchFamily="18" charset="0"/>
              </a:rPr>
              <a:t>intézkedéseket </a:t>
            </a:r>
            <a:r>
              <a:rPr lang="hu-HU" sz="2200" b="1" i="1" u="sng" dirty="0">
                <a:solidFill>
                  <a:schemeClr val="bg1"/>
                </a:solidFill>
                <a:latin typeface="Constantia" panose="02030602050306030303" pitchFamily="18" charset="0"/>
                <a:ea typeface="Cambria" panose="02040503050406030204" pitchFamily="18" charset="0"/>
              </a:rPr>
              <a:t>egyéb üzleti kapcsolat </a:t>
            </a:r>
            <a:r>
              <a:rPr lang="hu-HU" sz="2200" dirty="0">
                <a:solidFill>
                  <a:schemeClr val="bg1"/>
                </a:solidFill>
                <a:latin typeface="Constantia" panose="02030602050306030303" pitchFamily="18" charset="0"/>
                <a:ea typeface="Cambria" panose="02040503050406030204" pitchFamily="18" charset="0"/>
              </a:rPr>
              <a:t>vagy ügyleti megbízás </a:t>
            </a:r>
            <a:r>
              <a:rPr lang="hu-HU" sz="2200" b="1" i="1" u="sng" dirty="0">
                <a:solidFill>
                  <a:schemeClr val="bg1"/>
                </a:solidFill>
                <a:latin typeface="Constantia" panose="02030602050306030303" pitchFamily="18" charset="0"/>
                <a:ea typeface="Cambria" panose="02040503050406030204" pitchFamily="18" charset="0"/>
              </a:rPr>
              <a:t>kapcsán már elvégezte</a:t>
            </a:r>
            <a:r>
              <a:rPr lang="hu-HU" sz="2200" dirty="0" smtClean="0">
                <a:solidFill>
                  <a:schemeClr val="bg1"/>
                </a:solidFill>
                <a:latin typeface="Constantia" panose="02030602050306030303" pitchFamily="18" charset="0"/>
                <a:ea typeface="Cambria" panose="02040503050406030204" pitchFamily="18" charset="0"/>
              </a:rPr>
              <a:t>,</a:t>
            </a:r>
          </a:p>
          <a:p>
            <a:pPr marL="792163"/>
            <a:endParaRPr lang="hu-HU" sz="2200" dirty="0">
              <a:solidFill>
                <a:schemeClr val="bg1"/>
              </a:solidFill>
              <a:latin typeface="Constantia" panose="02030602050306030303" pitchFamily="18" charset="0"/>
              <a:ea typeface="Cambria" panose="02040503050406030204" pitchFamily="18" charset="0"/>
            </a:endParaRPr>
          </a:p>
          <a:p>
            <a:pPr marL="1074738" indent="-282575"/>
            <a:r>
              <a:rPr lang="hu-HU" sz="2200" dirty="0">
                <a:solidFill>
                  <a:schemeClr val="bg1"/>
                </a:solidFill>
                <a:latin typeface="Constantia" panose="02030602050306030303" pitchFamily="18" charset="0"/>
                <a:ea typeface="Cambria" panose="02040503050406030204" pitchFamily="18" charset="0"/>
              </a:rPr>
              <a:t>b</a:t>
            </a:r>
            <a:r>
              <a:rPr lang="hu-HU" sz="2200" b="1" i="1" u="sng" dirty="0">
                <a:solidFill>
                  <a:schemeClr val="bg1"/>
                </a:solidFill>
                <a:latin typeface="Constantia" panose="02030602050306030303" pitchFamily="18" charset="0"/>
                <a:ea typeface="Cambria" panose="02040503050406030204" pitchFamily="18" charset="0"/>
              </a:rPr>
              <a:t>) </a:t>
            </a:r>
            <a:r>
              <a:rPr lang="hu-HU" sz="2200" b="1" i="1" u="sng" dirty="0" smtClean="0">
                <a:solidFill>
                  <a:schemeClr val="bg1"/>
                </a:solidFill>
                <a:latin typeface="Constantia" panose="02030602050306030303" pitchFamily="18" charset="0"/>
                <a:ea typeface="Cambria" panose="02040503050406030204" pitchFamily="18" charset="0"/>
              </a:rPr>
              <a:t>jelen </a:t>
            </a:r>
            <a:r>
              <a:rPr lang="hu-HU" sz="2200" b="1" i="1" u="sng" dirty="0">
                <a:solidFill>
                  <a:schemeClr val="bg1"/>
                </a:solidFill>
                <a:latin typeface="Constantia" panose="02030602050306030303" pitchFamily="18" charset="0"/>
                <a:ea typeface="Cambria" panose="02040503050406030204" pitchFamily="18" charset="0"/>
              </a:rPr>
              <a:t>üzleti kapcsolat </a:t>
            </a:r>
            <a:r>
              <a:rPr lang="hu-HU" sz="2200" dirty="0">
                <a:solidFill>
                  <a:schemeClr val="bg1"/>
                </a:solidFill>
                <a:latin typeface="Constantia" panose="02030602050306030303" pitchFamily="18" charset="0"/>
                <a:ea typeface="Cambria" panose="02040503050406030204" pitchFamily="18" charset="0"/>
              </a:rPr>
              <a:t>vagy ügyleti megbízás </a:t>
            </a:r>
            <a:r>
              <a:rPr lang="hu-HU" sz="2200" b="1" i="1" u="sng" dirty="0">
                <a:solidFill>
                  <a:schemeClr val="bg1"/>
                </a:solidFill>
                <a:latin typeface="Constantia" panose="02030602050306030303" pitchFamily="18" charset="0"/>
                <a:ea typeface="Cambria" panose="02040503050406030204" pitchFamily="18" charset="0"/>
              </a:rPr>
              <a:t>kapcsán</a:t>
            </a:r>
            <a:r>
              <a:rPr lang="hu-HU" sz="2200" dirty="0">
                <a:solidFill>
                  <a:schemeClr val="bg1"/>
                </a:solidFill>
                <a:latin typeface="Constantia" panose="02030602050306030303" pitchFamily="18" charset="0"/>
                <a:ea typeface="Cambria" panose="02040503050406030204" pitchFamily="18" charset="0"/>
              </a:rPr>
              <a:t> az ügyfél, valamint annak a szolgáltatónál eljáró meghatalmazottja, rendelkezésre jogosultja, továbbá képviselője személyazonosságát </a:t>
            </a:r>
            <a:r>
              <a:rPr lang="hu-HU" sz="2200" dirty="0" smtClean="0">
                <a:solidFill>
                  <a:schemeClr val="bg1"/>
                </a:solidFill>
                <a:latin typeface="Constantia" panose="02030602050306030303" pitchFamily="18" charset="0"/>
                <a:ea typeface="Cambria" panose="02040503050406030204" pitchFamily="18" charset="0"/>
              </a:rPr>
              <a:t> (…) </a:t>
            </a:r>
            <a:r>
              <a:rPr lang="hu-HU" sz="2200" b="1" i="1" u="sng" dirty="0" smtClean="0">
                <a:solidFill>
                  <a:schemeClr val="bg1"/>
                </a:solidFill>
                <a:latin typeface="Constantia" panose="02030602050306030303" pitchFamily="18" charset="0"/>
                <a:ea typeface="Cambria" panose="02040503050406030204" pitchFamily="18" charset="0"/>
              </a:rPr>
              <a:t>megállapította</a:t>
            </a:r>
            <a:r>
              <a:rPr lang="hu-HU" sz="2200" dirty="0">
                <a:solidFill>
                  <a:schemeClr val="bg1"/>
                </a:solidFill>
                <a:latin typeface="Constantia" panose="02030602050306030303" pitchFamily="18" charset="0"/>
                <a:ea typeface="Cambria" panose="02040503050406030204" pitchFamily="18" charset="0"/>
              </a:rPr>
              <a:t>, </a:t>
            </a:r>
            <a:r>
              <a:rPr lang="hu-HU" sz="2200" dirty="0" smtClean="0">
                <a:solidFill>
                  <a:schemeClr val="bg1"/>
                </a:solidFill>
                <a:latin typeface="Constantia" panose="02030602050306030303" pitchFamily="18" charset="0"/>
                <a:ea typeface="Cambria" panose="02040503050406030204" pitchFamily="18" charset="0"/>
              </a:rPr>
              <a:t>ÉS</a:t>
            </a:r>
          </a:p>
          <a:p>
            <a:pPr marL="1074738" indent="-282575"/>
            <a:endParaRPr lang="hu-HU" sz="2200" dirty="0">
              <a:solidFill>
                <a:schemeClr val="bg1"/>
              </a:solidFill>
              <a:latin typeface="Constantia" panose="02030602050306030303" pitchFamily="18" charset="0"/>
              <a:ea typeface="Cambria" panose="02040503050406030204" pitchFamily="18" charset="0"/>
            </a:endParaRPr>
          </a:p>
          <a:p>
            <a:pPr marL="1074738" indent="-282575"/>
            <a:r>
              <a:rPr lang="hu-HU" sz="2200" dirty="0">
                <a:solidFill>
                  <a:schemeClr val="bg1"/>
                </a:solidFill>
                <a:latin typeface="Constantia" panose="02030602050306030303" pitchFamily="18" charset="0"/>
                <a:ea typeface="Cambria" panose="02040503050406030204" pitchFamily="18" charset="0"/>
              </a:rPr>
              <a:t>c) </a:t>
            </a:r>
            <a:r>
              <a:rPr lang="hu-HU" sz="2200" b="1" i="1" u="sng" dirty="0" smtClean="0">
                <a:solidFill>
                  <a:schemeClr val="bg1"/>
                </a:solidFill>
                <a:latin typeface="Constantia" panose="02030602050306030303" pitchFamily="18" charset="0"/>
                <a:ea typeface="Cambria" panose="02040503050406030204" pitchFamily="18" charset="0"/>
              </a:rPr>
              <a:t>nem </a:t>
            </a:r>
            <a:r>
              <a:rPr lang="hu-HU" sz="2200" b="1" i="1" u="sng" dirty="0">
                <a:solidFill>
                  <a:schemeClr val="bg1"/>
                </a:solidFill>
                <a:latin typeface="Constantia" panose="02030602050306030303" pitchFamily="18" charset="0"/>
                <a:ea typeface="Cambria" panose="02040503050406030204" pitchFamily="18" charset="0"/>
              </a:rPr>
              <a:t>történt változás </a:t>
            </a:r>
            <a:r>
              <a:rPr lang="hu-HU" sz="2200" dirty="0" smtClean="0">
                <a:solidFill>
                  <a:schemeClr val="bg1"/>
                </a:solidFill>
                <a:latin typeface="Constantia" panose="02030602050306030303" pitchFamily="18" charset="0"/>
                <a:ea typeface="Cambria" panose="02040503050406030204" pitchFamily="18" charset="0"/>
              </a:rPr>
              <a:t>(…) a kötelezően rögzített adatokban, a tényleges tulajdonosra és a közszereplőre vonatkozó adatokban.</a:t>
            </a:r>
            <a:endParaRPr lang="hu-HU" sz="2200" dirty="0">
              <a:solidFill>
                <a:schemeClr val="bg1"/>
              </a:solidFill>
              <a:latin typeface="Constantia" panose="02030602050306030303" pitchFamily="18" charset="0"/>
              <a:ea typeface="Cambria" panose="02040503050406030204" pitchFamily="18" charset="0"/>
            </a:endParaRPr>
          </a:p>
        </p:txBody>
      </p:sp>
      <p:pic>
        <p:nvPicPr>
          <p:cNvPr id="8" name="Kép 7"/>
          <p:cNvPicPr>
            <a:picLocks noChangeAspect="1"/>
          </p:cNvPicPr>
          <p:nvPr/>
        </p:nvPicPr>
        <p:blipFill rotWithShape="1">
          <a:blip r:embed="rId3" cstate="hqprint">
            <a:duotone>
              <a:prstClr val="black"/>
              <a:schemeClr val="bg1">
                <a:tint val="45000"/>
                <a:satMod val="400000"/>
              </a:schemeClr>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t="19391" b="52940"/>
          <a:stretch/>
        </p:blipFill>
        <p:spPr>
          <a:xfrm>
            <a:off x="1070610" y="6250641"/>
            <a:ext cx="4442460" cy="381000"/>
          </a:xfrm>
          <a:prstGeom prst="rect">
            <a:avLst/>
          </a:prstGeom>
        </p:spPr>
      </p:pic>
      <p:pic>
        <p:nvPicPr>
          <p:cNvPr id="9" name="Kép 8"/>
          <p:cNvPicPr>
            <a:picLocks noChangeAspect="1"/>
          </p:cNvPicPr>
          <p:nvPr/>
        </p:nvPicPr>
        <p:blipFill rotWithShape="1">
          <a:blip r:embed="rId3" cstate="hqprint">
            <a:duotone>
              <a:prstClr val="black"/>
              <a:schemeClr val="bg1">
                <a:tint val="45000"/>
                <a:satMod val="400000"/>
              </a:schemeClr>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t="53782" b="18548"/>
          <a:stretch/>
        </p:blipFill>
        <p:spPr>
          <a:xfrm>
            <a:off x="6683978" y="6250641"/>
            <a:ext cx="4442460" cy="381000"/>
          </a:xfrm>
          <a:prstGeom prst="rect">
            <a:avLst/>
          </a:prstGeom>
        </p:spPr>
      </p:pic>
      <p:pic>
        <p:nvPicPr>
          <p:cNvPr id="10" name="Kép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772150" y="6117421"/>
            <a:ext cx="647700" cy="647440"/>
          </a:xfrm>
          <a:prstGeom prst="rect">
            <a:avLst/>
          </a:prstGeom>
        </p:spPr>
      </p:pic>
      <p:sp>
        <p:nvSpPr>
          <p:cNvPr id="11" name="Ellipszis 10"/>
          <p:cNvSpPr/>
          <p:nvPr/>
        </p:nvSpPr>
        <p:spPr>
          <a:xfrm>
            <a:off x="10718998" y="-2247285"/>
            <a:ext cx="4068644" cy="3884613"/>
          </a:xfrm>
          <a:prstGeom prst="ellipse">
            <a:avLst/>
          </a:prstGeom>
          <a:solidFill>
            <a:schemeClr val="bg1">
              <a:alpha val="22000"/>
            </a:schemeClr>
          </a:solidFill>
          <a:ln>
            <a:solidFill>
              <a:srgbClr val="CFCFC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hu-HU" sz="2800" dirty="0">
              <a:ln w="0"/>
              <a:solidFill>
                <a:schemeClr val="tx1"/>
              </a:solidFill>
              <a:effectLst>
                <a:outerShdw blurRad="38100" dist="19050" dir="2700000" algn="tl" rotWithShape="0">
                  <a:schemeClr val="dk1">
                    <a:alpha val="40000"/>
                  </a:schemeClr>
                </a:outerShdw>
              </a:effectLst>
            </a:endParaRPr>
          </a:p>
        </p:txBody>
      </p:sp>
      <p:sp>
        <p:nvSpPr>
          <p:cNvPr id="12" name="Szövegdoboz 11"/>
          <p:cNvSpPr txBox="1"/>
          <p:nvPr/>
        </p:nvSpPr>
        <p:spPr>
          <a:xfrm>
            <a:off x="11007497" y="200788"/>
            <a:ext cx="1337187" cy="646331"/>
          </a:xfrm>
          <a:prstGeom prst="rect">
            <a:avLst/>
          </a:prstGeom>
          <a:noFill/>
        </p:spPr>
        <p:txBody>
          <a:bodyPr wrap="square" rtlCol="0">
            <a:spAutoFit/>
          </a:bodyPr>
          <a:lstStyle/>
          <a:p>
            <a:r>
              <a:rPr lang="hu-HU" sz="3600" b="1" dirty="0" err="1"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Segoe UI Light" panose="020B0502040204020203" pitchFamily="34" charset="0"/>
              </a:rPr>
              <a:t>Pmt</a:t>
            </a:r>
            <a:r>
              <a:rPr lang="hu-HU" sz="3600"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Segoe UI Light" panose="020B0502040204020203" pitchFamily="34" charset="0"/>
              </a:rPr>
              <a:t>.</a:t>
            </a:r>
            <a:endParaRPr lang="hu-HU" sz="3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Segoe UI Light" panose="020B0502040204020203" pitchFamily="34" charset="0"/>
            </a:endParaRPr>
          </a:p>
        </p:txBody>
      </p:sp>
    </p:spTree>
    <p:extLst>
      <p:ext uri="{BB962C8B-B14F-4D97-AF65-F5344CB8AC3E}">
        <p14:creationId xmlns:p14="http://schemas.microsoft.com/office/powerpoint/2010/main" val="195062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A3D9365-3908-7B3C-7526-11483AA224BD}"/>
              </a:ext>
            </a:extLst>
          </p:cNvPr>
          <p:cNvSpPr>
            <a:spLocks noGrp="1"/>
          </p:cNvSpPr>
          <p:nvPr>
            <p:ph type="title"/>
          </p:nvPr>
        </p:nvSpPr>
        <p:spPr>
          <a:xfrm>
            <a:off x="2443843" y="45591"/>
            <a:ext cx="7304314" cy="1004890"/>
          </a:xfrm>
        </p:spPr>
        <p:txBody>
          <a:bodyPr>
            <a:normAutofit/>
          </a:bodyPr>
          <a:lstStyle/>
          <a:p>
            <a:r>
              <a:rPr lang="hu-HU" sz="4000" dirty="0" smtClean="0">
                <a:solidFill>
                  <a:schemeClr val="bg1"/>
                </a:solidFill>
                <a:effectLst>
                  <a:outerShdw blurRad="38100" dist="38100" dir="2700000" algn="tl">
                    <a:srgbClr val="000000">
                      <a:alpha val="43137"/>
                    </a:srgbClr>
                  </a:outerShdw>
                </a:effectLst>
                <a:latin typeface="Segoe UI Light" panose="020B0502040204020203" pitchFamily="34" charset="0"/>
                <a:ea typeface="Cambria" panose="02040503050406030204" pitchFamily="18" charset="0"/>
                <a:cs typeface="Segoe UI Light" panose="020B0502040204020203" pitchFamily="34" charset="0"/>
              </a:rPr>
              <a:t>V. </a:t>
            </a:r>
            <a:r>
              <a:rPr lang="hu-HU" sz="4000" dirty="0">
                <a:solidFill>
                  <a:schemeClr val="bg1"/>
                </a:solidFill>
                <a:effectLst>
                  <a:outerShdw blurRad="38100" dist="38100" dir="2700000" algn="tl">
                    <a:srgbClr val="000000">
                      <a:alpha val="43137"/>
                    </a:srgbClr>
                  </a:outerShdw>
                </a:effectLst>
                <a:latin typeface="Segoe UI Light" panose="020B0502040204020203" pitchFamily="34" charset="0"/>
                <a:ea typeface="Cambria" panose="02040503050406030204" pitchFamily="18" charset="0"/>
                <a:cs typeface="Segoe UI Light" panose="020B0502040204020203" pitchFamily="34" charset="0"/>
              </a:rPr>
              <a:t>Egyszerűsített ügyfél-átvilágítás</a:t>
            </a:r>
          </a:p>
        </p:txBody>
      </p:sp>
      <p:sp>
        <p:nvSpPr>
          <p:cNvPr id="4" name="Szövegdoboz 3"/>
          <p:cNvSpPr txBox="1"/>
          <p:nvPr/>
        </p:nvSpPr>
        <p:spPr>
          <a:xfrm>
            <a:off x="574674" y="1030521"/>
            <a:ext cx="10551764" cy="5016758"/>
          </a:xfrm>
          <a:prstGeom prst="rect">
            <a:avLst/>
          </a:prstGeom>
          <a:noFill/>
        </p:spPr>
        <p:txBody>
          <a:bodyPr wrap="square" rtlCol="0">
            <a:spAutoFit/>
          </a:bodyPr>
          <a:lstStyle/>
          <a:p>
            <a:pPr marL="987425" indent="-987425" algn="just"/>
            <a:r>
              <a:rPr lang="hu-HU" sz="2000" dirty="0" smtClean="0">
                <a:solidFill>
                  <a:schemeClr val="bg1"/>
                </a:solidFill>
                <a:latin typeface="Constantia" panose="02030602050306030303" pitchFamily="18" charset="0"/>
                <a:ea typeface="Cambria" panose="02040503050406030204" pitchFamily="18" charset="0"/>
              </a:rPr>
              <a:t>15. § (1) A szolgáltató (…) a saját kockázatértékelésén alapuló, belső szabályzatban rögzített alacsony kockázatú esetekben az alábbi ügyfél-átvilágítási intézkedéseket </a:t>
            </a:r>
            <a:r>
              <a:rPr lang="hu-HU" sz="2000" b="1" i="1" u="sng" dirty="0" smtClean="0">
                <a:solidFill>
                  <a:schemeClr val="bg1"/>
                </a:solidFill>
                <a:latin typeface="Constantia" panose="02030602050306030303" pitchFamily="18" charset="0"/>
                <a:ea typeface="Cambria" panose="02040503050406030204" pitchFamily="18" charset="0"/>
              </a:rPr>
              <a:t>köteles elvégezni:</a:t>
            </a:r>
            <a:r>
              <a:rPr lang="hu-HU" sz="2000" b="1" i="1" dirty="0" smtClean="0">
                <a:solidFill>
                  <a:schemeClr val="bg1"/>
                </a:solidFill>
                <a:latin typeface="Constantia" panose="02030602050306030303" pitchFamily="18" charset="0"/>
                <a:ea typeface="Cambria" panose="02040503050406030204" pitchFamily="18" charset="0"/>
              </a:rPr>
              <a:t>  </a:t>
            </a:r>
          </a:p>
          <a:p>
            <a:pPr marL="711200" algn="just"/>
            <a:r>
              <a:rPr lang="hu-HU" sz="2000" dirty="0" smtClean="0">
                <a:solidFill>
                  <a:schemeClr val="bg1"/>
                </a:solidFill>
                <a:latin typeface="Constantia" panose="02030602050306030303" pitchFamily="18" charset="0"/>
                <a:ea typeface="Cambria" panose="02040503050406030204" pitchFamily="18" charset="0"/>
              </a:rPr>
              <a:t>a) az </a:t>
            </a:r>
            <a:r>
              <a:rPr lang="hu-HU" sz="2000" b="1" i="1" u="sng" dirty="0" smtClean="0">
                <a:solidFill>
                  <a:schemeClr val="bg1"/>
                </a:solidFill>
                <a:latin typeface="Constantia" panose="02030602050306030303" pitchFamily="18" charset="0"/>
                <a:ea typeface="Cambria" panose="02040503050406030204" pitchFamily="18" charset="0"/>
              </a:rPr>
              <a:t>azonosítás</a:t>
            </a:r>
            <a:r>
              <a:rPr lang="hu-HU" sz="2000" dirty="0" smtClean="0">
                <a:solidFill>
                  <a:schemeClr val="bg1"/>
                </a:solidFill>
                <a:latin typeface="Constantia" panose="02030602050306030303" pitchFamily="18" charset="0"/>
                <a:ea typeface="Cambria" panose="02040503050406030204" pitchFamily="18" charset="0"/>
              </a:rPr>
              <a:t> során</a:t>
            </a:r>
          </a:p>
          <a:p>
            <a:pPr marL="1524000" indent="-538163" algn="just"/>
            <a:r>
              <a:rPr lang="hu-HU" sz="2000" dirty="0" err="1" smtClean="0">
                <a:solidFill>
                  <a:schemeClr val="bg1"/>
                </a:solidFill>
                <a:latin typeface="Constantia" panose="02030602050306030303" pitchFamily="18" charset="0"/>
                <a:ea typeface="Cambria" panose="02040503050406030204" pitchFamily="18" charset="0"/>
              </a:rPr>
              <a:t>aa</a:t>
            </a:r>
            <a:r>
              <a:rPr lang="hu-HU" sz="2000" dirty="0" smtClean="0">
                <a:solidFill>
                  <a:schemeClr val="bg1"/>
                </a:solidFill>
                <a:latin typeface="Constantia" panose="02030602050306030303" pitchFamily="18" charset="0"/>
                <a:ea typeface="Cambria" panose="02040503050406030204" pitchFamily="18" charset="0"/>
              </a:rPr>
              <a:t>) természetes személy ügyfél esetében legalább a 7. § bekezdésben (…) meghatározott adatokat rögzíteni (…),</a:t>
            </a:r>
          </a:p>
          <a:p>
            <a:pPr marL="1524000" indent="-538163" algn="just"/>
            <a:r>
              <a:rPr lang="hu-HU" sz="2000" dirty="0" smtClean="0">
                <a:solidFill>
                  <a:schemeClr val="bg1"/>
                </a:solidFill>
                <a:latin typeface="Constantia" panose="02030602050306030303" pitchFamily="18" charset="0"/>
                <a:ea typeface="Cambria" panose="02040503050406030204" pitchFamily="18" charset="0"/>
              </a:rPr>
              <a:t>ab) jogi személy vagy jogi személyiséggel nem rendelkező szervezet ügyfél esetében legalább a 7. §-</a:t>
            </a:r>
            <a:r>
              <a:rPr lang="hu-HU" sz="2000" dirty="0" err="1" smtClean="0">
                <a:solidFill>
                  <a:schemeClr val="bg1"/>
                </a:solidFill>
                <a:latin typeface="Constantia" panose="02030602050306030303" pitchFamily="18" charset="0"/>
                <a:ea typeface="Cambria" panose="02040503050406030204" pitchFamily="18" charset="0"/>
              </a:rPr>
              <a:t>ben</a:t>
            </a:r>
            <a:r>
              <a:rPr lang="hu-HU" sz="2000" dirty="0" smtClean="0">
                <a:solidFill>
                  <a:schemeClr val="bg1"/>
                </a:solidFill>
                <a:latin typeface="Constantia" panose="02030602050306030303" pitchFamily="18" charset="0"/>
                <a:ea typeface="Cambria" panose="02040503050406030204" pitchFamily="18" charset="0"/>
              </a:rPr>
              <a:t> (…) meghatározott adatokat rögzíteni,</a:t>
            </a:r>
          </a:p>
          <a:p>
            <a:pPr marL="1074738" indent="-363538" algn="just"/>
            <a:r>
              <a:rPr lang="hu-HU" sz="2000" dirty="0" smtClean="0">
                <a:solidFill>
                  <a:schemeClr val="bg1"/>
                </a:solidFill>
                <a:latin typeface="Constantia" panose="02030602050306030303" pitchFamily="18" charset="0"/>
                <a:ea typeface="Cambria" panose="02040503050406030204" pitchFamily="18" charset="0"/>
              </a:rPr>
              <a:t>b) a személyazonosság igazoló ellenőrzése érdekében a 7. § (3) bekezdésében meghatározott </a:t>
            </a:r>
            <a:r>
              <a:rPr lang="hu-HU" sz="2000" b="1" i="1" u="sng" dirty="0" smtClean="0">
                <a:solidFill>
                  <a:schemeClr val="bg1"/>
                </a:solidFill>
                <a:latin typeface="Constantia" panose="02030602050306030303" pitchFamily="18" charset="0"/>
                <a:ea typeface="Cambria" panose="02040503050406030204" pitchFamily="18" charset="0"/>
              </a:rPr>
              <a:t>okiratok másolatát beszerezni</a:t>
            </a:r>
            <a:r>
              <a:rPr lang="hu-HU" sz="2000" dirty="0" smtClean="0">
                <a:solidFill>
                  <a:schemeClr val="bg1"/>
                </a:solidFill>
                <a:latin typeface="Constantia" panose="02030602050306030303" pitchFamily="18" charset="0"/>
                <a:ea typeface="Cambria" panose="02040503050406030204" pitchFamily="18" charset="0"/>
              </a:rPr>
              <a:t> vagy közhiteles nyilvántartásból </a:t>
            </a:r>
            <a:r>
              <a:rPr lang="hu-HU" sz="2000" b="1" i="1" u="sng" dirty="0" smtClean="0">
                <a:solidFill>
                  <a:schemeClr val="bg1"/>
                </a:solidFill>
                <a:latin typeface="Constantia" panose="02030602050306030303" pitchFamily="18" charset="0"/>
                <a:ea typeface="Cambria" panose="02040503050406030204" pitchFamily="18" charset="0"/>
              </a:rPr>
              <a:t>adatlekérést végezni</a:t>
            </a:r>
            <a:r>
              <a:rPr lang="hu-HU" sz="2000" dirty="0" smtClean="0">
                <a:solidFill>
                  <a:schemeClr val="bg1"/>
                </a:solidFill>
                <a:latin typeface="Constantia" panose="02030602050306030303" pitchFamily="18" charset="0"/>
                <a:ea typeface="Cambria" panose="02040503050406030204" pitchFamily="18" charset="0"/>
              </a:rPr>
              <a:t> és annak </a:t>
            </a:r>
            <a:r>
              <a:rPr lang="hu-HU" sz="2000" b="1" i="1" u="sng" dirty="0" smtClean="0">
                <a:solidFill>
                  <a:schemeClr val="bg1"/>
                </a:solidFill>
                <a:latin typeface="Constantia" panose="02030602050306030303" pitchFamily="18" charset="0"/>
                <a:ea typeface="Cambria" panose="02040503050406030204" pitchFamily="18" charset="0"/>
              </a:rPr>
              <a:t>eredményét rögzíteni és nyilvántartani</a:t>
            </a:r>
            <a:r>
              <a:rPr lang="hu-HU" sz="2000" dirty="0" smtClean="0">
                <a:solidFill>
                  <a:schemeClr val="bg1"/>
                </a:solidFill>
                <a:latin typeface="Constantia" panose="02030602050306030303" pitchFamily="18" charset="0"/>
                <a:ea typeface="Cambria" panose="02040503050406030204" pitchFamily="18" charset="0"/>
              </a:rPr>
              <a:t>;</a:t>
            </a:r>
          </a:p>
          <a:p>
            <a:pPr marL="1074738" indent="-363538" algn="just"/>
            <a:r>
              <a:rPr lang="hu-HU" sz="2000" dirty="0" smtClean="0">
                <a:solidFill>
                  <a:schemeClr val="bg1"/>
                </a:solidFill>
                <a:latin typeface="Constantia" panose="02030602050306030303" pitchFamily="18" charset="0"/>
                <a:ea typeface="Cambria" panose="02040503050406030204" pitchFamily="18" charset="0"/>
              </a:rPr>
              <a:t>c) a tényleges tulajdonos kilétével kapcsolatban a 8. és 9. §-</a:t>
            </a:r>
            <a:r>
              <a:rPr lang="hu-HU" sz="2000" dirty="0" err="1" smtClean="0">
                <a:solidFill>
                  <a:schemeClr val="bg1"/>
                </a:solidFill>
                <a:latin typeface="Constantia" panose="02030602050306030303" pitchFamily="18" charset="0"/>
                <a:ea typeface="Cambria" panose="02040503050406030204" pitchFamily="18" charset="0"/>
              </a:rPr>
              <a:t>ban</a:t>
            </a:r>
            <a:r>
              <a:rPr lang="hu-HU" sz="2000" dirty="0" smtClean="0">
                <a:solidFill>
                  <a:schemeClr val="bg1"/>
                </a:solidFill>
                <a:latin typeface="Constantia" panose="02030602050306030303" pitchFamily="18" charset="0"/>
                <a:ea typeface="Cambria" panose="02040503050406030204" pitchFamily="18" charset="0"/>
              </a:rPr>
              <a:t> meghatározott eljárásokat elvégezni;</a:t>
            </a:r>
          </a:p>
          <a:p>
            <a:pPr marL="1074738" indent="-363538" algn="just"/>
            <a:r>
              <a:rPr lang="hu-HU" sz="2000" dirty="0" smtClean="0">
                <a:solidFill>
                  <a:schemeClr val="bg1"/>
                </a:solidFill>
                <a:latin typeface="Constantia" panose="02030602050306030303" pitchFamily="18" charset="0"/>
                <a:ea typeface="Cambria" panose="02040503050406030204" pitchFamily="18" charset="0"/>
              </a:rPr>
              <a:t>d) a kiemelt közszereplői jelleg meghatározásával kapcsolatban a 9/A. és 9/B. §-</a:t>
            </a:r>
            <a:r>
              <a:rPr lang="hu-HU" sz="2000" dirty="0" err="1" smtClean="0">
                <a:solidFill>
                  <a:schemeClr val="bg1"/>
                </a:solidFill>
                <a:latin typeface="Constantia" panose="02030602050306030303" pitchFamily="18" charset="0"/>
                <a:ea typeface="Cambria" panose="02040503050406030204" pitchFamily="18" charset="0"/>
              </a:rPr>
              <a:t>ban</a:t>
            </a:r>
            <a:r>
              <a:rPr lang="hu-HU" sz="2000" dirty="0">
                <a:solidFill>
                  <a:schemeClr val="bg1"/>
                </a:solidFill>
                <a:latin typeface="Constantia" panose="02030602050306030303" pitchFamily="18" charset="0"/>
                <a:ea typeface="Cambria" panose="02040503050406030204" pitchFamily="18" charset="0"/>
              </a:rPr>
              <a:t> </a:t>
            </a:r>
            <a:r>
              <a:rPr lang="hu-HU" sz="2000" dirty="0" smtClean="0">
                <a:solidFill>
                  <a:schemeClr val="bg1"/>
                </a:solidFill>
                <a:latin typeface="Constantia" panose="02030602050306030303" pitchFamily="18" charset="0"/>
                <a:ea typeface="Cambria" panose="02040503050406030204" pitchFamily="18" charset="0"/>
              </a:rPr>
              <a:t>meghatározott eljárásokat elvégezni;</a:t>
            </a:r>
          </a:p>
          <a:p>
            <a:pPr marL="1074738" indent="-363538" algn="just"/>
            <a:r>
              <a:rPr lang="hu-HU" sz="2000" dirty="0" smtClean="0">
                <a:solidFill>
                  <a:schemeClr val="bg1"/>
                </a:solidFill>
                <a:latin typeface="Constantia" panose="02030602050306030303" pitchFamily="18" charset="0"/>
                <a:ea typeface="Cambria" panose="02040503050406030204" pitchFamily="18" charset="0"/>
              </a:rPr>
              <a:t>e) (…) a meghatározott monitoring kötelezettségeket elvégezni.</a:t>
            </a:r>
          </a:p>
        </p:txBody>
      </p:sp>
      <p:pic>
        <p:nvPicPr>
          <p:cNvPr id="6" name="Kép 5"/>
          <p:cNvPicPr>
            <a:picLocks noChangeAspect="1"/>
          </p:cNvPicPr>
          <p:nvPr/>
        </p:nvPicPr>
        <p:blipFill rotWithShape="1">
          <a:blip r:embed="rId3" cstate="hqprint">
            <a:duotone>
              <a:prstClr val="black"/>
              <a:schemeClr val="bg1">
                <a:tint val="45000"/>
                <a:satMod val="400000"/>
              </a:schemeClr>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t="19391" b="52940"/>
          <a:stretch/>
        </p:blipFill>
        <p:spPr>
          <a:xfrm>
            <a:off x="1070610" y="6250641"/>
            <a:ext cx="4442460" cy="381000"/>
          </a:xfrm>
          <a:prstGeom prst="rect">
            <a:avLst/>
          </a:prstGeom>
        </p:spPr>
      </p:pic>
      <p:pic>
        <p:nvPicPr>
          <p:cNvPr id="9" name="Kép 8"/>
          <p:cNvPicPr>
            <a:picLocks noChangeAspect="1"/>
          </p:cNvPicPr>
          <p:nvPr/>
        </p:nvPicPr>
        <p:blipFill rotWithShape="1">
          <a:blip r:embed="rId3" cstate="hqprint">
            <a:duotone>
              <a:prstClr val="black"/>
              <a:schemeClr val="bg1">
                <a:tint val="45000"/>
                <a:satMod val="400000"/>
              </a:schemeClr>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t="53782" b="18548"/>
          <a:stretch/>
        </p:blipFill>
        <p:spPr>
          <a:xfrm>
            <a:off x="6683978" y="6250641"/>
            <a:ext cx="4442460" cy="381000"/>
          </a:xfrm>
          <a:prstGeom prst="rect">
            <a:avLst/>
          </a:prstGeom>
        </p:spPr>
      </p:pic>
      <p:pic>
        <p:nvPicPr>
          <p:cNvPr id="10" name="Kép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772150" y="6117421"/>
            <a:ext cx="647700" cy="647440"/>
          </a:xfrm>
          <a:prstGeom prst="rect">
            <a:avLst/>
          </a:prstGeom>
        </p:spPr>
      </p:pic>
      <p:sp>
        <p:nvSpPr>
          <p:cNvPr id="11" name="Ellipszis 10"/>
          <p:cNvSpPr/>
          <p:nvPr/>
        </p:nvSpPr>
        <p:spPr>
          <a:xfrm>
            <a:off x="10718998" y="-2247285"/>
            <a:ext cx="4068644" cy="3884613"/>
          </a:xfrm>
          <a:prstGeom prst="ellipse">
            <a:avLst/>
          </a:prstGeom>
          <a:solidFill>
            <a:schemeClr val="bg1">
              <a:alpha val="22000"/>
            </a:schemeClr>
          </a:solidFill>
          <a:ln>
            <a:solidFill>
              <a:srgbClr val="CFCFC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hu-HU" sz="2800" dirty="0">
              <a:ln w="0"/>
              <a:solidFill>
                <a:schemeClr val="tx1"/>
              </a:solidFill>
              <a:effectLst>
                <a:outerShdw blurRad="38100" dist="19050" dir="2700000" algn="tl" rotWithShape="0">
                  <a:schemeClr val="dk1">
                    <a:alpha val="40000"/>
                  </a:schemeClr>
                </a:outerShdw>
              </a:effectLst>
            </a:endParaRPr>
          </a:p>
        </p:txBody>
      </p:sp>
      <p:sp>
        <p:nvSpPr>
          <p:cNvPr id="12" name="Szövegdoboz 11"/>
          <p:cNvSpPr txBox="1"/>
          <p:nvPr/>
        </p:nvSpPr>
        <p:spPr>
          <a:xfrm>
            <a:off x="11007497" y="200788"/>
            <a:ext cx="1337187" cy="646331"/>
          </a:xfrm>
          <a:prstGeom prst="rect">
            <a:avLst/>
          </a:prstGeom>
          <a:noFill/>
        </p:spPr>
        <p:txBody>
          <a:bodyPr wrap="square" rtlCol="0">
            <a:spAutoFit/>
          </a:bodyPr>
          <a:lstStyle/>
          <a:p>
            <a:r>
              <a:rPr lang="hu-HU" sz="3600" b="1" dirty="0" err="1"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Segoe UI Light" panose="020B0502040204020203" pitchFamily="34" charset="0"/>
              </a:rPr>
              <a:t>Pmt</a:t>
            </a:r>
            <a:r>
              <a:rPr lang="hu-HU" sz="3600"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Segoe UI Light" panose="020B0502040204020203" pitchFamily="34" charset="0"/>
              </a:rPr>
              <a:t>.</a:t>
            </a:r>
            <a:endParaRPr lang="hu-HU" sz="3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Segoe UI Light" panose="020B0502040204020203" pitchFamily="34" charset="0"/>
            </a:endParaRPr>
          </a:p>
        </p:txBody>
      </p:sp>
    </p:spTree>
    <p:extLst>
      <p:ext uri="{BB962C8B-B14F-4D97-AF65-F5344CB8AC3E}">
        <p14:creationId xmlns:p14="http://schemas.microsoft.com/office/powerpoint/2010/main" val="3261450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509499" y="200788"/>
            <a:ext cx="9173000" cy="940926"/>
          </a:xfrm>
        </p:spPr>
        <p:txBody>
          <a:bodyPr>
            <a:noAutofit/>
          </a:bodyPr>
          <a:lstStyle/>
          <a:p>
            <a:pPr algn="ctr"/>
            <a:r>
              <a:rPr lang="hu-HU" sz="3600" dirty="0" smtClean="0">
                <a:solidFill>
                  <a:schemeClr val="bg1"/>
                </a:solidFill>
                <a:latin typeface="Segoe UI Light" panose="020B0502040204020203" pitchFamily="34" charset="0"/>
                <a:cs typeface="Segoe UI Light" panose="020B0502040204020203" pitchFamily="34" charset="0"/>
              </a:rPr>
              <a:t>Okiratok ellenőrzése személyes megjelenés hiányában</a:t>
            </a:r>
            <a:endParaRPr lang="hu-HU" sz="3600" dirty="0">
              <a:solidFill>
                <a:schemeClr val="bg1"/>
              </a:solidFill>
              <a:latin typeface="Segoe UI Light" panose="020B0502040204020203" pitchFamily="34" charset="0"/>
              <a:cs typeface="Segoe UI Light" panose="020B0502040204020203" pitchFamily="34" charset="0"/>
            </a:endParaRPr>
          </a:p>
        </p:txBody>
      </p:sp>
      <p:sp>
        <p:nvSpPr>
          <p:cNvPr id="3" name="Tartalom helye 2"/>
          <p:cNvSpPr>
            <a:spLocks noGrp="1"/>
          </p:cNvSpPr>
          <p:nvPr>
            <p:ph idx="1"/>
          </p:nvPr>
        </p:nvSpPr>
        <p:spPr>
          <a:xfrm>
            <a:off x="757967" y="1341118"/>
            <a:ext cx="10676063" cy="4909523"/>
          </a:xfrm>
        </p:spPr>
        <p:txBody>
          <a:bodyPr>
            <a:noAutofit/>
          </a:bodyPr>
          <a:lstStyle/>
          <a:p>
            <a:pPr marL="0" indent="0" algn="just">
              <a:buNone/>
            </a:pPr>
            <a:r>
              <a:rPr lang="hu-HU" sz="1900" dirty="0" smtClean="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15. § (3)</a:t>
            </a:r>
            <a:r>
              <a:rPr lang="hu-HU" sz="1900" baseline="300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 </a:t>
            </a:r>
            <a:r>
              <a:rPr lang="hu-HU" sz="1900" dirty="0" smtClean="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A szolgáltató az </a:t>
            </a:r>
            <a:r>
              <a:rPr lang="hu-HU" sz="19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(1) bekezdésben meghatározott intézkedéseket</a:t>
            </a:r>
          </a:p>
          <a:p>
            <a:pPr marL="900113" indent="-273050" algn="just">
              <a:buNone/>
            </a:pPr>
            <a:r>
              <a:rPr lang="hu-HU" sz="1900" i="1"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a) </a:t>
            </a:r>
            <a:r>
              <a:rPr lang="hu-HU" sz="19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a szolgáltató által üzemeltetett, biztonságos, védett, az 5. §-</a:t>
            </a:r>
            <a:r>
              <a:rPr lang="hu-HU" sz="1900" dirty="0" err="1">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ban</a:t>
            </a:r>
            <a:r>
              <a:rPr lang="hu-HU" sz="19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 meghatározott felügyeletet ellátó szerv által meghatározott módon, előzetesen auditált elektronikus hírközlő eszköz útján,</a:t>
            </a:r>
          </a:p>
          <a:p>
            <a:pPr marL="900113" indent="-273050" algn="just">
              <a:buNone/>
            </a:pPr>
            <a:r>
              <a:rPr lang="hu-HU" sz="1900" i="1"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b) </a:t>
            </a:r>
            <a:r>
              <a:rPr lang="hu-HU" sz="19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az ügyfél személyes megjelenése hiányában</a:t>
            </a:r>
          </a:p>
          <a:p>
            <a:pPr marL="1350963" indent="-368300" algn="just">
              <a:buNone/>
            </a:pPr>
            <a:r>
              <a:rPr lang="hu-HU" sz="1900" i="1" dirty="0" err="1">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ba</a:t>
            </a:r>
            <a:r>
              <a:rPr lang="hu-HU" sz="1900" i="1"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 </a:t>
            </a:r>
            <a:r>
              <a:rPr lang="hu-HU" sz="19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az ügyfél által postai úton küldött okiratmásolatok és nyilatkozatok alapján,</a:t>
            </a:r>
          </a:p>
          <a:p>
            <a:pPr marL="1350963" indent="-368300" algn="just">
              <a:buNone/>
            </a:pPr>
            <a:r>
              <a:rPr lang="hu-HU" sz="1900" i="1" dirty="0" err="1" smtClean="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bb</a:t>
            </a:r>
            <a:r>
              <a:rPr lang="hu-HU" sz="1900" i="1" dirty="0" smtClean="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a:t>
            </a:r>
            <a:r>
              <a:rPr lang="hu-HU" sz="1900" i="1"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 </a:t>
            </a:r>
            <a:r>
              <a:rPr lang="hu-HU" sz="1900" dirty="0" smtClean="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 a belső </a:t>
            </a:r>
            <a:r>
              <a:rPr lang="hu-HU" sz="19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szabályzatban rögzített esetekben az ügyfél által az ügyfél azonosított elektronikus levelezési címéről biztonságosan küldött vagy a szolgáltató által az ügyféllel való kapcsolattartás érdekében üzemeltetett elektronikus felületre feltöltött okiratmásolatok és nyilatkozatok alapján, vagy</a:t>
            </a:r>
          </a:p>
          <a:p>
            <a:pPr marL="1350963" indent="-368300" algn="just">
              <a:buNone/>
            </a:pPr>
            <a:r>
              <a:rPr lang="hu-HU" sz="1900" i="1" dirty="0" err="1">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bc</a:t>
            </a:r>
            <a:r>
              <a:rPr lang="hu-HU" sz="1900" i="1"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 </a:t>
            </a:r>
            <a:r>
              <a:rPr lang="hu-HU" sz="19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az okiratmásolatokat és nyilatkozatokat magába foglaló jognyilatkozatokat is tartalmazó, az azokban foglalt információ változatlan visszaidézésére, a nyilatkozattevő személyének és a jognyilatkozat megtétele időpontjának azonosítására alkalmas, az ügyfél által a szolgáltató részére hozzáférhetővé tett elektronikus dokumentumok alapján is elvégezheti</a:t>
            </a:r>
            <a:r>
              <a:rPr lang="hu-HU" sz="1900" dirty="0" smtClean="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a:t>
            </a:r>
            <a:endParaRPr lang="hu-HU" sz="19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endParaRPr>
          </a:p>
        </p:txBody>
      </p:sp>
      <p:pic>
        <p:nvPicPr>
          <p:cNvPr id="6" name="Kép 5"/>
          <p:cNvPicPr>
            <a:picLocks noChangeAspect="1"/>
          </p:cNvPicPr>
          <p:nvPr/>
        </p:nvPicPr>
        <p:blipFill rotWithShape="1">
          <a:blip r:embed="rId2" cstate="hqprint">
            <a:duotone>
              <a:prstClr val="black"/>
              <a:schemeClr val="bg1">
                <a:tint val="45000"/>
                <a:satMod val="400000"/>
              </a:schemeClr>
            </a:duotone>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t="19391" b="52940"/>
          <a:stretch/>
        </p:blipFill>
        <p:spPr>
          <a:xfrm>
            <a:off x="1070610" y="6250641"/>
            <a:ext cx="4442460" cy="381000"/>
          </a:xfrm>
          <a:prstGeom prst="rect">
            <a:avLst/>
          </a:prstGeom>
        </p:spPr>
      </p:pic>
      <p:pic>
        <p:nvPicPr>
          <p:cNvPr id="7" name="Kép 6"/>
          <p:cNvPicPr>
            <a:picLocks noChangeAspect="1"/>
          </p:cNvPicPr>
          <p:nvPr/>
        </p:nvPicPr>
        <p:blipFill rotWithShape="1">
          <a:blip r:embed="rId2" cstate="hqprint">
            <a:duotone>
              <a:prstClr val="black"/>
              <a:schemeClr val="bg1">
                <a:tint val="45000"/>
                <a:satMod val="400000"/>
              </a:schemeClr>
            </a:duotone>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t="53782" b="18548"/>
          <a:stretch/>
        </p:blipFill>
        <p:spPr>
          <a:xfrm>
            <a:off x="6683978" y="6250641"/>
            <a:ext cx="4442460" cy="381000"/>
          </a:xfrm>
          <a:prstGeom prst="rect">
            <a:avLst/>
          </a:prstGeom>
        </p:spPr>
      </p:pic>
      <p:pic>
        <p:nvPicPr>
          <p:cNvPr id="8" name="Kép 7"/>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772150" y="6117421"/>
            <a:ext cx="647700" cy="647440"/>
          </a:xfrm>
          <a:prstGeom prst="rect">
            <a:avLst/>
          </a:prstGeom>
        </p:spPr>
      </p:pic>
      <p:sp>
        <p:nvSpPr>
          <p:cNvPr id="9" name="Ellipszis 8"/>
          <p:cNvSpPr/>
          <p:nvPr/>
        </p:nvSpPr>
        <p:spPr>
          <a:xfrm>
            <a:off x="10718998" y="-2247285"/>
            <a:ext cx="4068644" cy="3884613"/>
          </a:xfrm>
          <a:prstGeom prst="ellipse">
            <a:avLst/>
          </a:prstGeom>
          <a:solidFill>
            <a:schemeClr val="bg1">
              <a:alpha val="22000"/>
            </a:schemeClr>
          </a:solidFill>
          <a:ln>
            <a:solidFill>
              <a:srgbClr val="CFCFC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hu-HU" sz="2800" dirty="0">
              <a:ln w="0"/>
              <a:solidFill>
                <a:schemeClr val="tx1"/>
              </a:solidFill>
              <a:effectLst>
                <a:outerShdw blurRad="38100" dist="19050" dir="2700000" algn="tl" rotWithShape="0">
                  <a:schemeClr val="dk1">
                    <a:alpha val="40000"/>
                  </a:schemeClr>
                </a:outerShdw>
              </a:effectLst>
            </a:endParaRPr>
          </a:p>
        </p:txBody>
      </p:sp>
      <p:sp>
        <p:nvSpPr>
          <p:cNvPr id="10" name="Szövegdoboz 9"/>
          <p:cNvSpPr txBox="1"/>
          <p:nvPr/>
        </p:nvSpPr>
        <p:spPr>
          <a:xfrm>
            <a:off x="11007497" y="200788"/>
            <a:ext cx="1337187" cy="646331"/>
          </a:xfrm>
          <a:prstGeom prst="rect">
            <a:avLst/>
          </a:prstGeom>
          <a:noFill/>
        </p:spPr>
        <p:txBody>
          <a:bodyPr wrap="square" rtlCol="0">
            <a:spAutoFit/>
          </a:bodyPr>
          <a:lstStyle/>
          <a:p>
            <a:r>
              <a:rPr lang="hu-HU" sz="3600" b="1" dirty="0" err="1"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Segoe UI Light" panose="020B0502040204020203" pitchFamily="34" charset="0"/>
              </a:rPr>
              <a:t>Pmt</a:t>
            </a:r>
            <a:r>
              <a:rPr lang="hu-HU" sz="3600"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Segoe UI Light" panose="020B0502040204020203" pitchFamily="34" charset="0"/>
              </a:rPr>
              <a:t>.</a:t>
            </a:r>
            <a:endParaRPr lang="hu-HU" sz="3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Segoe UI Light" panose="020B0502040204020203" pitchFamily="34" charset="0"/>
            </a:endParaRPr>
          </a:p>
        </p:txBody>
      </p:sp>
    </p:spTree>
    <p:extLst>
      <p:ext uri="{BB962C8B-B14F-4D97-AF65-F5344CB8AC3E}">
        <p14:creationId xmlns:p14="http://schemas.microsoft.com/office/powerpoint/2010/main" val="360829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209231" y="73799"/>
            <a:ext cx="7773537" cy="1325563"/>
          </a:xfrm>
        </p:spPr>
        <p:txBody>
          <a:bodyPr>
            <a:normAutofit/>
          </a:bodyPr>
          <a:lstStyle/>
          <a:p>
            <a:r>
              <a:rPr lang="hu-HU" sz="4000" dirty="0" smtClean="0">
                <a:solidFill>
                  <a:schemeClr val="bg1"/>
                </a:solidFill>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rPr>
              <a:t>Ügyfelek távazonosításának menete</a:t>
            </a:r>
            <a:endParaRPr lang="hu-HU" sz="4000" dirty="0">
              <a:solidFill>
                <a:schemeClr val="bg1"/>
              </a:solidFill>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endParaRPr>
          </a:p>
        </p:txBody>
      </p:sp>
      <p:sp>
        <p:nvSpPr>
          <p:cNvPr id="3" name="Tartalom helye 2"/>
          <p:cNvSpPr>
            <a:spLocks noGrp="1"/>
          </p:cNvSpPr>
          <p:nvPr>
            <p:ph idx="1"/>
          </p:nvPr>
        </p:nvSpPr>
        <p:spPr>
          <a:xfrm>
            <a:off x="846795" y="1590788"/>
            <a:ext cx="10498408" cy="3829662"/>
          </a:xfrm>
        </p:spPr>
        <p:txBody>
          <a:bodyPr>
            <a:noAutofit/>
          </a:bodyPr>
          <a:lstStyle/>
          <a:p>
            <a:pPr marL="457200" indent="-457200" algn="just">
              <a:buFont typeface="+mj-lt"/>
              <a:buAutoNum type="arabicPeriod"/>
            </a:pPr>
            <a:r>
              <a:rPr lang="hu-HU" sz="2400" dirty="0" smtClean="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Hozzájárulás kérése</a:t>
            </a:r>
            <a:endParaRPr lang="hu-HU" sz="24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endParaRPr>
          </a:p>
          <a:p>
            <a:pPr marL="457200" indent="-457200" algn="just">
              <a:buFont typeface="+mj-lt"/>
              <a:buAutoNum type="arabicPeriod"/>
            </a:pPr>
            <a:r>
              <a:rPr lang="hu-HU" sz="2400" dirty="0" smtClean="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Az azonosítottnak a </a:t>
            </a:r>
            <a:r>
              <a:rPr lang="hu-HU" sz="24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f</a:t>
            </a:r>
            <a:r>
              <a:rPr lang="hu-HU" sz="2400" dirty="0" smtClean="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elhasznált okmányok </a:t>
            </a:r>
            <a:r>
              <a:rPr lang="hu-HU" sz="24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minden, rögzítendő adatot tartalmazó oldalát a kamerának </a:t>
            </a:r>
            <a:r>
              <a:rPr lang="hu-HU" sz="2400" dirty="0" smtClean="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fel </a:t>
            </a:r>
            <a:r>
              <a:rPr lang="hu-HU" sz="24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kell mutatnia úgy, hogy az okmány jól látható, illetve adattartalma jól olvasható legyen</a:t>
            </a:r>
          </a:p>
          <a:p>
            <a:pPr marL="457200" indent="-457200" algn="just">
              <a:buFont typeface="+mj-lt"/>
              <a:buAutoNum type="arabicPeriod"/>
            </a:pPr>
            <a:r>
              <a:rPr lang="hu-HU" sz="2400" dirty="0" smtClean="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Biztonsági </a:t>
            </a:r>
            <a:r>
              <a:rPr lang="hu-HU" sz="24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elemet tartalmazó okmány kamera előtti </a:t>
            </a:r>
            <a:r>
              <a:rPr lang="hu-HU" sz="2400" dirty="0" smtClean="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mozgatását kérni kell, amely </a:t>
            </a:r>
            <a:r>
              <a:rPr lang="hu-HU" sz="24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alapján a biztonsági elem az okmányon </a:t>
            </a:r>
            <a:r>
              <a:rPr lang="hu-HU" sz="2400" dirty="0" smtClean="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jól felismerhető </a:t>
            </a:r>
            <a:r>
              <a:rPr lang="hu-HU" sz="24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(pl. az okmányon található hologramon az okmány mozgatása esetén jól felismerhetően megtörik a fény)</a:t>
            </a:r>
          </a:p>
          <a:p>
            <a:pPr marL="457200" indent="-457200" algn="just">
              <a:buFont typeface="+mj-lt"/>
              <a:buAutoNum type="arabicPeriod"/>
            </a:pPr>
            <a:r>
              <a:rPr lang="hu-HU" sz="2400" dirty="0" smtClean="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Azonosítottnak </a:t>
            </a:r>
            <a:r>
              <a:rPr lang="hu-HU" sz="24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az azonosítás során rögzítésre kerülő adatait szóban is közölnie kell. </a:t>
            </a:r>
          </a:p>
        </p:txBody>
      </p:sp>
      <p:pic>
        <p:nvPicPr>
          <p:cNvPr id="6" name="Kép 5"/>
          <p:cNvPicPr>
            <a:picLocks noChangeAspect="1"/>
          </p:cNvPicPr>
          <p:nvPr/>
        </p:nvPicPr>
        <p:blipFill rotWithShape="1">
          <a:blip r:embed="rId2" cstate="hqprint">
            <a:duotone>
              <a:prstClr val="black"/>
              <a:schemeClr val="bg1">
                <a:tint val="45000"/>
                <a:satMod val="400000"/>
              </a:schemeClr>
            </a:duotone>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t="19391" b="52940"/>
          <a:stretch/>
        </p:blipFill>
        <p:spPr>
          <a:xfrm>
            <a:off x="1070610" y="6250641"/>
            <a:ext cx="4442460" cy="381000"/>
          </a:xfrm>
          <a:prstGeom prst="rect">
            <a:avLst/>
          </a:prstGeom>
        </p:spPr>
      </p:pic>
      <p:pic>
        <p:nvPicPr>
          <p:cNvPr id="7" name="Kép 6"/>
          <p:cNvPicPr>
            <a:picLocks noChangeAspect="1"/>
          </p:cNvPicPr>
          <p:nvPr/>
        </p:nvPicPr>
        <p:blipFill rotWithShape="1">
          <a:blip r:embed="rId2" cstate="hqprint">
            <a:duotone>
              <a:prstClr val="black"/>
              <a:schemeClr val="bg1">
                <a:tint val="45000"/>
                <a:satMod val="400000"/>
              </a:schemeClr>
            </a:duotone>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t="53782" b="18548"/>
          <a:stretch/>
        </p:blipFill>
        <p:spPr>
          <a:xfrm>
            <a:off x="6683978" y="6250641"/>
            <a:ext cx="4442460" cy="381000"/>
          </a:xfrm>
          <a:prstGeom prst="rect">
            <a:avLst/>
          </a:prstGeom>
        </p:spPr>
      </p:pic>
      <p:pic>
        <p:nvPicPr>
          <p:cNvPr id="8" name="Kép 7"/>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772150" y="6117421"/>
            <a:ext cx="647700" cy="647440"/>
          </a:xfrm>
          <a:prstGeom prst="rect">
            <a:avLst/>
          </a:prstGeom>
        </p:spPr>
      </p:pic>
      <p:sp>
        <p:nvSpPr>
          <p:cNvPr id="9" name="Ellipszis 8"/>
          <p:cNvSpPr/>
          <p:nvPr/>
        </p:nvSpPr>
        <p:spPr>
          <a:xfrm>
            <a:off x="9982768" y="-436445"/>
            <a:ext cx="7038060" cy="2142850"/>
          </a:xfrm>
          <a:prstGeom prst="ellipse">
            <a:avLst/>
          </a:prstGeom>
          <a:solidFill>
            <a:schemeClr val="bg1">
              <a:alpha val="22000"/>
            </a:schemeClr>
          </a:solidFill>
          <a:ln>
            <a:solidFill>
              <a:srgbClr val="CFCFC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hu-HU" sz="2800" dirty="0">
              <a:ln w="0"/>
              <a:solidFill>
                <a:schemeClr val="tx1"/>
              </a:solidFill>
              <a:effectLst>
                <a:outerShdw blurRad="38100" dist="19050" dir="2700000" algn="tl" rotWithShape="0">
                  <a:schemeClr val="dk1">
                    <a:alpha val="40000"/>
                  </a:schemeClr>
                </a:outerShdw>
              </a:effectLst>
            </a:endParaRPr>
          </a:p>
        </p:txBody>
      </p:sp>
      <p:sp>
        <p:nvSpPr>
          <p:cNvPr id="10" name="Szövegdoboz 9"/>
          <p:cNvSpPr txBox="1"/>
          <p:nvPr/>
        </p:nvSpPr>
        <p:spPr>
          <a:xfrm>
            <a:off x="9862980" y="49401"/>
            <a:ext cx="2526916" cy="954107"/>
          </a:xfrm>
          <a:prstGeom prst="rect">
            <a:avLst/>
          </a:prstGeom>
          <a:noFill/>
        </p:spPr>
        <p:txBody>
          <a:bodyPr wrap="square" rtlCol="0">
            <a:spAutoFit/>
          </a:bodyPr>
          <a:lstStyle/>
          <a:p>
            <a:pPr algn="ctr"/>
            <a:r>
              <a:rPr lang="hu-HU" sz="2800" b="1" dirty="0" err="1"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Segoe UI Light" panose="020B0502040204020203" pitchFamily="34" charset="0"/>
              </a:rPr>
              <a:t>Pmt</a:t>
            </a:r>
            <a:r>
              <a:rPr lang="hu-HU" sz="2800"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Segoe UI Light" panose="020B0502040204020203" pitchFamily="34" charset="0"/>
              </a:rPr>
              <a:t>. Szabályzat</a:t>
            </a:r>
            <a:endParaRPr lang="hu-HU" sz="28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Segoe UI Light" panose="020B0502040204020203" pitchFamily="34" charset="0"/>
            </a:endParaRPr>
          </a:p>
        </p:txBody>
      </p:sp>
    </p:spTree>
    <p:extLst>
      <p:ext uri="{BB962C8B-B14F-4D97-AF65-F5344CB8AC3E}">
        <p14:creationId xmlns:p14="http://schemas.microsoft.com/office/powerpoint/2010/main" val="325580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610838" y="1423760"/>
            <a:ext cx="10515600" cy="4431027"/>
          </a:xfrm>
        </p:spPr>
        <p:txBody>
          <a:bodyPr>
            <a:noAutofit/>
          </a:bodyPr>
          <a:lstStyle/>
          <a:p>
            <a:pPr marL="457200" indent="-457200" algn="just">
              <a:spcBef>
                <a:spcPts val="1800"/>
              </a:spcBef>
              <a:buFont typeface="+mj-lt"/>
              <a:buAutoNum type="arabicPeriod" startAt="5"/>
            </a:pPr>
            <a:r>
              <a:rPr lang="hu-HU" sz="2400"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Az azonosítottnak úgy kell </a:t>
            </a:r>
            <a:r>
              <a:rPr lang="hu-HU" sz="24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 kamerába néznie, hogy az ügyvéd meg tudjon győződni a felmutatott okmányon szereplő </a:t>
            </a:r>
            <a:r>
              <a:rPr lang="hu-HU" sz="2400"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fénykép és az okmányon szereplő adatok egyezőségéről győződni.</a:t>
            </a:r>
            <a:endParaRPr lang="hu-HU" sz="24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marL="457200" indent="-457200" algn="just">
              <a:spcBef>
                <a:spcPts val="1800"/>
              </a:spcBef>
              <a:buFont typeface="+mj-lt"/>
              <a:buAutoNum type="arabicPeriod" startAt="5"/>
            </a:pPr>
            <a:r>
              <a:rPr lang="hu-HU" sz="2400"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Azonosítás folyamatát </a:t>
            </a:r>
            <a:r>
              <a:rPr lang="hu-HU" sz="24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 videotelefonálás hang- és képanyagát) az ügyvédnek rögzítenie szükséges </a:t>
            </a:r>
            <a:r>
              <a:rPr lang="hu-HU" sz="2400"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és </a:t>
            </a:r>
            <a:r>
              <a:rPr lang="hu-HU" sz="24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az adott természetes személy azonosítására vonatkozó egyéb adatok kezelésének idejéig meg kell </a:t>
            </a:r>
            <a:r>
              <a:rPr lang="hu-HU" sz="2400"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őriznie</a:t>
            </a:r>
            <a:endParaRPr lang="hu-HU" sz="24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marL="457200" indent="-457200" algn="just">
              <a:spcBef>
                <a:spcPts val="1800"/>
              </a:spcBef>
              <a:buFont typeface="+mj-lt"/>
              <a:buAutoNum type="arabicPeriod" startAt="5"/>
            </a:pPr>
            <a:r>
              <a:rPr lang="hu-HU" sz="24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a:t>
            </a:r>
            <a:r>
              <a:rPr lang="hu-HU" sz="2400"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llenjegyzett </a:t>
            </a:r>
            <a:r>
              <a:rPr lang="hu-HU" sz="24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okiratban nem szükséges utalni arra, hogy a természetes személy azonosítása videotelefon útján történt, de </a:t>
            </a:r>
            <a:r>
              <a:rPr lang="hu-HU" sz="2400"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akadálya </a:t>
            </a:r>
            <a:r>
              <a:rPr lang="hu-HU" sz="24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sincsen annak, hogy az ellenjegyzés szövegében erre hivatkozzon az </a:t>
            </a:r>
            <a:r>
              <a:rPr lang="hu-HU" sz="2400"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ügyvéd</a:t>
            </a:r>
          </a:p>
          <a:p>
            <a:pPr marL="0" indent="0" algn="ctr">
              <a:spcBef>
                <a:spcPts val="1800"/>
              </a:spcBef>
              <a:buNone/>
            </a:pPr>
            <a:r>
              <a:rPr lang="hu-HU" sz="2400" b="1" u="sng"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A kapcsolat bármilyen okból történő megszakadása esetén a távazonosítást ismételten le kell folytatni teljes egészében</a:t>
            </a:r>
            <a:r>
              <a:rPr lang="hu-HU" sz="2400" b="1" u="sng" dirty="0" smtClean="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a:t>
            </a:r>
            <a:endParaRPr lang="hu-HU" sz="2400" b="1" u="sng"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algn="just"/>
            <a:endParaRPr lang="hu-HU" sz="2400"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6" name="Kép 5"/>
          <p:cNvPicPr>
            <a:picLocks noChangeAspect="1"/>
          </p:cNvPicPr>
          <p:nvPr/>
        </p:nvPicPr>
        <p:blipFill rotWithShape="1">
          <a:blip r:embed="rId2" cstate="hqprint">
            <a:duotone>
              <a:prstClr val="black"/>
              <a:schemeClr val="bg1">
                <a:tint val="45000"/>
                <a:satMod val="400000"/>
              </a:schemeClr>
            </a:duotone>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t="19391" b="52940"/>
          <a:stretch/>
        </p:blipFill>
        <p:spPr>
          <a:xfrm>
            <a:off x="1070610" y="6250641"/>
            <a:ext cx="4442460" cy="381000"/>
          </a:xfrm>
          <a:prstGeom prst="rect">
            <a:avLst/>
          </a:prstGeom>
        </p:spPr>
      </p:pic>
      <p:pic>
        <p:nvPicPr>
          <p:cNvPr id="7" name="Kép 6"/>
          <p:cNvPicPr>
            <a:picLocks noChangeAspect="1"/>
          </p:cNvPicPr>
          <p:nvPr/>
        </p:nvPicPr>
        <p:blipFill rotWithShape="1">
          <a:blip r:embed="rId2" cstate="hqprint">
            <a:duotone>
              <a:prstClr val="black"/>
              <a:schemeClr val="bg1">
                <a:tint val="45000"/>
                <a:satMod val="400000"/>
              </a:schemeClr>
            </a:duotone>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t="53782" b="18548"/>
          <a:stretch/>
        </p:blipFill>
        <p:spPr>
          <a:xfrm>
            <a:off x="6683978" y="6250641"/>
            <a:ext cx="4442460" cy="381000"/>
          </a:xfrm>
          <a:prstGeom prst="rect">
            <a:avLst/>
          </a:prstGeom>
        </p:spPr>
      </p:pic>
      <p:pic>
        <p:nvPicPr>
          <p:cNvPr id="8" name="Kép 7"/>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772150" y="6117421"/>
            <a:ext cx="647700" cy="647440"/>
          </a:xfrm>
          <a:prstGeom prst="rect">
            <a:avLst/>
          </a:prstGeom>
        </p:spPr>
      </p:pic>
      <p:sp>
        <p:nvSpPr>
          <p:cNvPr id="9" name="Cím 1"/>
          <p:cNvSpPr>
            <a:spLocks noGrp="1"/>
          </p:cNvSpPr>
          <p:nvPr>
            <p:ph type="title"/>
          </p:nvPr>
        </p:nvSpPr>
        <p:spPr>
          <a:xfrm>
            <a:off x="2209231" y="73799"/>
            <a:ext cx="7773537" cy="1325563"/>
          </a:xfrm>
        </p:spPr>
        <p:txBody>
          <a:bodyPr>
            <a:normAutofit/>
          </a:bodyPr>
          <a:lstStyle/>
          <a:p>
            <a:r>
              <a:rPr lang="hu-HU" sz="4000" dirty="0" smtClean="0">
                <a:solidFill>
                  <a:schemeClr val="bg1"/>
                </a:solidFill>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rPr>
              <a:t>Ügyfelek távazonosításának menete</a:t>
            </a:r>
            <a:endParaRPr lang="hu-HU" sz="4000" dirty="0">
              <a:solidFill>
                <a:schemeClr val="bg1"/>
              </a:solidFill>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endParaRPr>
          </a:p>
        </p:txBody>
      </p:sp>
      <p:sp>
        <p:nvSpPr>
          <p:cNvPr id="12" name="Ellipszis 11"/>
          <p:cNvSpPr/>
          <p:nvPr/>
        </p:nvSpPr>
        <p:spPr>
          <a:xfrm>
            <a:off x="9982768" y="-436445"/>
            <a:ext cx="7038060" cy="2142850"/>
          </a:xfrm>
          <a:prstGeom prst="ellipse">
            <a:avLst/>
          </a:prstGeom>
          <a:solidFill>
            <a:schemeClr val="bg1">
              <a:alpha val="22000"/>
            </a:schemeClr>
          </a:solidFill>
          <a:ln>
            <a:solidFill>
              <a:srgbClr val="CFCFC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hu-HU" sz="2800" dirty="0">
              <a:ln w="0"/>
              <a:solidFill>
                <a:schemeClr val="tx1"/>
              </a:solidFill>
              <a:effectLst>
                <a:outerShdw blurRad="38100" dist="19050" dir="2700000" algn="tl" rotWithShape="0">
                  <a:schemeClr val="dk1">
                    <a:alpha val="40000"/>
                  </a:schemeClr>
                </a:outerShdw>
              </a:effectLst>
            </a:endParaRPr>
          </a:p>
        </p:txBody>
      </p:sp>
      <p:sp>
        <p:nvSpPr>
          <p:cNvPr id="13" name="Szövegdoboz 12"/>
          <p:cNvSpPr txBox="1"/>
          <p:nvPr/>
        </p:nvSpPr>
        <p:spPr>
          <a:xfrm>
            <a:off x="9862980" y="49401"/>
            <a:ext cx="2526916" cy="954107"/>
          </a:xfrm>
          <a:prstGeom prst="rect">
            <a:avLst/>
          </a:prstGeom>
          <a:noFill/>
        </p:spPr>
        <p:txBody>
          <a:bodyPr wrap="square" rtlCol="0">
            <a:spAutoFit/>
          </a:bodyPr>
          <a:lstStyle/>
          <a:p>
            <a:pPr algn="ctr"/>
            <a:r>
              <a:rPr lang="hu-HU" sz="2800" b="1" dirty="0" err="1"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Segoe UI Light" panose="020B0502040204020203" pitchFamily="34" charset="0"/>
              </a:rPr>
              <a:t>Pmt</a:t>
            </a:r>
            <a:r>
              <a:rPr lang="hu-HU" sz="2800"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Segoe UI Light" panose="020B0502040204020203" pitchFamily="34" charset="0"/>
              </a:rPr>
              <a:t>. Szabályzat</a:t>
            </a:r>
            <a:endParaRPr lang="hu-HU" sz="28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Segoe UI Light" panose="020B0502040204020203" pitchFamily="34" charset="0"/>
            </a:endParaRPr>
          </a:p>
        </p:txBody>
      </p:sp>
    </p:spTree>
    <p:extLst>
      <p:ext uri="{BB962C8B-B14F-4D97-AF65-F5344CB8AC3E}">
        <p14:creationId xmlns:p14="http://schemas.microsoft.com/office/powerpoint/2010/main" val="290263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762125" y="155575"/>
            <a:ext cx="8667750" cy="1325563"/>
          </a:xfrm>
        </p:spPr>
        <p:txBody>
          <a:bodyPr>
            <a:normAutofit/>
          </a:bodyPr>
          <a:lstStyle/>
          <a:p>
            <a:pPr algn="ctr"/>
            <a:r>
              <a:rPr lang="hu-HU" dirty="0" smtClean="0">
                <a:solidFill>
                  <a:schemeClr val="bg1"/>
                </a:solidFill>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rPr>
              <a:t>Azonosítás során használható egyes elektronikus hírközlő eszközök</a:t>
            </a:r>
            <a:endParaRPr lang="hu-HU" dirty="0">
              <a:solidFill>
                <a:schemeClr val="bg1"/>
              </a:solidFill>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endParaRPr>
          </a:p>
        </p:txBody>
      </p:sp>
      <p:sp>
        <p:nvSpPr>
          <p:cNvPr id="3" name="Tartalom helye 2"/>
          <p:cNvSpPr>
            <a:spLocks noGrp="1"/>
          </p:cNvSpPr>
          <p:nvPr>
            <p:ph idx="1"/>
          </p:nvPr>
        </p:nvSpPr>
        <p:spPr>
          <a:xfrm>
            <a:off x="4124325" y="1758031"/>
            <a:ext cx="3943350" cy="3885856"/>
          </a:xfrm>
        </p:spPr>
        <p:txBody>
          <a:bodyPr>
            <a:noAutofit/>
          </a:bodyPr>
          <a:lstStyle/>
          <a:p>
            <a:pPr marL="0" indent="0" algn="ctr">
              <a:buNone/>
            </a:pPr>
            <a:r>
              <a:rPr lang="hu-HU" sz="2000" dirty="0" smtClean="0">
                <a:solidFill>
                  <a:schemeClr val="bg1"/>
                </a:solidFill>
                <a:effectLst>
                  <a:outerShdw blurRad="38100" dist="38100" dir="2700000" algn="tl">
                    <a:srgbClr val="000000">
                      <a:alpha val="43137"/>
                    </a:srgbClr>
                  </a:outerShdw>
                </a:effectLst>
                <a:latin typeface="Segoe UI Light" panose="020B0502040204020203" pitchFamily="34" charset="0"/>
                <a:ea typeface="Cambria" panose="02040503050406030204" pitchFamily="18" charset="0"/>
                <a:cs typeface="Segoe UI Light" panose="020B0502040204020203" pitchFamily="34" charset="0"/>
              </a:rPr>
              <a:t>Skype</a:t>
            </a:r>
          </a:p>
          <a:p>
            <a:pPr marL="0" indent="0" algn="ctr">
              <a:buNone/>
            </a:pPr>
            <a:r>
              <a:rPr lang="hu-HU" sz="2000" dirty="0" smtClean="0">
                <a:solidFill>
                  <a:schemeClr val="bg1"/>
                </a:solidFill>
                <a:effectLst>
                  <a:outerShdw blurRad="38100" dist="38100" dir="2700000" algn="tl">
                    <a:srgbClr val="000000">
                      <a:alpha val="43137"/>
                    </a:srgbClr>
                  </a:outerShdw>
                </a:effectLst>
                <a:latin typeface="Segoe UI Light" panose="020B0502040204020203" pitchFamily="34" charset="0"/>
                <a:ea typeface="Cambria" panose="02040503050406030204" pitchFamily="18" charset="0"/>
                <a:cs typeface="Segoe UI Light" panose="020B0502040204020203" pitchFamily="34" charset="0"/>
              </a:rPr>
              <a:t>Skype </a:t>
            </a:r>
            <a:r>
              <a:rPr lang="hu-HU" sz="2000" dirty="0" err="1" smtClean="0">
                <a:solidFill>
                  <a:schemeClr val="bg1"/>
                </a:solidFill>
                <a:effectLst>
                  <a:outerShdw blurRad="38100" dist="38100" dir="2700000" algn="tl">
                    <a:srgbClr val="000000">
                      <a:alpha val="43137"/>
                    </a:srgbClr>
                  </a:outerShdw>
                </a:effectLst>
                <a:latin typeface="Segoe UI Light" panose="020B0502040204020203" pitchFamily="34" charset="0"/>
                <a:ea typeface="Cambria" panose="02040503050406030204" pitchFamily="18" charset="0"/>
                <a:cs typeface="Segoe UI Light" panose="020B0502040204020203" pitchFamily="34" charset="0"/>
              </a:rPr>
              <a:t>for</a:t>
            </a:r>
            <a:r>
              <a:rPr lang="hu-HU" sz="2000" dirty="0" smtClean="0">
                <a:solidFill>
                  <a:schemeClr val="bg1"/>
                </a:solidFill>
                <a:effectLst>
                  <a:outerShdw blurRad="38100" dist="38100" dir="2700000" algn="tl">
                    <a:srgbClr val="000000">
                      <a:alpha val="43137"/>
                    </a:srgbClr>
                  </a:outerShdw>
                </a:effectLst>
                <a:latin typeface="Segoe UI Light" panose="020B0502040204020203" pitchFamily="34" charset="0"/>
                <a:ea typeface="Cambria" panose="02040503050406030204" pitchFamily="18" charset="0"/>
                <a:cs typeface="Segoe UI Light" panose="020B0502040204020203" pitchFamily="34" charset="0"/>
              </a:rPr>
              <a:t> Business</a:t>
            </a:r>
          </a:p>
          <a:p>
            <a:pPr marL="0" indent="0" algn="ctr">
              <a:buNone/>
            </a:pPr>
            <a:r>
              <a:rPr lang="hu-HU" sz="2000" dirty="0" smtClean="0">
                <a:solidFill>
                  <a:schemeClr val="bg1"/>
                </a:solidFill>
                <a:effectLst>
                  <a:outerShdw blurRad="38100" dist="38100" dir="2700000" algn="tl">
                    <a:srgbClr val="000000">
                      <a:alpha val="43137"/>
                    </a:srgbClr>
                  </a:outerShdw>
                </a:effectLst>
                <a:latin typeface="Segoe UI Light" panose="020B0502040204020203" pitchFamily="34" charset="0"/>
                <a:ea typeface="Cambria" panose="02040503050406030204" pitchFamily="18" charset="0"/>
                <a:cs typeface="Segoe UI Light" panose="020B0502040204020203" pitchFamily="34" charset="0"/>
              </a:rPr>
              <a:t>Microsoft </a:t>
            </a:r>
            <a:r>
              <a:rPr lang="hu-HU" sz="2000" dirty="0" err="1" smtClean="0">
                <a:solidFill>
                  <a:schemeClr val="bg1"/>
                </a:solidFill>
                <a:effectLst>
                  <a:outerShdw blurRad="38100" dist="38100" dir="2700000" algn="tl">
                    <a:srgbClr val="000000">
                      <a:alpha val="43137"/>
                    </a:srgbClr>
                  </a:outerShdw>
                </a:effectLst>
                <a:latin typeface="Segoe UI Light" panose="020B0502040204020203" pitchFamily="34" charset="0"/>
                <a:ea typeface="Cambria" panose="02040503050406030204" pitchFamily="18" charset="0"/>
                <a:cs typeface="Segoe UI Light" panose="020B0502040204020203" pitchFamily="34" charset="0"/>
              </a:rPr>
              <a:t>Teams</a:t>
            </a:r>
            <a:endParaRPr lang="hu-HU" sz="2000" dirty="0" smtClean="0">
              <a:solidFill>
                <a:schemeClr val="bg1"/>
              </a:solidFill>
              <a:effectLst>
                <a:outerShdw blurRad="38100" dist="38100" dir="2700000" algn="tl">
                  <a:srgbClr val="000000">
                    <a:alpha val="43137"/>
                  </a:srgbClr>
                </a:outerShdw>
              </a:effectLst>
              <a:latin typeface="Segoe UI Light" panose="020B0502040204020203" pitchFamily="34" charset="0"/>
              <a:ea typeface="Cambria" panose="02040503050406030204" pitchFamily="18" charset="0"/>
              <a:cs typeface="Segoe UI Light" panose="020B0502040204020203" pitchFamily="34" charset="0"/>
            </a:endParaRPr>
          </a:p>
          <a:p>
            <a:pPr marL="0" indent="0" algn="ctr">
              <a:buNone/>
            </a:pPr>
            <a:r>
              <a:rPr lang="hu-HU" sz="2000" dirty="0" smtClean="0">
                <a:solidFill>
                  <a:schemeClr val="bg1"/>
                </a:solidFill>
                <a:effectLst>
                  <a:outerShdw blurRad="38100" dist="38100" dir="2700000" algn="tl">
                    <a:srgbClr val="000000">
                      <a:alpha val="43137"/>
                    </a:srgbClr>
                  </a:outerShdw>
                </a:effectLst>
                <a:latin typeface="Segoe UI Light" panose="020B0502040204020203" pitchFamily="34" charset="0"/>
                <a:ea typeface="Cambria" panose="02040503050406030204" pitchFamily="18" charset="0"/>
                <a:cs typeface="Segoe UI Light" panose="020B0502040204020203" pitchFamily="34" charset="0"/>
              </a:rPr>
              <a:t>Bluejeans.com</a:t>
            </a:r>
          </a:p>
          <a:p>
            <a:pPr marL="0" indent="0" algn="ctr">
              <a:buNone/>
            </a:pPr>
            <a:r>
              <a:rPr lang="hu-HU" sz="2000" dirty="0" smtClean="0">
                <a:solidFill>
                  <a:schemeClr val="bg1"/>
                </a:solidFill>
                <a:effectLst>
                  <a:outerShdw blurRad="38100" dist="38100" dir="2700000" algn="tl">
                    <a:srgbClr val="000000">
                      <a:alpha val="43137"/>
                    </a:srgbClr>
                  </a:outerShdw>
                </a:effectLst>
                <a:latin typeface="Segoe UI Light" panose="020B0502040204020203" pitchFamily="34" charset="0"/>
                <a:ea typeface="Cambria" panose="02040503050406030204" pitchFamily="18" charset="0"/>
                <a:cs typeface="Segoe UI Light" panose="020B0502040204020203" pitchFamily="34" charset="0"/>
              </a:rPr>
              <a:t>Google </a:t>
            </a:r>
            <a:r>
              <a:rPr lang="hu-HU" sz="2000" dirty="0" err="1" smtClean="0">
                <a:solidFill>
                  <a:schemeClr val="bg1"/>
                </a:solidFill>
                <a:effectLst>
                  <a:outerShdw blurRad="38100" dist="38100" dir="2700000" algn="tl">
                    <a:srgbClr val="000000">
                      <a:alpha val="43137"/>
                    </a:srgbClr>
                  </a:outerShdw>
                </a:effectLst>
                <a:latin typeface="Segoe UI Light" panose="020B0502040204020203" pitchFamily="34" charset="0"/>
                <a:ea typeface="Cambria" panose="02040503050406030204" pitchFamily="18" charset="0"/>
                <a:cs typeface="Segoe UI Light" panose="020B0502040204020203" pitchFamily="34" charset="0"/>
              </a:rPr>
              <a:t>Meet</a:t>
            </a:r>
            <a:endParaRPr lang="hu-HU" sz="2000" dirty="0" smtClean="0">
              <a:solidFill>
                <a:schemeClr val="bg1"/>
              </a:solidFill>
              <a:effectLst>
                <a:outerShdw blurRad="38100" dist="38100" dir="2700000" algn="tl">
                  <a:srgbClr val="000000">
                    <a:alpha val="43137"/>
                  </a:srgbClr>
                </a:outerShdw>
              </a:effectLst>
              <a:latin typeface="Segoe UI Light" panose="020B0502040204020203" pitchFamily="34" charset="0"/>
              <a:ea typeface="Cambria" panose="02040503050406030204" pitchFamily="18" charset="0"/>
              <a:cs typeface="Segoe UI Light" panose="020B0502040204020203" pitchFamily="34" charset="0"/>
            </a:endParaRPr>
          </a:p>
          <a:p>
            <a:pPr marL="0" indent="0" algn="ctr">
              <a:buNone/>
            </a:pPr>
            <a:r>
              <a:rPr lang="hu-HU" sz="2000" dirty="0" err="1" smtClean="0">
                <a:solidFill>
                  <a:schemeClr val="bg1"/>
                </a:solidFill>
                <a:effectLst>
                  <a:outerShdw blurRad="38100" dist="38100" dir="2700000" algn="tl">
                    <a:srgbClr val="000000">
                      <a:alpha val="43137"/>
                    </a:srgbClr>
                  </a:outerShdw>
                </a:effectLst>
                <a:latin typeface="Segoe UI Light" panose="020B0502040204020203" pitchFamily="34" charset="0"/>
                <a:ea typeface="Cambria" panose="02040503050406030204" pitchFamily="18" charset="0"/>
                <a:cs typeface="Segoe UI Light" panose="020B0502040204020203" pitchFamily="34" charset="0"/>
              </a:rPr>
              <a:t>LogMeIn</a:t>
            </a:r>
            <a:r>
              <a:rPr lang="hu-HU" sz="2000" dirty="0" smtClean="0">
                <a:solidFill>
                  <a:schemeClr val="bg1"/>
                </a:solidFill>
                <a:effectLst>
                  <a:outerShdw blurRad="38100" dist="38100" dir="2700000" algn="tl">
                    <a:srgbClr val="000000">
                      <a:alpha val="43137"/>
                    </a:srgbClr>
                  </a:outerShdw>
                </a:effectLst>
                <a:latin typeface="Segoe UI Light" panose="020B0502040204020203" pitchFamily="34" charset="0"/>
                <a:ea typeface="Cambria" panose="02040503050406030204" pitchFamily="18" charset="0"/>
                <a:cs typeface="Segoe UI Light" panose="020B0502040204020203" pitchFamily="34" charset="0"/>
              </a:rPr>
              <a:t> – </a:t>
            </a:r>
            <a:r>
              <a:rPr lang="hu-HU" sz="2000" dirty="0" err="1" smtClean="0">
                <a:solidFill>
                  <a:schemeClr val="bg1"/>
                </a:solidFill>
                <a:effectLst>
                  <a:outerShdw blurRad="38100" dist="38100" dir="2700000" algn="tl">
                    <a:srgbClr val="000000">
                      <a:alpha val="43137"/>
                    </a:srgbClr>
                  </a:outerShdw>
                </a:effectLst>
                <a:latin typeface="Segoe UI Light" panose="020B0502040204020203" pitchFamily="34" charset="0"/>
                <a:ea typeface="Cambria" panose="02040503050406030204" pitchFamily="18" charset="0"/>
                <a:cs typeface="Segoe UI Light" panose="020B0502040204020203" pitchFamily="34" charset="0"/>
              </a:rPr>
              <a:t>GoToMeeting</a:t>
            </a:r>
            <a:endParaRPr lang="hu-HU" sz="2000" dirty="0" smtClean="0">
              <a:solidFill>
                <a:schemeClr val="bg1"/>
              </a:solidFill>
              <a:effectLst>
                <a:outerShdw blurRad="38100" dist="38100" dir="2700000" algn="tl">
                  <a:srgbClr val="000000">
                    <a:alpha val="43137"/>
                  </a:srgbClr>
                </a:outerShdw>
              </a:effectLst>
              <a:latin typeface="Segoe UI Light" panose="020B0502040204020203" pitchFamily="34" charset="0"/>
              <a:ea typeface="Cambria" panose="02040503050406030204" pitchFamily="18" charset="0"/>
              <a:cs typeface="Segoe UI Light" panose="020B0502040204020203" pitchFamily="34" charset="0"/>
            </a:endParaRPr>
          </a:p>
          <a:p>
            <a:pPr marL="0" indent="0" algn="ctr">
              <a:buNone/>
            </a:pPr>
            <a:r>
              <a:rPr lang="hu-HU" sz="2000" dirty="0" smtClean="0">
                <a:solidFill>
                  <a:schemeClr val="bg1"/>
                </a:solidFill>
                <a:effectLst>
                  <a:outerShdw blurRad="38100" dist="38100" dir="2700000" algn="tl">
                    <a:srgbClr val="000000">
                      <a:alpha val="43137"/>
                    </a:srgbClr>
                  </a:outerShdw>
                </a:effectLst>
                <a:latin typeface="Segoe UI Light" panose="020B0502040204020203" pitchFamily="34" charset="0"/>
                <a:ea typeface="Cambria" panose="02040503050406030204" pitchFamily="18" charset="0"/>
                <a:cs typeface="Segoe UI Light" panose="020B0502040204020203" pitchFamily="34" charset="0"/>
              </a:rPr>
              <a:t>Cisco – </a:t>
            </a:r>
            <a:r>
              <a:rPr lang="hu-HU" sz="2000" dirty="0" err="1" smtClean="0">
                <a:solidFill>
                  <a:schemeClr val="bg1"/>
                </a:solidFill>
                <a:effectLst>
                  <a:outerShdw blurRad="38100" dist="38100" dir="2700000" algn="tl">
                    <a:srgbClr val="000000">
                      <a:alpha val="43137"/>
                    </a:srgbClr>
                  </a:outerShdw>
                </a:effectLst>
                <a:latin typeface="Segoe UI Light" panose="020B0502040204020203" pitchFamily="34" charset="0"/>
                <a:ea typeface="Cambria" panose="02040503050406030204" pitchFamily="18" charset="0"/>
                <a:cs typeface="Segoe UI Light" panose="020B0502040204020203" pitchFamily="34" charset="0"/>
              </a:rPr>
              <a:t>Webex</a:t>
            </a:r>
            <a:r>
              <a:rPr lang="hu-HU" sz="2000" dirty="0" smtClean="0">
                <a:solidFill>
                  <a:schemeClr val="bg1"/>
                </a:solidFill>
                <a:effectLst>
                  <a:outerShdw blurRad="38100" dist="38100" dir="2700000" algn="tl">
                    <a:srgbClr val="000000">
                      <a:alpha val="43137"/>
                    </a:srgbClr>
                  </a:outerShdw>
                </a:effectLst>
                <a:latin typeface="Segoe UI Light" panose="020B0502040204020203" pitchFamily="34" charset="0"/>
                <a:ea typeface="Cambria" panose="02040503050406030204" pitchFamily="18" charset="0"/>
                <a:cs typeface="Segoe UI Light" panose="020B0502040204020203" pitchFamily="34" charset="0"/>
              </a:rPr>
              <a:t> </a:t>
            </a:r>
            <a:r>
              <a:rPr lang="hu-HU" sz="2000" dirty="0" err="1" smtClean="0">
                <a:solidFill>
                  <a:schemeClr val="bg1"/>
                </a:solidFill>
                <a:effectLst>
                  <a:outerShdw blurRad="38100" dist="38100" dir="2700000" algn="tl">
                    <a:srgbClr val="000000">
                      <a:alpha val="43137"/>
                    </a:srgbClr>
                  </a:outerShdw>
                </a:effectLst>
                <a:latin typeface="Segoe UI Light" panose="020B0502040204020203" pitchFamily="34" charset="0"/>
                <a:ea typeface="Cambria" panose="02040503050406030204" pitchFamily="18" charset="0"/>
                <a:cs typeface="Segoe UI Light" panose="020B0502040204020203" pitchFamily="34" charset="0"/>
              </a:rPr>
              <a:t>Meetings</a:t>
            </a:r>
            <a:endParaRPr lang="hu-HU" sz="2000" dirty="0" smtClean="0">
              <a:solidFill>
                <a:schemeClr val="bg1"/>
              </a:solidFill>
              <a:effectLst>
                <a:outerShdw blurRad="38100" dist="38100" dir="2700000" algn="tl">
                  <a:srgbClr val="000000">
                    <a:alpha val="43137"/>
                  </a:srgbClr>
                </a:outerShdw>
              </a:effectLst>
              <a:latin typeface="Segoe UI Light" panose="020B0502040204020203" pitchFamily="34" charset="0"/>
              <a:ea typeface="Cambria" panose="02040503050406030204" pitchFamily="18" charset="0"/>
              <a:cs typeface="Segoe UI Light" panose="020B0502040204020203" pitchFamily="34" charset="0"/>
            </a:endParaRPr>
          </a:p>
          <a:p>
            <a:pPr marL="0" indent="0" algn="ctr">
              <a:buNone/>
            </a:pPr>
            <a:r>
              <a:rPr lang="hu-HU" sz="2000" dirty="0" smtClean="0">
                <a:solidFill>
                  <a:schemeClr val="bg1"/>
                </a:solidFill>
                <a:effectLst>
                  <a:outerShdw blurRad="38100" dist="38100" dir="2700000" algn="tl">
                    <a:srgbClr val="000000">
                      <a:alpha val="43137"/>
                    </a:srgbClr>
                  </a:outerShdw>
                </a:effectLst>
                <a:latin typeface="Segoe UI Light" panose="020B0502040204020203" pitchFamily="34" charset="0"/>
                <a:ea typeface="Cambria" panose="02040503050406030204" pitchFamily="18" charset="0"/>
                <a:cs typeface="Segoe UI Light" panose="020B0502040204020203" pitchFamily="34" charset="0"/>
              </a:rPr>
              <a:t>ACPM IT Tanácsadó Kft  - ACPM </a:t>
            </a:r>
            <a:r>
              <a:rPr lang="hu-HU" sz="2000" dirty="0" err="1" smtClean="0">
                <a:solidFill>
                  <a:schemeClr val="bg1"/>
                </a:solidFill>
                <a:effectLst>
                  <a:outerShdw blurRad="38100" dist="38100" dir="2700000" algn="tl">
                    <a:srgbClr val="000000">
                      <a:alpha val="43137"/>
                    </a:srgbClr>
                  </a:outerShdw>
                </a:effectLst>
                <a:latin typeface="Segoe UI Light" panose="020B0502040204020203" pitchFamily="34" charset="0"/>
                <a:ea typeface="Cambria" panose="02040503050406030204" pitchFamily="18" charset="0"/>
                <a:cs typeface="Segoe UI Light" panose="020B0502040204020203" pitchFamily="34" charset="0"/>
              </a:rPr>
              <a:t>SecureOffice</a:t>
            </a:r>
            <a:endParaRPr lang="hu-HU" sz="2000" dirty="0" smtClean="0">
              <a:solidFill>
                <a:schemeClr val="bg1"/>
              </a:solidFill>
              <a:effectLst>
                <a:outerShdw blurRad="38100" dist="38100" dir="2700000" algn="tl">
                  <a:srgbClr val="000000">
                    <a:alpha val="43137"/>
                  </a:srgbClr>
                </a:outerShdw>
              </a:effectLst>
              <a:latin typeface="Segoe UI Light" panose="020B0502040204020203" pitchFamily="34" charset="0"/>
              <a:ea typeface="Cambria" panose="02040503050406030204" pitchFamily="18" charset="0"/>
              <a:cs typeface="Segoe UI Light" panose="020B0502040204020203" pitchFamily="34" charset="0"/>
            </a:endParaRPr>
          </a:p>
          <a:p>
            <a:pPr marL="0" indent="0" algn="ctr">
              <a:buNone/>
            </a:pPr>
            <a:r>
              <a:rPr lang="hu-HU" sz="2000" dirty="0" smtClean="0">
                <a:solidFill>
                  <a:schemeClr val="bg1"/>
                </a:solidFill>
                <a:effectLst>
                  <a:outerShdw blurRad="38100" dist="38100" dir="2700000" algn="tl">
                    <a:srgbClr val="000000">
                      <a:alpha val="43137"/>
                    </a:srgbClr>
                  </a:outerShdw>
                </a:effectLst>
                <a:latin typeface="Segoe UI Light" panose="020B0502040204020203" pitchFamily="34" charset="0"/>
                <a:ea typeface="Cambria" panose="02040503050406030204" pitchFamily="18" charset="0"/>
                <a:cs typeface="Segoe UI Light" panose="020B0502040204020203" pitchFamily="34" charset="0"/>
              </a:rPr>
              <a:t>Zoom </a:t>
            </a:r>
            <a:r>
              <a:rPr lang="hu-HU" sz="2000" dirty="0" err="1" smtClean="0">
                <a:solidFill>
                  <a:schemeClr val="bg1"/>
                </a:solidFill>
                <a:effectLst>
                  <a:outerShdw blurRad="38100" dist="38100" dir="2700000" algn="tl">
                    <a:srgbClr val="000000">
                      <a:alpha val="43137"/>
                    </a:srgbClr>
                  </a:outerShdw>
                </a:effectLst>
                <a:latin typeface="Segoe UI Light" panose="020B0502040204020203" pitchFamily="34" charset="0"/>
                <a:ea typeface="Cambria" panose="02040503050406030204" pitchFamily="18" charset="0"/>
                <a:cs typeface="Segoe UI Light" panose="020B0502040204020203" pitchFamily="34" charset="0"/>
              </a:rPr>
              <a:t>Meetings</a:t>
            </a:r>
            <a:endParaRPr lang="hu-HU" sz="2000" dirty="0" smtClean="0">
              <a:solidFill>
                <a:schemeClr val="bg1"/>
              </a:solidFill>
              <a:effectLst>
                <a:outerShdw blurRad="38100" dist="38100" dir="2700000" algn="tl">
                  <a:srgbClr val="000000">
                    <a:alpha val="43137"/>
                  </a:srgbClr>
                </a:outerShdw>
              </a:effectLst>
              <a:latin typeface="Segoe UI Light" panose="020B0502040204020203" pitchFamily="34" charset="0"/>
              <a:ea typeface="Cambria" panose="02040503050406030204" pitchFamily="18" charset="0"/>
              <a:cs typeface="Segoe UI Light" panose="020B0502040204020203" pitchFamily="34" charset="0"/>
            </a:endParaRPr>
          </a:p>
        </p:txBody>
      </p:sp>
      <p:pic>
        <p:nvPicPr>
          <p:cNvPr id="6" name="Kép 5"/>
          <p:cNvPicPr>
            <a:picLocks noChangeAspect="1"/>
          </p:cNvPicPr>
          <p:nvPr/>
        </p:nvPicPr>
        <p:blipFill rotWithShape="1">
          <a:blip r:embed="rId2" cstate="hqprint">
            <a:duotone>
              <a:prstClr val="black"/>
              <a:schemeClr val="bg1">
                <a:tint val="45000"/>
                <a:satMod val="400000"/>
              </a:schemeClr>
            </a:duotone>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t="19391" b="52940"/>
          <a:stretch/>
        </p:blipFill>
        <p:spPr>
          <a:xfrm>
            <a:off x="1070610" y="6250641"/>
            <a:ext cx="4442460" cy="381000"/>
          </a:xfrm>
          <a:prstGeom prst="rect">
            <a:avLst/>
          </a:prstGeom>
        </p:spPr>
      </p:pic>
      <p:pic>
        <p:nvPicPr>
          <p:cNvPr id="7" name="Kép 6"/>
          <p:cNvPicPr>
            <a:picLocks noChangeAspect="1"/>
          </p:cNvPicPr>
          <p:nvPr/>
        </p:nvPicPr>
        <p:blipFill rotWithShape="1">
          <a:blip r:embed="rId2" cstate="hqprint">
            <a:duotone>
              <a:prstClr val="black"/>
              <a:schemeClr val="bg1">
                <a:tint val="45000"/>
                <a:satMod val="400000"/>
              </a:schemeClr>
            </a:duotone>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t="53782" b="18548"/>
          <a:stretch/>
        </p:blipFill>
        <p:spPr>
          <a:xfrm>
            <a:off x="6683978" y="6250641"/>
            <a:ext cx="4442460" cy="381000"/>
          </a:xfrm>
          <a:prstGeom prst="rect">
            <a:avLst/>
          </a:prstGeom>
        </p:spPr>
      </p:pic>
      <p:pic>
        <p:nvPicPr>
          <p:cNvPr id="8" name="Kép 7"/>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772150" y="6117421"/>
            <a:ext cx="647700" cy="647440"/>
          </a:xfrm>
          <a:prstGeom prst="rect">
            <a:avLst/>
          </a:prstGeom>
        </p:spPr>
      </p:pic>
      <p:pic>
        <p:nvPicPr>
          <p:cNvPr id="1032" name="Picture 8" descr="Skype Logo PNG Transparent &amp; SVG Vector - Freebie Supply"/>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391229" y="1424158"/>
            <a:ext cx="1124494" cy="114089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Microsoft Teams Logo - PNG and Vector - Logo Download"/>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2588781" y="2079501"/>
            <a:ext cx="1113474" cy="97184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File:Microsoft Skype for Business logo.png - Wikimedia Commons"/>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17068943" y="13452075"/>
            <a:ext cx="212917" cy="21291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Download Google Meet Logo in SVG Vector or PNG File Format - Logo.wine"/>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259760" y="2923846"/>
            <a:ext cx="2426472" cy="161764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Webex Logo PNG Vectors Free Download"/>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14783" y="2755453"/>
            <a:ext cx="1425288" cy="102620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File:Microsoft Skype for Business logo.png - Wikimedia Common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417575" y="1246743"/>
            <a:ext cx="1322233" cy="1322233"/>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Standalone Virtual Meeting Software - Generic Options - Adviser Software"/>
          <p:cNvPicPr>
            <a:picLocks noChangeAspect="1" noChangeArrowheads="1"/>
          </p:cNvPicPr>
          <p:nvPr/>
        </p:nvPicPr>
        <p:blipFill rotWithShape="1">
          <a:blip r:embed="rId11">
            <a:extLst>
              <a:ext uri="{28A0092B-C50C-407E-A947-70E740481C1C}">
                <a14:useLocalDpi xmlns:a14="http://schemas.microsoft.com/office/drawing/2010/main" val="0"/>
              </a:ext>
            </a:extLst>
          </a:blip>
          <a:srcRect b="34724"/>
          <a:stretch/>
        </p:blipFill>
        <p:spPr bwMode="auto">
          <a:xfrm>
            <a:off x="-459870" y="4196026"/>
            <a:ext cx="2826692" cy="1845156"/>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Zoom Logo PNG Transparent Images"/>
          <p:cNvPicPr>
            <a:picLocks noChangeAspect="1" noChangeArrowheads="1"/>
          </p:cNvPicPr>
          <p:nvPr/>
        </p:nvPicPr>
        <p:blipFill>
          <a:blip r:embed="rId12" cstate="hqprint">
            <a:extLst>
              <a:ext uri="{28A0092B-C50C-407E-A947-70E740481C1C}">
                <a14:useLocalDpi xmlns:a14="http://schemas.microsoft.com/office/drawing/2010/main" val="0"/>
              </a:ext>
            </a:extLst>
          </a:blip>
          <a:srcRect/>
          <a:stretch>
            <a:fillRect/>
          </a:stretch>
        </p:blipFill>
        <p:spPr bwMode="auto">
          <a:xfrm>
            <a:off x="9727420" y="3109841"/>
            <a:ext cx="2702541" cy="1520179"/>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BlueJeans Gateway - CVI for Microsoft Team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04773" y="3573844"/>
            <a:ext cx="2057400" cy="2057401"/>
          </a:xfrm>
          <a:prstGeom prst="rect">
            <a:avLst/>
          </a:prstGeom>
          <a:noFill/>
          <a:extLst>
            <a:ext uri="{909E8E84-426E-40DD-AFC4-6F175D3DCCD1}">
              <a14:hiddenFill xmlns:a14="http://schemas.microsoft.com/office/drawing/2010/main">
                <a:solidFill>
                  <a:srgbClr val="FFFFFF"/>
                </a:solidFill>
              </a14:hiddenFill>
            </a:ext>
          </a:extLst>
        </p:spPr>
      </p:pic>
      <p:pic>
        <p:nvPicPr>
          <p:cNvPr id="12" name="Kép 11"/>
          <p:cNvPicPr>
            <a:picLocks noChangeAspect="1"/>
          </p:cNvPicPr>
          <p:nvPr/>
        </p:nvPicPr>
        <p:blipFill>
          <a:blip r:embed="rId14"/>
          <a:stretch>
            <a:fillRect/>
          </a:stretch>
        </p:blipFill>
        <p:spPr>
          <a:xfrm>
            <a:off x="7470683" y="4056909"/>
            <a:ext cx="4767073" cy="2681479"/>
          </a:xfrm>
          <a:prstGeom prst="rect">
            <a:avLst/>
          </a:prstGeom>
        </p:spPr>
      </p:pic>
    </p:spTree>
    <p:extLst>
      <p:ext uri="{BB962C8B-B14F-4D97-AF65-F5344CB8AC3E}">
        <p14:creationId xmlns:p14="http://schemas.microsoft.com/office/powerpoint/2010/main" val="3273090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A3D9365-3908-7B3C-7526-11483AA224BD}"/>
              </a:ext>
            </a:extLst>
          </p:cNvPr>
          <p:cNvSpPr>
            <a:spLocks noGrp="1"/>
          </p:cNvSpPr>
          <p:nvPr>
            <p:ph type="title"/>
          </p:nvPr>
        </p:nvSpPr>
        <p:spPr>
          <a:xfrm>
            <a:off x="4362327" y="94320"/>
            <a:ext cx="3497826" cy="1324800"/>
          </a:xfrm>
        </p:spPr>
        <p:txBody>
          <a:bodyPr vert="horz" lIns="91440" tIns="45720" rIns="91440" bIns="45720" rtlCol="0" anchor="ctr">
            <a:normAutofit/>
          </a:bodyPr>
          <a:lstStyle/>
          <a:p>
            <a:r>
              <a:rPr lang="hu-HU" b="1" dirty="0">
                <a:solidFill>
                  <a:schemeClr val="bg1"/>
                </a:solidFill>
                <a:effectLst>
                  <a:outerShdw blurRad="38100" dist="38100" dir="2700000" algn="tl">
                    <a:srgbClr val="000000">
                      <a:alpha val="43137"/>
                    </a:srgbClr>
                  </a:outerShdw>
                </a:effectLst>
                <a:latin typeface="Segoe UI Light" panose="020B0502040204020203" pitchFamily="34" charset="0"/>
                <a:ea typeface="Cambria" panose="02040503050406030204" pitchFamily="18" charset="0"/>
                <a:cs typeface="Segoe UI Light" panose="020B0502040204020203" pitchFamily="34" charset="0"/>
              </a:rPr>
              <a:t>I. Jogforrások</a:t>
            </a:r>
          </a:p>
        </p:txBody>
      </p:sp>
      <p:sp>
        <p:nvSpPr>
          <p:cNvPr id="3" name="Tartalom helye 2">
            <a:extLst>
              <a:ext uri="{FF2B5EF4-FFF2-40B4-BE49-F238E27FC236}">
                <a16:creationId xmlns:a16="http://schemas.microsoft.com/office/drawing/2014/main" id="{3901A095-6865-9F1A-366B-2F6AE8957B3A}"/>
              </a:ext>
            </a:extLst>
          </p:cNvPr>
          <p:cNvSpPr>
            <a:spLocks noGrp="1"/>
          </p:cNvSpPr>
          <p:nvPr>
            <p:ph idx="1"/>
          </p:nvPr>
        </p:nvSpPr>
        <p:spPr>
          <a:xfrm>
            <a:off x="1065562" y="1487136"/>
            <a:ext cx="10060876" cy="4351338"/>
          </a:xfrm>
          <a:noFill/>
        </p:spPr>
        <p:txBody>
          <a:bodyPr>
            <a:noAutofit/>
          </a:bodyPr>
          <a:lstStyle/>
          <a:p>
            <a:pPr marL="898525" indent="-898525" algn="just">
              <a:buNone/>
            </a:pPr>
            <a:r>
              <a:rPr lang="hu-HU" sz="2400" b="1" dirty="0">
                <a:solidFill>
                  <a:schemeClr val="bg1"/>
                </a:solidFill>
                <a:latin typeface="Constantia" panose="02030602050306030303" pitchFamily="18" charset="0"/>
                <a:ea typeface="Cambria" panose="02040503050406030204" pitchFamily="18" charset="0"/>
              </a:rPr>
              <a:t>Pmt. - </a:t>
            </a:r>
            <a:r>
              <a:rPr lang="hu-HU" sz="2400" dirty="0">
                <a:solidFill>
                  <a:schemeClr val="bg1"/>
                </a:solidFill>
                <a:latin typeface="Constantia" panose="02030602050306030303" pitchFamily="18" charset="0"/>
                <a:ea typeface="Cambria" panose="02040503050406030204" pitchFamily="18" charset="0"/>
              </a:rPr>
              <a:t>2017. évi LIII. törvény a pénzmosás és a terrorizmus </a:t>
            </a:r>
            <a:r>
              <a:rPr lang="hu-HU" sz="2400" dirty="0" smtClean="0">
                <a:solidFill>
                  <a:schemeClr val="bg1"/>
                </a:solidFill>
                <a:latin typeface="Constantia" panose="02030602050306030303" pitchFamily="18" charset="0"/>
                <a:ea typeface="Cambria" panose="02040503050406030204" pitchFamily="18" charset="0"/>
              </a:rPr>
              <a:t>finanszírozása megelőzéséről </a:t>
            </a:r>
            <a:r>
              <a:rPr lang="hu-HU" sz="2400" dirty="0">
                <a:solidFill>
                  <a:schemeClr val="bg1"/>
                </a:solidFill>
                <a:latin typeface="Constantia" panose="02030602050306030303" pitchFamily="18" charset="0"/>
                <a:ea typeface="Cambria" panose="02040503050406030204" pitchFamily="18" charset="0"/>
              </a:rPr>
              <a:t>és </a:t>
            </a:r>
            <a:r>
              <a:rPr lang="hu-HU" sz="2400" dirty="0" smtClean="0">
                <a:solidFill>
                  <a:schemeClr val="bg1"/>
                </a:solidFill>
                <a:latin typeface="Constantia" panose="02030602050306030303" pitchFamily="18" charset="0"/>
                <a:ea typeface="Cambria" panose="02040503050406030204" pitchFamily="18" charset="0"/>
              </a:rPr>
              <a:t>megakadályozásáról</a:t>
            </a:r>
          </a:p>
          <a:p>
            <a:pPr marL="898525" indent="-898525" algn="just">
              <a:buNone/>
            </a:pPr>
            <a:endParaRPr lang="hu-HU" sz="100" dirty="0">
              <a:solidFill>
                <a:schemeClr val="bg1"/>
              </a:solidFill>
              <a:latin typeface="Constantia" panose="02030602050306030303" pitchFamily="18" charset="0"/>
              <a:ea typeface="Cambria" panose="02040503050406030204" pitchFamily="18" charset="0"/>
            </a:endParaRPr>
          </a:p>
          <a:p>
            <a:pPr marL="898525" indent="-898525" algn="just">
              <a:buNone/>
            </a:pPr>
            <a:r>
              <a:rPr lang="hu-HU" sz="2400" b="1" dirty="0">
                <a:solidFill>
                  <a:schemeClr val="bg1"/>
                </a:solidFill>
                <a:latin typeface="Constantia" panose="02030602050306030303" pitchFamily="18" charset="0"/>
                <a:ea typeface="Cambria" panose="02040503050406030204" pitchFamily="18" charset="0"/>
              </a:rPr>
              <a:t>Pmt. Szabályzat - </a:t>
            </a:r>
            <a:r>
              <a:rPr lang="hu-HU" sz="2400" dirty="0">
                <a:solidFill>
                  <a:schemeClr val="bg1"/>
                </a:solidFill>
                <a:latin typeface="Constantia" panose="02030602050306030303" pitchFamily="18" charset="0"/>
                <a:ea typeface="Cambria" panose="02040503050406030204" pitchFamily="18" charset="0"/>
              </a:rPr>
              <a:t>10/2019. (VI. 24.) MÜK szabályzat a pénzmosás és a </a:t>
            </a:r>
            <a:r>
              <a:rPr lang="hu-HU" sz="2400" dirty="0" smtClean="0">
                <a:solidFill>
                  <a:schemeClr val="bg1"/>
                </a:solidFill>
                <a:latin typeface="Constantia" panose="02030602050306030303" pitchFamily="18" charset="0"/>
                <a:ea typeface="Cambria" panose="02040503050406030204" pitchFamily="18" charset="0"/>
              </a:rPr>
              <a:t>terrorizmus </a:t>
            </a:r>
            <a:r>
              <a:rPr lang="hu-HU" sz="2400" dirty="0">
                <a:solidFill>
                  <a:schemeClr val="bg1"/>
                </a:solidFill>
                <a:latin typeface="Constantia" panose="02030602050306030303" pitchFamily="18" charset="0"/>
                <a:ea typeface="Cambria" panose="02040503050406030204" pitchFamily="18" charset="0"/>
              </a:rPr>
              <a:t>finanszírozása megelőzéséről és megakadályozásáról szóló 	2017. évi LIII. törvényben és az Európai Unió és az ENSZ Biztonsági 	Tanácsa által elrendelt pénzügyi és vagyoni korlátozó </a:t>
            </a:r>
            <a:r>
              <a:rPr lang="hu-HU" sz="2400" dirty="0" smtClean="0">
                <a:solidFill>
                  <a:schemeClr val="bg1"/>
                </a:solidFill>
                <a:latin typeface="Constantia" panose="02030602050306030303" pitchFamily="18" charset="0"/>
                <a:ea typeface="Cambria" panose="02040503050406030204" pitchFamily="18" charset="0"/>
              </a:rPr>
              <a:t>intézkedések végrehajtásáról </a:t>
            </a:r>
            <a:r>
              <a:rPr lang="hu-HU" sz="2400" dirty="0">
                <a:solidFill>
                  <a:schemeClr val="bg1"/>
                </a:solidFill>
                <a:latin typeface="Constantia" panose="02030602050306030303" pitchFamily="18" charset="0"/>
                <a:ea typeface="Cambria" panose="02040503050406030204" pitchFamily="18" charset="0"/>
              </a:rPr>
              <a:t>szóló 2017. évi LII. törvényben meghatározott </a:t>
            </a:r>
            <a:r>
              <a:rPr lang="hu-HU" sz="2400" dirty="0" smtClean="0">
                <a:solidFill>
                  <a:schemeClr val="bg1"/>
                </a:solidFill>
                <a:latin typeface="Constantia" panose="02030602050306030303" pitchFamily="18" charset="0"/>
                <a:ea typeface="Cambria" panose="02040503050406030204" pitchFamily="18" charset="0"/>
              </a:rPr>
              <a:t>kötelezettségek teljesítéséről</a:t>
            </a:r>
          </a:p>
          <a:p>
            <a:pPr marL="898525" indent="-898525" algn="just">
              <a:buNone/>
            </a:pPr>
            <a:endParaRPr lang="hu-HU" sz="100" dirty="0">
              <a:solidFill>
                <a:schemeClr val="bg1"/>
              </a:solidFill>
              <a:latin typeface="Constantia" panose="02030602050306030303" pitchFamily="18" charset="0"/>
              <a:ea typeface="Cambria" panose="02040503050406030204" pitchFamily="18" charset="0"/>
            </a:endParaRPr>
          </a:p>
          <a:p>
            <a:pPr marL="0" indent="0" algn="just" defTabSz="990600">
              <a:buNone/>
            </a:pPr>
            <a:r>
              <a:rPr lang="hu-HU" sz="2400" b="1" dirty="0">
                <a:solidFill>
                  <a:schemeClr val="bg1"/>
                </a:solidFill>
                <a:latin typeface="Constantia" panose="02030602050306030303" pitchFamily="18" charset="0"/>
                <a:ea typeface="Cambria" panose="02040503050406030204" pitchFamily="18" charset="0"/>
              </a:rPr>
              <a:t>Üttv. - </a:t>
            </a:r>
            <a:r>
              <a:rPr lang="hu-HU" sz="2400" dirty="0" smtClean="0">
                <a:solidFill>
                  <a:schemeClr val="bg1"/>
                </a:solidFill>
                <a:latin typeface="Constantia" panose="02030602050306030303" pitchFamily="18" charset="0"/>
                <a:ea typeface="Cambria" panose="02040503050406030204" pitchFamily="18" charset="0"/>
              </a:rPr>
              <a:t>2017</a:t>
            </a:r>
            <a:r>
              <a:rPr lang="hu-HU" sz="2400" dirty="0">
                <a:solidFill>
                  <a:schemeClr val="bg1"/>
                </a:solidFill>
                <a:latin typeface="Constantia" panose="02030602050306030303" pitchFamily="18" charset="0"/>
                <a:ea typeface="Cambria" panose="02040503050406030204" pitchFamily="18" charset="0"/>
              </a:rPr>
              <a:t>. évi LXXVIII. törvény az ügyvédi </a:t>
            </a:r>
            <a:r>
              <a:rPr lang="hu-HU" sz="2400" dirty="0" smtClean="0">
                <a:solidFill>
                  <a:schemeClr val="bg1"/>
                </a:solidFill>
                <a:latin typeface="Constantia" panose="02030602050306030303" pitchFamily="18" charset="0"/>
                <a:ea typeface="Cambria" panose="02040503050406030204" pitchFamily="18" charset="0"/>
              </a:rPr>
              <a:t>tevékenységről</a:t>
            </a:r>
          </a:p>
          <a:p>
            <a:pPr marL="0" indent="0" algn="just" defTabSz="990600">
              <a:buNone/>
            </a:pPr>
            <a:endParaRPr lang="hu-HU" sz="100" dirty="0">
              <a:solidFill>
                <a:schemeClr val="bg1"/>
              </a:solidFill>
              <a:latin typeface="Constantia" panose="02030602050306030303" pitchFamily="18" charset="0"/>
              <a:ea typeface="Cambria" panose="02040503050406030204" pitchFamily="18" charset="0"/>
            </a:endParaRPr>
          </a:p>
          <a:p>
            <a:pPr marL="0" indent="0" algn="just">
              <a:buNone/>
            </a:pPr>
            <a:r>
              <a:rPr lang="hu-HU" sz="2400" b="1" dirty="0">
                <a:solidFill>
                  <a:schemeClr val="bg1"/>
                </a:solidFill>
                <a:latin typeface="Constantia" panose="02030602050306030303" pitchFamily="18" charset="0"/>
                <a:ea typeface="Cambria" panose="02040503050406030204" pitchFamily="18" charset="0"/>
              </a:rPr>
              <a:t>1/2019. (VII. 31.) MÜK elnöki határozat </a:t>
            </a:r>
            <a:r>
              <a:rPr lang="hu-HU" sz="2400" dirty="0">
                <a:solidFill>
                  <a:schemeClr val="bg1"/>
                </a:solidFill>
                <a:latin typeface="Constantia" panose="02030602050306030303" pitchFamily="18" charset="0"/>
                <a:ea typeface="Cambria" panose="02040503050406030204" pitchFamily="18" charset="0"/>
              </a:rPr>
              <a:t>az azonosítás során használható 	egyes 	elektronikus hírközlő eszközök </a:t>
            </a:r>
            <a:r>
              <a:rPr lang="hu-HU" sz="2400" dirty="0" err="1">
                <a:solidFill>
                  <a:schemeClr val="bg1"/>
                </a:solidFill>
                <a:latin typeface="Constantia" panose="02030602050306030303" pitchFamily="18" charset="0"/>
                <a:ea typeface="Cambria" panose="02040503050406030204" pitchFamily="18" charset="0"/>
              </a:rPr>
              <a:t>auditációjáról</a:t>
            </a:r>
            <a:endParaRPr lang="hu-HU" sz="2400" dirty="0">
              <a:solidFill>
                <a:schemeClr val="bg1"/>
              </a:solidFill>
              <a:latin typeface="Constantia" panose="02030602050306030303" pitchFamily="18" charset="0"/>
              <a:ea typeface="Cambria" panose="02040503050406030204" pitchFamily="18" charset="0"/>
            </a:endParaRPr>
          </a:p>
        </p:txBody>
      </p:sp>
      <p:pic>
        <p:nvPicPr>
          <p:cNvPr id="18" name="Kép 17"/>
          <p:cNvPicPr>
            <a:picLocks noChangeAspect="1"/>
          </p:cNvPicPr>
          <p:nvPr/>
        </p:nvPicPr>
        <p:blipFill rotWithShape="1">
          <a:blip r:embed="rId3" cstate="hqprint">
            <a:duotone>
              <a:prstClr val="black"/>
              <a:schemeClr val="bg1">
                <a:tint val="45000"/>
                <a:satMod val="400000"/>
              </a:schemeClr>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t="19391" b="52940"/>
          <a:stretch/>
        </p:blipFill>
        <p:spPr>
          <a:xfrm>
            <a:off x="1070610" y="6250641"/>
            <a:ext cx="4442460" cy="381000"/>
          </a:xfrm>
          <a:prstGeom prst="rect">
            <a:avLst/>
          </a:prstGeom>
        </p:spPr>
      </p:pic>
      <p:pic>
        <p:nvPicPr>
          <p:cNvPr id="9" name="Ábra 7" descr="Jobbra mutató kalap egyszínű kitöltéssel">
            <a:extLst>
              <a:ext uri="{FF2B5EF4-FFF2-40B4-BE49-F238E27FC236}">
                <a16:creationId xmlns:a16="http://schemas.microsoft.com/office/drawing/2014/main" id="{00951C46-EF3D-ACB9-88CE-5C2818485BE8}"/>
              </a:ext>
            </a:extLst>
          </p:cNvPr>
          <p:cNvPicPr>
            <a:picLocks noChangeAspect="1"/>
          </p:cNvPicPr>
          <p:nvPr/>
        </p:nvPicPr>
        <p:blipFill>
          <a:blip r:embed="rId5" cstate="hqprint">
            <a:lum bright="70000" contrast="-70000"/>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612341" y="1345547"/>
            <a:ext cx="665545" cy="665545"/>
          </a:xfrm>
          <a:prstGeom prst="rect">
            <a:avLst/>
          </a:prstGeom>
        </p:spPr>
      </p:pic>
      <p:pic>
        <p:nvPicPr>
          <p:cNvPr id="10" name="Ábra 7" descr="Jobbra mutató kalap egyszínű kitöltéssel">
            <a:extLst>
              <a:ext uri="{FF2B5EF4-FFF2-40B4-BE49-F238E27FC236}">
                <a16:creationId xmlns:a16="http://schemas.microsoft.com/office/drawing/2014/main" id="{00951C46-EF3D-ACB9-88CE-5C2818485BE8}"/>
              </a:ext>
            </a:extLst>
          </p:cNvPr>
          <p:cNvPicPr>
            <a:picLocks noChangeAspect="1"/>
          </p:cNvPicPr>
          <p:nvPr/>
        </p:nvPicPr>
        <p:blipFill>
          <a:blip r:embed="rId5" cstate="hqprint">
            <a:lum bright="70000" contrast="-70000"/>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612341" y="2248574"/>
            <a:ext cx="665545" cy="665545"/>
          </a:xfrm>
          <a:prstGeom prst="rect">
            <a:avLst/>
          </a:prstGeom>
        </p:spPr>
      </p:pic>
      <p:pic>
        <p:nvPicPr>
          <p:cNvPr id="11" name="Ábra 7" descr="Jobbra mutató kalap egyszínű kitöltéssel">
            <a:extLst>
              <a:ext uri="{FF2B5EF4-FFF2-40B4-BE49-F238E27FC236}">
                <a16:creationId xmlns:a16="http://schemas.microsoft.com/office/drawing/2014/main" id="{00951C46-EF3D-ACB9-88CE-5C2818485BE8}"/>
              </a:ext>
            </a:extLst>
          </p:cNvPr>
          <p:cNvPicPr>
            <a:picLocks noChangeAspect="1"/>
          </p:cNvPicPr>
          <p:nvPr/>
        </p:nvPicPr>
        <p:blipFill>
          <a:blip r:embed="rId5" cstate="hqprint">
            <a:lum bright="70000" contrast="-70000"/>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612341" y="4500454"/>
            <a:ext cx="665545" cy="665545"/>
          </a:xfrm>
          <a:prstGeom prst="rect">
            <a:avLst/>
          </a:prstGeom>
        </p:spPr>
      </p:pic>
      <p:pic>
        <p:nvPicPr>
          <p:cNvPr id="12" name="Ábra 7" descr="Jobbra mutató kalap egyszínű kitöltéssel">
            <a:extLst>
              <a:ext uri="{FF2B5EF4-FFF2-40B4-BE49-F238E27FC236}">
                <a16:creationId xmlns:a16="http://schemas.microsoft.com/office/drawing/2014/main" id="{00951C46-EF3D-ACB9-88CE-5C2818485BE8}"/>
              </a:ext>
            </a:extLst>
          </p:cNvPr>
          <p:cNvPicPr>
            <a:picLocks noChangeAspect="1"/>
          </p:cNvPicPr>
          <p:nvPr/>
        </p:nvPicPr>
        <p:blipFill>
          <a:blip r:embed="rId5" cstate="hqprint">
            <a:lum bright="70000" contrast="-70000"/>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628264" y="5141899"/>
            <a:ext cx="665545" cy="665545"/>
          </a:xfrm>
          <a:prstGeom prst="rect">
            <a:avLst/>
          </a:prstGeom>
        </p:spPr>
      </p:pic>
      <p:pic>
        <p:nvPicPr>
          <p:cNvPr id="13" name="Kép 12"/>
          <p:cNvPicPr>
            <a:picLocks noChangeAspect="1"/>
          </p:cNvPicPr>
          <p:nvPr/>
        </p:nvPicPr>
        <p:blipFill rotWithShape="1">
          <a:blip r:embed="rId3" cstate="hqprint">
            <a:duotone>
              <a:prstClr val="black"/>
              <a:schemeClr val="bg1">
                <a:tint val="45000"/>
                <a:satMod val="400000"/>
              </a:schemeClr>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t="53782" b="18548"/>
          <a:stretch/>
        </p:blipFill>
        <p:spPr>
          <a:xfrm>
            <a:off x="6683978" y="6250641"/>
            <a:ext cx="4442460" cy="381000"/>
          </a:xfrm>
          <a:prstGeom prst="rect">
            <a:avLst/>
          </a:prstGeom>
        </p:spPr>
      </p:pic>
      <p:pic>
        <p:nvPicPr>
          <p:cNvPr id="14" name="Kép 13"/>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772150" y="6117421"/>
            <a:ext cx="647700" cy="647440"/>
          </a:xfrm>
          <a:prstGeom prst="rect">
            <a:avLst/>
          </a:prstGeom>
        </p:spPr>
      </p:pic>
      <p:sp>
        <p:nvSpPr>
          <p:cNvPr id="8" name="Szövegdoboz 7"/>
          <p:cNvSpPr txBox="1"/>
          <p:nvPr/>
        </p:nvSpPr>
        <p:spPr>
          <a:xfrm>
            <a:off x="9812740" y="323315"/>
            <a:ext cx="2284593" cy="830997"/>
          </a:xfrm>
          <a:prstGeom prst="rect">
            <a:avLst/>
          </a:prstGeom>
          <a:solidFill>
            <a:srgbClr val="FFFFFF">
              <a:alpha val="29000"/>
            </a:srgbClr>
          </a:solidFill>
        </p:spPr>
        <p:txBody>
          <a:bodyPr wrap="square" rtlCol="0">
            <a:spAutoFit/>
          </a:bodyPr>
          <a:lstStyle/>
          <a:p>
            <a:pPr algn="ctr"/>
            <a:r>
              <a:rPr lang="hu-HU" sz="2400" b="1" dirty="0" smtClean="0">
                <a:solidFill>
                  <a:schemeClr val="bg1"/>
                </a:solidFill>
                <a:effectLst>
                  <a:outerShdw blurRad="38100" dist="38100" dir="2700000" algn="tl">
                    <a:srgbClr val="000000">
                      <a:alpha val="43137"/>
                    </a:srgbClr>
                  </a:outerShdw>
                </a:effectLst>
                <a:latin typeface="Constantia" panose="02030602050306030303" pitchFamily="18" charset="0"/>
              </a:rPr>
              <a:t>2025. jan. 01. módosul!</a:t>
            </a:r>
            <a:endParaRPr lang="hu-HU" sz="2400" b="1" dirty="0">
              <a:solidFill>
                <a:schemeClr val="bg1"/>
              </a:solidFill>
              <a:effectLst>
                <a:outerShdw blurRad="38100" dist="38100" dir="2700000" algn="tl">
                  <a:srgbClr val="000000">
                    <a:alpha val="43137"/>
                  </a:srgbClr>
                </a:outerShdw>
              </a:effectLst>
              <a:latin typeface="Constantia" panose="02030602050306030303" pitchFamily="18" charset="0"/>
            </a:endParaRPr>
          </a:p>
        </p:txBody>
      </p:sp>
      <p:cxnSp>
        <p:nvCxnSpPr>
          <p:cNvPr id="24" name="Egyenes összekötő 23"/>
          <p:cNvCxnSpPr/>
          <p:nvPr/>
        </p:nvCxnSpPr>
        <p:spPr>
          <a:xfrm>
            <a:off x="7110484" y="2011092"/>
            <a:ext cx="4176215" cy="0"/>
          </a:xfrm>
          <a:prstGeom prst="line">
            <a:avLst/>
          </a:prstGeom>
          <a:ln w="57150">
            <a:solidFill>
              <a:srgbClr val="FFFFFF"/>
            </a:solidFill>
            <a:prstDash val="sysDot"/>
          </a:ln>
        </p:spPr>
        <p:style>
          <a:lnRef idx="2">
            <a:schemeClr val="accent1"/>
          </a:lnRef>
          <a:fillRef idx="0">
            <a:schemeClr val="accent1"/>
          </a:fillRef>
          <a:effectRef idx="1">
            <a:schemeClr val="accent1"/>
          </a:effectRef>
          <a:fontRef idx="minor">
            <a:schemeClr val="tx1"/>
          </a:fontRef>
        </p:style>
      </p:cxnSp>
      <p:cxnSp>
        <p:nvCxnSpPr>
          <p:cNvPr id="28" name="Egyenes összekötő nyíllal 27"/>
          <p:cNvCxnSpPr/>
          <p:nvPr/>
        </p:nvCxnSpPr>
        <p:spPr>
          <a:xfrm flipV="1">
            <a:off x="11273051" y="1237284"/>
            <a:ext cx="0" cy="787455"/>
          </a:xfrm>
          <a:prstGeom prst="straightConnector1">
            <a:avLst/>
          </a:prstGeom>
          <a:ln w="57150">
            <a:solidFill>
              <a:schemeClr val="bg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0740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A3D9365-3908-7B3C-7526-11483AA224BD}"/>
              </a:ext>
            </a:extLst>
          </p:cNvPr>
          <p:cNvSpPr>
            <a:spLocks noGrp="1"/>
          </p:cNvSpPr>
          <p:nvPr>
            <p:ph type="title"/>
          </p:nvPr>
        </p:nvSpPr>
        <p:spPr>
          <a:xfrm>
            <a:off x="2618015" y="168024"/>
            <a:ext cx="6955971" cy="986903"/>
          </a:xfrm>
        </p:spPr>
        <p:txBody>
          <a:bodyPr>
            <a:normAutofit fontScale="90000"/>
          </a:bodyPr>
          <a:lstStyle/>
          <a:p>
            <a:pPr algn="ctr"/>
            <a:r>
              <a:rPr lang="hu-HU" dirty="0" smtClean="0">
                <a:solidFill>
                  <a:schemeClr val="bg1"/>
                </a:solidFill>
                <a:effectLst>
                  <a:outerShdw blurRad="38100" dist="38100" dir="2700000" algn="tl">
                    <a:srgbClr val="000000">
                      <a:alpha val="43137"/>
                    </a:srgbClr>
                  </a:outerShdw>
                </a:effectLst>
                <a:latin typeface="Segoe UI Light" panose="020B0502040204020203" pitchFamily="34" charset="0"/>
                <a:ea typeface="Cambria" panose="02040503050406030204" pitchFamily="18" charset="0"/>
                <a:cs typeface="Segoe UI Light" panose="020B0502040204020203" pitchFamily="34" charset="0"/>
              </a:rPr>
              <a:t>VI. </a:t>
            </a:r>
            <a:r>
              <a:rPr lang="hu-HU" dirty="0">
                <a:solidFill>
                  <a:schemeClr val="bg1"/>
                </a:solidFill>
                <a:effectLst>
                  <a:outerShdw blurRad="38100" dist="38100" dir="2700000" algn="tl">
                    <a:srgbClr val="000000">
                      <a:alpha val="43137"/>
                    </a:srgbClr>
                  </a:outerShdw>
                </a:effectLst>
                <a:latin typeface="Segoe UI Light" panose="020B0502040204020203" pitchFamily="34" charset="0"/>
                <a:ea typeface="Cambria" panose="02040503050406030204" pitchFamily="18" charset="0"/>
                <a:cs typeface="Segoe UI Light" panose="020B0502040204020203" pitchFamily="34" charset="0"/>
              </a:rPr>
              <a:t>Fokozott ügyfél-átvilágítás</a:t>
            </a:r>
          </a:p>
        </p:txBody>
      </p:sp>
      <p:sp>
        <p:nvSpPr>
          <p:cNvPr id="5" name="Szövegdoboz 4"/>
          <p:cNvSpPr txBox="1"/>
          <p:nvPr/>
        </p:nvSpPr>
        <p:spPr>
          <a:xfrm>
            <a:off x="619365" y="1286981"/>
            <a:ext cx="10584180" cy="4632037"/>
          </a:xfrm>
          <a:prstGeom prst="rect">
            <a:avLst/>
          </a:prstGeom>
          <a:noFill/>
        </p:spPr>
        <p:txBody>
          <a:bodyPr wrap="square" rtlCol="0">
            <a:spAutoFit/>
          </a:bodyPr>
          <a:lstStyle/>
          <a:p>
            <a:pPr marL="812800" indent="-812800">
              <a:spcAft>
                <a:spcPts val="1200"/>
              </a:spcAft>
            </a:pPr>
            <a:r>
              <a:rPr lang="hu-HU" sz="20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16. </a:t>
            </a:r>
            <a:r>
              <a:rPr lang="hu-HU" sz="2000" dirty="0" smtClean="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 (1) A </a:t>
            </a:r>
            <a:r>
              <a:rPr lang="hu-HU" sz="20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szolgáltató fokozott ügyfél-átvilágítási intézkedéseket köteles alkalmazni, ha az </a:t>
            </a:r>
            <a:r>
              <a:rPr lang="hu-HU" sz="2000" b="1" i="1" u="sng"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ügyfél magas kockázatú</a:t>
            </a:r>
            <a:r>
              <a:rPr lang="hu-HU" sz="2000" i="1" u="sng"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 </a:t>
            </a:r>
            <a:endParaRPr lang="hu-HU" sz="2000" i="1" u="sng" dirty="0" smtClean="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endParaRPr>
          </a:p>
          <a:p>
            <a:pPr marL="812800">
              <a:spcAft>
                <a:spcPts val="600"/>
              </a:spcAft>
            </a:pPr>
            <a:r>
              <a:rPr lang="hu-HU" sz="2000" dirty="0" smtClean="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Az </a:t>
            </a:r>
            <a:r>
              <a:rPr lang="hu-HU" sz="20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ügyfelet magas kockázatúnak kell tekinteni az alábbi esetekben:  </a:t>
            </a:r>
          </a:p>
          <a:p>
            <a:pPr marL="987425" indent="-276225" algn="just"/>
            <a:r>
              <a:rPr lang="hu-HU" sz="20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a) az ügyfél stratégiai hiányosságokkal rendelkező, kiemelt kockázatot jelentő harmadik országból származik,</a:t>
            </a:r>
          </a:p>
          <a:p>
            <a:pPr marL="987425" indent="-276225" algn="just"/>
            <a:r>
              <a:rPr lang="hu-HU" sz="20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b) </a:t>
            </a:r>
            <a:r>
              <a:rPr lang="hu-HU" sz="2000" dirty="0" smtClean="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 saját </a:t>
            </a:r>
            <a:r>
              <a:rPr lang="hu-HU" sz="20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kockázatértékelésén alapuló belső szabályzatban rögzített egyéb esetekben,</a:t>
            </a:r>
          </a:p>
          <a:p>
            <a:pPr marL="987425" indent="-276225" algn="just"/>
            <a:r>
              <a:rPr lang="hu-HU" sz="20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c) a 17. §-</a:t>
            </a:r>
            <a:r>
              <a:rPr lang="hu-HU" sz="2000" dirty="0" err="1">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ban</a:t>
            </a:r>
            <a:r>
              <a:rPr lang="hu-HU" sz="20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 meghatározott távoli azonosítás esetén,</a:t>
            </a:r>
          </a:p>
          <a:p>
            <a:pPr marL="987425" indent="-276225" algn="just"/>
            <a:r>
              <a:rPr lang="hu-HU" sz="20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d) az ügyfél vagy tényleges tulajdonosa </a:t>
            </a:r>
            <a:r>
              <a:rPr lang="hu-HU" sz="2000" dirty="0" smtClean="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 bizonyos kivétellel – </a:t>
            </a:r>
            <a:r>
              <a:rPr lang="hu-HU" sz="20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kiemelt közszereplő vagy a kiemelt közszereplő közeli hozzátartozója vagy a kiemelt közszereplővel közeli kapcsolatban álló személy,</a:t>
            </a:r>
          </a:p>
          <a:p>
            <a:pPr marL="987425" indent="-276225" algn="just"/>
            <a:r>
              <a:rPr lang="hu-HU" sz="20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e) az ügyfél az </a:t>
            </a:r>
            <a:r>
              <a:rPr lang="hu-HU" sz="2000" dirty="0" err="1">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Afad</a:t>
            </a:r>
            <a:r>
              <a:rPr lang="hu-HU" sz="20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-törvény alapján „megbízhatatlan” minősítésű tényleges tulajdonosi adatokkal rendelkező adatszolgáltatónak minősül, valamint</a:t>
            </a:r>
          </a:p>
          <a:p>
            <a:pPr marL="987425" indent="-276225" algn="just"/>
            <a:r>
              <a:rPr lang="hu-HU" sz="20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f) az 5. §-</a:t>
            </a:r>
            <a:r>
              <a:rPr lang="hu-HU" sz="2000" dirty="0" err="1">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ban</a:t>
            </a:r>
            <a:r>
              <a:rPr lang="hu-HU" sz="20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 meghatározott felügyeletet ellátó szerv által kiadott útmutatóban meghatározott egyéb esetekben</a:t>
            </a:r>
            <a:r>
              <a:rPr lang="hu-HU" sz="2000" dirty="0" smtClean="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a:t>
            </a:r>
            <a:endParaRPr lang="hu-HU" sz="20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endParaRPr>
          </a:p>
        </p:txBody>
      </p:sp>
      <p:pic>
        <p:nvPicPr>
          <p:cNvPr id="6" name="Kép 5"/>
          <p:cNvPicPr>
            <a:picLocks noChangeAspect="1"/>
          </p:cNvPicPr>
          <p:nvPr/>
        </p:nvPicPr>
        <p:blipFill rotWithShape="1">
          <a:blip r:embed="rId3" cstate="hqprint">
            <a:duotone>
              <a:prstClr val="black"/>
              <a:schemeClr val="bg1">
                <a:tint val="45000"/>
                <a:satMod val="400000"/>
              </a:schemeClr>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t="19391" b="52940"/>
          <a:stretch/>
        </p:blipFill>
        <p:spPr>
          <a:xfrm>
            <a:off x="1070610" y="6250641"/>
            <a:ext cx="4442460" cy="381000"/>
          </a:xfrm>
          <a:prstGeom prst="rect">
            <a:avLst/>
          </a:prstGeom>
        </p:spPr>
      </p:pic>
      <p:pic>
        <p:nvPicPr>
          <p:cNvPr id="9" name="Kép 8"/>
          <p:cNvPicPr>
            <a:picLocks noChangeAspect="1"/>
          </p:cNvPicPr>
          <p:nvPr/>
        </p:nvPicPr>
        <p:blipFill rotWithShape="1">
          <a:blip r:embed="rId3" cstate="hqprint">
            <a:duotone>
              <a:prstClr val="black"/>
              <a:schemeClr val="bg1">
                <a:tint val="45000"/>
                <a:satMod val="400000"/>
              </a:schemeClr>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t="53782" b="18548"/>
          <a:stretch/>
        </p:blipFill>
        <p:spPr>
          <a:xfrm>
            <a:off x="6683978" y="6250641"/>
            <a:ext cx="4442460" cy="381000"/>
          </a:xfrm>
          <a:prstGeom prst="rect">
            <a:avLst/>
          </a:prstGeom>
        </p:spPr>
      </p:pic>
      <p:pic>
        <p:nvPicPr>
          <p:cNvPr id="10" name="Kép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772150" y="6117421"/>
            <a:ext cx="647700" cy="647440"/>
          </a:xfrm>
          <a:prstGeom prst="rect">
            <a:avLst/>
          </a:prstGeom>
        </p:spPr>
      </p:pic>
      <p:sp>
        <p:nvSpPr>
          <p:cNvPr id="11" name="Ellipszis 10"/>
          <p:cNvSpPr/>
          <p:nvPr/>
        </p:nvSpPr>
        <p:spPr>
          <a:xfrm>
            <a:off x="10718998" y="-2247285"/>
            <a:ext cx="4068644" cy="3884613"/>
          </a:xfrm>
          <a:prstGeom prst="ellipse">
            <a:avLst/>
          </a:prstGeom>
          <a:solidFill>
            <a:schemeClr val="bg1">
              <a:alpha val="22000"/>
            </a:schemeClr>
          </a:solidFill>
          <a:ln>
            <a:solidFill>
              <a:srgbClr val="CFCFC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hu-HU" sz="2800" dirty="0">
              <a:ln w="0"/>
              <a:solidFill>
                <a:schemeClr val="tx1"/>
              </a:solidFill>
              <a:effectLst>
                <a:outerShdw blurRad="38100" dist="19050" dir="2700000" algn="tl" rotWithShape="0">
                  <a:schemeClr val="dk1">
                    <a:alpha val="40000"/>
                  </a:schemeClr>
                </a:outerShdw>
              </a:effectLst>
            </a:endParaRPr>
          </a:p>
        </p:txBody>
      </p:sp>
      <p:sp>
        <p:nvSpPr>
          <p:cNvPr id="12" name="Szövegdoboz 11"/>
          <p:cNvSpPr txBox="1"/>
          <p:nvPr/>
        </p:nvSpPr>
        <p:spPr>
          <a:xfrm>
            <a:off x="11007497" y="200788"/>
            <a:ext cx="1337187" cy="646331"/>
          </a:xfrm>
          <a:prstGeom prst="rect">
            <a:avLst/>
          </a:prstGeom>
          <a:noFill/>
        </p:spPr>
        <p:txBody>
          <a:bodyPr wrap="square" rtlCol="0">
            <a:spAutoFit/>
          </a:bodyPr>
          <a:lstStyle/>
          <a:p>
            <a:r>
              <a:rPr lang="hu-HU" sz="3600" b="1" dirty="0" err="1"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Segoe UI Light" panose="020B0502040204020203" pitchFamily="34" charset="0"/>
              </a:rPr>
              <a:t>Pmt</a:t>
            </a:r>
            <a:r>
              <a:rPr lang="hu-HU" sz="3600"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Segoe UI Light" panose="020B0502040204020203" pitchFamily="34" charset="0"/>
              </a:rPr>
              <a:t>.</a:t>
            </a:r>
            <a:endParaRPr lang="hu-HU" sz="3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Segoe UI Light" panose="020B0502040204020203" pitchFamily="34" charset="0"/>
            </a:endParaRPr>
          </a:p>
        </p:txBody>
      </p:sp>
    </p:spTree>
    <p:extLst>
      <p:ext uri="{BB962C8B-B14F-4D97-AF65-F5344CB8AC3E}">
        <p14:creationId xmlns:p14="http://schemas.microsoft.com/office/powerpoint/2010/main" val="100955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A3D9365-3908-7B3C-7526-11483AA224BD}"/>
              </a:ext>
            </a:extLst>
          </p:cNvPr>
          <p:cNvSpPr>
            <a:spLocks noGrp="1"/>
          </p:cNvSpPr>
          <p:nvPr>
            <p:ph type="title"/>
          </p:nvPr>
        </p:nvSpPr>
        <p:spPr>
          <a:xfrm>
            <a:off x="2842985" y="417448"/>
            <a:ext cx="6506029" cy="781503"/>
          </a:xfrm>
        </p:spPr>
        <p:txBody>
          <a:bodyPr>
            <a:normAutofit fontScale="90000"/>
          </a:bodyPr>
          <a:lstStyle/>
          <a:p>
            <a:r>
              <a:rPr lang="hu-HU" dirty="0" smtClean="0">
                <a:solidFill>
                  <a:schemeClr val="bg1"/>
                </a:solidFill>
                <a:effectLst>
                  <a:outerShdw blurRad="38100" dist="38100" dir="2700000" algn="tl">
                    <a:srgbClr val="000000">
                      <a:alpha val="43137"/>
                    </a:srgbClr>
                  </a:outerShdw>
                </a:effectLst>
                <a:latin typeface="Segoe UI Light" panose="020B0502040204020203" pitchFamily="34" charset="0"/>
                <a:ea typeface="Cambria" panose="02040503050406030204" pitchFamily="18" charset="0"/>
                <a:cs typeface="Segoe UI Light" panose="020B0502040204020203" pitchFamily="34" charset="0"/>
              </a:rPr>
              <a:t>VII. </a:t>
            </a:r>
            <a:r>
              <a:rPr lang="hu-HU" dirty="0">
                <a:solidFill>
                  <a:schemeClr val="bg1"/>
                </a:solidFill>
                <a:effectLst>
                  <a:outerShdw blurRad="38100" dist="38100" dir="2700000" algn="tl">
                    <a:srgbClr val="000000">
                      <a:alpha val="43137"/>
                    </a:srgbClr>
                  </a:outerShdw>
                </a:effectLst>
                <a:latin typeface="Segoe UI Light" panose="020B0502040204020203" pitchFamily="34" charset="0"/>
                <a:ea typeface="Cambria" panose="02040503050406030204" pitchFamily="18" charset="0"/>
                <a:cs typeface="Segoe UI Light" panose="020B0502040204020203" pitchFamily="34" charset="0"/>
              </a:rPr>
              <a:t>Kockázati szintbe </a:t>
            </a:r>
            <a:r>
              <a:rPr lang="hu-HU" dirty="0" smtClean="0">
                <a:solidFill>
                  <a:schemeClr val="bg1"/>
                </a:solidFill>
                <a:effectLst>
                  <a:outerShdw blurRad="38100" dist="38100" dir="2700000" algn="tl">
                    <a:srgbClr val="000000">
                      <a:alpha val="43137"/>
                    </a:srgbClr>
                  </a:outerShdw>
                </a:effectLst>
                <a:latin typeface="Segoe UI Light" panose="020B0502040204020203" pitchFamily="34" charset="0"/>
                <a:ea typeface="Cambria" panose="02040503050406030204" pitchFamily="18" charset="0"/>
                <a:cs typeface="Segoe UI Light" panose="020B0502040204020203" pitchFamily="34" charset="0"/>
              </a:rPr>
              <a:t>sorolás</a:t>
            </a:r>
            <a:endParaRPr lang="hu-HU" dirty="0">
              <a:solidFill>
                <a:schemeClr val="bg1"/>
              </a:solidFill>
              <a:effectLst>
                <a:outerShdw blurRad="38100" dist="38100" dir="2700000" algn="tl">
                  <a:srgbClr val="000000">
                    <a:alpha val="43137"/>
                  </a:srgbClr>
                </a:outerShdw>
              </a:effectLst>
              <a:latin typeface="Segoe UI Light" panose="020B0502040204020203" pitchFamily="34" charset="0"/>
              <a:ea typeface="Cambria" panose="02040503050406030204" pitchFamily="18" charset="0"/>
              <a:cs typeface="Segoe UI Light" panose="020B0502040204020203" pitchFamily="34" charset="0"/>
            </a:endParaRPr>
          </a:p>
        </p:txBody>
      </p:sp>
      <p:sp>
        <p:nvSpPr>
          <p:cNvPr id="4" name="Szövegdoboz 3"/>
          <p:cNvSpPr txBox="1"/>
          <p:nvPr/>
        </p:nvSpPr>
        <p:spPr>
          <a:xfrm>
            <a:off x="681222" y="1489354"/>
            <a:ext cx="10181856" cy="4278094"/>
          </a:xfrm>
          <a:prstGeom prst="rect">
            <a:avLst/>
          </a:prstGeom>
          <a:noFill/>
        </p:spPr>
        <p:txBody>
          <a:bodyPr wrap="square" rtlCol="0">
            <a:spAutoFit/>
          </a:bodyPr>
          <a:lstStyle/>
          <a:p>
            <a:pPr marL="714375" indent="-714375" algn="just">
              <a:spcAft>
                <a:spcPts val="600"/>
              </a:spcAft>
            </a:pPr>
            <a:r>
              <a:rPr lang="hu-HU" sz="21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5/A.1. Tartós megbízás esetén az ügyvéd az ügyfelet a </a:t>
            </a:r>
            <a:r>
              <a:rPr lang="hu-HU" sz="2100" dirty="0" err="1">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Pmt</a:t>
            </a:r>
            <a:r>
              <a:rPr lang="hu-HU" sz="21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 alapján </a:t>
            </a:r>
            <a:r>
              <a:rPr lang="hu-HU" sz="2100" u="sng"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átlagos</a:t>
            </a:r>
            <a:r>
              <a:rPr lang="hu-HU" sz="21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 </a:t>
            </a:r>
            <a:r>
              <a:rPr lang="hu-HU" sz="2100" u="sng"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magas</a:t>
            </a:r>
            <a:r>
              <a:rPr lang="hu-HU" sz="21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 vagy </a:t>
            </a:r>
            <a:r>
              <a:rPr lang="hu-HU" sz="2100" u="sng"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alacsony kockázati szintbe </a:t>
            </a:r>
            <a:r>
              <a:rPr lang="hu-HU" sz="21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sorolja. </a:t>
            </a:r>
            <a:endParaRPr lang="hu-HU" sz="2100" dirty="0" smtClean="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endParaRPr>
          </a:p>
          <a:p>
            <a:pPr marL="812800" indent="-812800" algn="just">
              <a:spcAft>
                <a:spcPts val="600"/>
              </a:spcAft>
            </a:pPr>
            <a:r>
              <a:rPr lang="hu-HU" sz="2100" dirty="0" smtClean="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5/A.2</a:t>
            </a:r>
            <a:r>
              <a:rPr lang="hu-HU" sz="21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 Az ügyfelet </a:t>
            </a:r>
            <a:endParaRPr lang="hu-HU" sz="2100" dirty="0" smtClean="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endParaRPr>
          </a:p>
          <a:p>
            <a:pPr marL="820737" indent="-457200" algn="just">
              <a:spcAft>
                <a:spcPts val="600"/>
              </a:spcAft>
              <a:buAutoNum type="alphaLcParenR"/>
            </a:pPr>
            <a:r>
              <a:rPr lang="hu-HU" sz="2100" b="1" i="1" u="sng" dirty="0" smtClean="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magas </a:t>
            </a:r>
            <a:r>
              <a:rPr lang="hu-HU" sz="2100" b="1" i="1" u="sng"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kockázati szintbe</a:t>
            </a:r>
            <a:r>
              <a:rPr lang="hu-HU" sz="2100" b="1" i="1"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 </a:t>
            </a:r>
            <a:r>
              <a:rPr lang="hu-HU" sz="21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kell sorolni a </a:t>
            </a:r>
            <a:r>
              <a:rPr lang="hu-HU" sz="2100" dirty="0" err="1">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Pmt</a:t>
            </a:r>
            <a:r>
              <a:rPr lang="hu-HU" sz="21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 16. § (1) bekezdésében meghatározott esetekben, valamint akkor, ha a tartós megbízás tárgyával vagy a tartós megbízás keretében adott egyedi megbízással összefüggésben az 1. melléklet 2–5. alcímében meghatározott magas kockázati tényező merül fel, </a:t>
            </a:r>
            <a:endParaRPr lang="hu-HU" sz="2100" dirty="0" smtClean="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endParaRPr>
          </a:p>
          <a:p>
            <a:pPr marL="820737" indent="-457200" algn="just">
              <a:spcAft>
                <a:spcPts val="600"/>
              </a:spcAft>
              <a:buAutoNum type="alphaLcParenR"/>
            </a:pPr>
            <a:r>
              <a:rPr lang="hu-HU" sz="2100" b="1" i="1" u="sng" dirty="0" smtClean="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átlagos </a:t>
            </a:r>
            <a:r>
              <a:rPr lang="hu-HU" sz="2100" b="1" i="1" u="sng"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kockázati szintbe</a:t>
            </a:r>
            <a:r>
              <a:rPr lang="hu-HU" sz="21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 kell sorolni, ha sem az a) pontban, sem a c) pontban meghatározott körülmények nem állnak fenn, </a:t>
            </a:r>
            <a:endParaRPr lang="hu-HU" sz="2100" dirty="0" smtClean="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endParaRPr>
          </a:p>
          <a:p>
            <a:pPr marL="820737" indent="-457200" algn="just">
              <a:buAutoNum type="alphaLcParenR"/>
            </a:pPr>
            <a:r>
              <a:rPr lang="hu-HU" sz="2100" b="1" i="1" u="sng" dirty="0" smtClean="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alacsony </a:t>
            </a:r>
            <a:r>
              <a:rPr lang="hu-HU" sz="2100" b="1" i="1" u="sng"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kockázati szintbe</a:t>
            </a:r>
            <a:r>
              <a:rPr lang="hu-HU" sz="21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 kell sorolni, ha az ügyvéd és az ügyfél között legalább öt éve megbízási jogviszony áll fenn, és annak során az 1. melléklet 2–5. alcímében meghatározott magas kockázati tényező nem került fel</a:t>
            </a:r>
            <a:r>
              <a:rPr lang="hu-HU" sz="2100" dirty="0" smtClean="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rPr>
              <a:t>.</a:t>
            </a:r>
            <a:endParaRPr lang="hu-HU" sz="2100" dirty="0">
              <a:solidFill>
                <a:schemeClr val="bg1"/>
              </a:solidFill>
              <a:effectLst>
                <a:outerShdw blurRad="38100" dist="38100" dir="2700000" algn="tl">
                  <a:srgbClr val="000000">
                    <a:alpha val="43137"/>
                  </a:srgbClr>
                </a:outerShdw>
              </a:effectLst>
              <a:latin typeface="Constantia" panose="02030602050306030303" pitchFamily="18" charset="0"/>
              <a:ea typeface="Cambria" panose="02040503050406030204" pitchFamily="18" charset="0"/>
            </a:endParaRPr>
          </a:p>
        </p:txBody>
      </p:sp>
      <p:pic>
        <p:nvPicPr>
          <p:cNvPr id="6" name="Kép 5"/>
          <p:cNvPicPr>
            <a:picLocks noChangeAspect="1"/>
          </p:cNvPicPr>
          <p:nvPr/>
        </p:nvPicPr>
        <p:blipFill rotWithShape="1">
          <a:blip r:embed="rId3" cstate="hqprint">
            <a:duotone>
              <a:prstClr val="black"/>
              <a:schemeClr val="bg1">
                <a:tint val="45000"/>
                <a:satMod val="400000"/>
              </a:schemeClr>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t="19391" b="52940"/>
          <a:stretch/>
        </p:blipFill>
        <p:spPr>
          <a:xfrm>
            <a:off x="1070610" y="6250641"/>
            <a:ext cx="4442460" cy="381000"/>
          </a:xfrm>
          <a:prstGeom prst="rect">
            <a:avLst/>
          </a:prstGeom>
        </p:spPr>
      </p:pic>
      <p:pic>
        <p:nvPicPr>
          <p:cNvPr id="9" name="Kép 8"/>
          <p:cNvPicPr>
            <a:picLocks noChangeAspect="1"/>
          </p:cNvPicPr>
          <p:nvPr/>
        </p:nvPicPr>
        <p:blipFill rotWithShape="1">
          <a:blip r:embed="rId3" cstate="hqprint">
            <a:duotone>
              <a:prstClr val="black"/>
              <a:schemeClr val="bg1">
                <a:tint val="45000"/>
                <a:satMod val="400000"/>
              </a:schemeClr>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t="53782" b="18548"/>
          <a:stretch/>
        </p:blipFill>
        <p:spPr>
          <a:xfrm>
            <a:off x="6683978" y="6250641"/>
            <a:ext cx="4442460" cy="381000"/>
          </a:xfrm>
          <a:prstGeom prst="rect">
            <a:avLst/>
          </a:prstGeom>
        </p:spPr>
      </p:pic>
      <p:pic>
        <p:nvPicPr>
          <p:cNvPr id="10" name="Kép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772150" y="6117421"/>
            <a:ext cx="647700" cy="647440"/>
          </a:xfrm>
          <a:prstGeom prst="rect">
            <a:avLst/>
          </a:prstGeom>
        </p:spPr>
      </p:pic>
      <p:sp>
        <p:nvSpPr>
          <p:cNvPr id="11" name="Ellipszis 10"/>
          <p:cNvSpPr/>
          <p:nvPr/>
        </p:nvSpPr>
        <p:spPr>
          <a:xfrm>
            <a:off x="9982768" y="-436445"/>
            <a:ext cx="7038060" cy="2142850"/>
          </a:xfrm>
          <a:prstGeom prst="ellipse">
            <a:avLst/>
          </a:prstGeom>
          <a:solidFill>
            <a:schemeClr val="bg1">
              <a:alpha val="22000"/>
            </a:schemeClr>
          </a:solidFill>
          <a:ln>
            <a:solidFill>
              <a:srgbClr val="CFCFC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hu-HU" sz="2800" dirty="0">
              <a:ln w="0"/>
              <a:solidFill>
                <a:schemeClr val="tx1"/>
              </a:solidFill>
              <a:effectLst>
                <a:outerShdw blurRad="38100" dist="19050" dir="2700000" algn="tl" rotWithShape="0">
                  <a:schemeClr val="dk1">
                    <a:alpha val="40000"/>
                  </a:schemeClr>
                </a:outerShdw>
              </a:effectLst>
            </a:endParaRPr>
          </a:p>
        </p:txBody>
      </p:sp>
      <p:sp>
        <p:nvSpPr>
          <p:cNvPr id="12" name="Szövegdoboz 11"/>
          <p:cNvSpPr txBox="1"/>
          <p:nvPr/>
        </p:nvSpPr>
        <p:spPr>
          <a:xfrm>
            <a:off x="9862980" y="49401"/>
            <a:ext cx="2526916" cy="954107"/>
          </a:xfrm>
          <a:prstGeom prst="rect">
            <a:avLst/>
          </a:prstGeom>
          <a:noFill/>
        </p:spPr>
        <p:txBody>
          <a:bodyPr wrap="square" rtlCol="0">
            <a:spAutoFit/>
          </a:bodyPr>
          <a:lstStyle/>
          <a:p>
            <a:pPr algn="ctr"/>
            <a:r>
              <a:rPr lang="hu-HU" sz="2800" b="1" dirty="0" err="1"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Segoe UI Light" panose="020B0502040204020203" pitchFamily="34" charset="0"/>
              </a:rPr>
              <a:t>Pmt</a:t>
            </a:r>
            <a:r>
              <a:rPr lang="hu-HU" sz="2800"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Segoe UI Light" panose="020B0502040204020203" pitchFamily="34" charset="0"/>
              </a:rPr>
              <a:t>. Szabályzat</a:t>
            </a:r>
            <a:endParaRPr lang="hu-HU" sz="28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Segoe UI Light" panose="020B0502040204020203" pitchFamily="34" charset="0"/>
            </a:endParaRPr>
          </a:p>
        </p:txBody>
      </p:sp>
    </p:spTree>
    <p:extLst>
      <p:ext uri="{BB962C8B-B14F-4D97-AF65-F5344CB8AC3E}">
        <p14:creationId xmlns:p14="http://schemas.microsoft.com/office/powerpoint/2010/main" val="2585601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CC882DBB-1516-00F9-E194-F4F6EB66F5D2}"/>
              </a:ext>
            </a:extLst>
          </p:cNvPr>
          <p:cNvSpPr>
            <a:spLocks noGrp="1"/>
          </p:cNvSpPr>
          <p:nvPr>
            <p:ph idx="1"/>
          </p:nvPr>
        </p:nvSpPr>
        <p:spPr>
          <a:xfrm>
            <a:off x="1070611" y="1448970"/>
            <a:ext cx="6089922" cy="4351338"/>
          </a:xfrm>
        </p:spPr>
        <p:txBody>
          <a:bodyPr>
            <a:noAutofit/>
          </a:bodyPr>
          <a:lstStyle/>
          <a:p>
            <a:pPr marL="0" indent="0">
              <a:lnSpc>
                <a:spcPct val="100000"/>
              </a:lnSpc>
              <a:spcAft>
                <a:spcPts val="800"/>
              </a:spcAft>
              <a:buNone/>
            </a:pPr>
            <a:r>
              <a:rPr lang="hu-HU" sz="2400" u="sng" kern="100" dirty="0">
                <a:solidFill>
                  <a:schemeClr val="bg1"/>
                </a:solidFill>
                <a:effectLst>
                  <a:outerShdw blurRad="38100" dist="38100" dir="2700000" algn="tl">
                    <a:srgbClr val="000000">
                      <a:alpha val="43137"/>
                    </a:srgbClr>
                  </a:outerShdw>
                </a:effectLst>
                <a:latin typeface="Constantia" panose="02030602050306030303" pitchFamily="18" charset="0"/>
                <a:ea typeface="Aptos" panose="020B0004020202020204" pitchFamily="34" charset="0"/>
                <a:cs typeface="Times New Roman" panose="02020603050405020304" pitchFamily="18" charset="0"/>
              </a:rPr>
              <a:t>1. melléklet 2-5. alcíme:</a:t>
            </a:r>
          </a:p>
          <a:p>
            <a:pPr marL="449263" indent="-266700" defTabSz="631825">
              <a:lnSpc>
                <a:spcPct val="100000"/>
              </a:lnSpc>
              <a:spcBef>
                <a:spcPts val="600"/>
              </a:spcBef>
              <a:buNone/>
            </a:pPr>
            <a:r>
              <a:rPr lang="hu-HU" sz="2400" kern="100" dirty="0">
                <a:solidFill>
                  <a:schemeClr val="bg1"/>
                </a:solidFill>
                <a:effectLst>
                  <a:outerShdw blurRad="38100" dist="38100" dir="2700000" algn="tl">
                    <a:srgbClr val="000000">
                      <a:alpha val="43137"/>
                    </a:srgbClr>
                  </a:outerShdw>
                </a:effectLst>
                <a:latin typeface="Constantia" panose="02030602050306030303" pitchFamily="18" charset="0"/>
                <a:ea typeface="Aptos" panose="020B0004020202020204" pitchFamily="34" charset="0"/>
                <a:cs typeface="Times New Roman" panose="02020603050405020304" pitchFamily="18" charset="0"/>
              </a:rPr>
              <a:t>2. A társaságok alapításával, működtetésével kapcsolatos magas kockázati tényezők</a:t>
            </a:r>
          </a:p>
          <a:p>
            <a:pPr marL="449263" indent="-266700">
              <a:lnSpc>
                <a:spcPct val="100000"/>
              </a:lnSpc>
              <a:spcBef>
                <a:spcPts val="600"/>
              </a:spcBef>
              <a:buNone/>
            </a:pPr>
            <a:r>
              <a:rPr lang="hu-HU" sz="2400" kern="100" dirty="0">
                <a:solidFill>
                  <a:schemeClr val="bg1"/>
                </a:solidFill>
                <a:effectLst>
                  <a:outerShdw blurRad="38100" dist="38100" dir="2700000" algn="tl">
                    <a:srgbClr val="000000">
                      <a:alpha val="43137"/>
                    </a:srgbClr>
                  </a:outerShdw>
                </a:effectLst>
                <a:latin typeface="Constantia" panose="02030602050306030303" pitchFamily="18" charset="0"/>
                <a:ea typeface="Aptos" panose="020B0004020202020204" pitchFamily="34" charset="0"/>
                <a:cs typeface="Times New Roman" panose="02020603050405020304" pitchFamily="18" charset="0"/>
              </a:rPr>
              <a:t>3. Ingatlan adásvételével kapcsolatos magas kockázati tényezők</a:t>
            </a:r>
          </a:p>
          <a:p>
            <a:pPr marL="449263" indent="-266700">
              <a:lnSpc>
                <a:spcPct val="100000"/>
              </a:lnSpc>
              <a:spcBef>
                <a:spcPts val="600"/>
              </a:spcBef>
              <a:buNone/>
            </a:pPr>
            <a:r>
              <a:rPr lang="hu-HU" sz="2400" kern="100" dirty="0">
                <a:solidFill>
                  <a:schemeClr val="bg1"/>
                </a:solidFill>
                <a:effectLst>
                  <a:outerShdw blurRad="38100" dist="38100" dir="2700000" algn="tl">
                    <a:srgbClr val="000000">
                      <a:alpha val="43137"/>
                    </a:srgbClr>
                  </a:outerShdw>
                </a:effectLst>
                <a:latin typeface="Constantia" panose="02030602050306030303" pitchFamily="18" charset="0"/>
                <a:ea typeface="Aptos" panose="020B0004020202020204" pitchFamily="34" charset="0"/>
                <a:cs typeface="Times New Roman" panose="02020603050405020304" pitchFamily="18" charset="0"/>
              </a:rPr>
              <a:t>4. A letéttel kapcsolatos magas kockázati tényezők</a:t>
            </a:r>
          </a:p>
          <a:p>
            <a:pPr marL="449263" indent="-266700">
              <a:lnSpc>
                <a:spcPct val="100000"/>
              </a:lnSpc>
              <a:spcBef>
                <a:spcPts val="600"/>
              </a:spcBef>
              <a:buNone/>
            </a:pPr>
            <a:r>
              <a:rPr lang="hu-HU" sz="2400" kern="100" dirty="0">
                <a:solidFill>
                  <a:schemeClr val="bg1"/>
                </a:solidFill>
                <a:effectLst>
                  <a:outerShdw blurRad="38100" dist="38100" dir="2700000" algn="tl">
                    <a:srgbClr val="000000">
                      <a:alpha val="43137"/>
                    </a:srgbClr>
                  </a:outerShdw>
                </a:effectLst>
                <a:latin typeface="Constantia" panose="02030602050306030303" pitchFamily="18" charset="0"/>
                <a:ea typeface="Aptos" panose="020B0004020202020204" pitchFamily="34" charset="0"/>
                <a:cs typeface="Times New Roman" panose="02020603050405020304" pitchFamily="18" charset="0"/>
              </a:rPr>
              <a:t>5. A bizalmi vagyonkezeléssel kapcsolatos magas kockázati </a:t>
            </a:r>
            <a:r>
              <a:rPr lang="hu-HU" sz="2400" kern="100" dirty="0" smtClean="0">
                <a:solidFill>
                  <a:schemeClr val="bg1"/>
                </a:solidFill>
                <a:effectLst>
                  <a:outerShdw blurRad="38100" dist="38100" dir="2700000" algn="tl">
                    <a:srgbClr val="000000">
                      <a:alpha val="43137"/>
                    </a:srgbClr>
                  </a:outerShdw>
                </a:effectLst>
                <a:latin typeface="Constantia" panose="02030602050306030303" pitchFamily="18" charset="0"/>
                <a:ea typeface="Aptos" panose="020B0004020202020204" pitchFamily="34" charset="0"/>
                <a:cs typeface="Times New Roman" panose="02020603050405020304" pitchFamily="18" charset="0"/>
              </a:rPr>
              <a:t>tényezők</a:t>
            </a:r>
            <a:endParaRPr lang="hu-HU" sz="2400" kern="100" dirty="0">
              <a:solidFill>
                <a:schemeClr val="bg1"/>
              </a:solidFill>
              <a:effectLst>
                <a:outerShdw blurRad="38100" dist="38100" dir="2700000" algn="tl">
                  <a:srgbClr val="000000">
                    <a:alpha val="43137"/>
                  </a:srgbClr>
                </a:outerShdw>
              </a:effectLst>
              <a:latin typeface="Constantia" panose="02030602050306030303" pitchFamily="18" charset="0"/>
              <a:ea typeface="Aptos" panose="020B0004020202020204" pitchFamily="34" charset="0"/>
              <a:cs typeface="Times New Roman" panose="02020603050405020304" pitchFamily="18" charset="0"/>
            </a:endParaRPr>
          </a:p>
        </p:txBody>
      </p:sp>
      <p:pic>
        <p:nvPicPr>
          <p:cNvPr id="7" name="Kép 6"/>
          <p:cNvPicPr>
            <a:picLocks noChangeAspect="1"/>
          </p:cNvPicPr>
          <p:nvPr/>
        </p:nvPicPr>
        <p:blipFill rotWithShape="1">
          <a:blip r:embed="rId3" cstate="hqprint">
            <a:duotone>
              <a:prstClr val="black"/>
              <a:schemeClr val="bg1">
                <a:tint val="45000"/>
                <a:satMod val="400000"/>
              </a:schemeClr>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t="19391" b="52940"/>
          <a:stretch/>
        </p:blipFill>
        <p:spPr>
          <a:xfrm>
            <a:off x="1070610" y="6250641"/>
            <a:ext cx="4442460" cy="381000"/>
          </a:xfrm>
          <a:prstGeom prst="rect">
            <a:avLst/>
          </a:prstGeom>
        </p:spPr>
      </p:pic>
      <p:pic>
        <p:nvPicPr>
          <p:cNvPr id="11" name="Kép 10"/>
          <p:cNvPicPr>
            <a:picLocks noChangeAspect="1"/>
          </p:cNvPicPr>
          <p:nvPr/>
        </p:nvPicPr>
        <p:blipFill rotWithShape="1">
          <a:blip r:embed="rId3" cstate="hqprint">
            <a:duotone>
              <a:prstClr val="black"/>
              <a:schemeClr val="bg1">
                <a:tint val="45000"/>
                <a:satMod val="400000"/>
              </a:schemeClr>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t="53782" b="18548"/>
          <a:stretch/>
        </p:blipFill>
        <p:spPr>
          <a:xfrm>
            <a:off x="6683978" y="6250641"/>
            <a:ext cx="4442460" cy="381000"/>
          </a:xfrm>
          <a:prstGeom prst="rect">
            <a:avLst/>
          </a:prstGeom>
        </p:spPr>
      </p:pic>
      <p:pic>
        <p:nvPicPr>
          <p:cNvPr id="12" name="Kép 11"/>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772150" y="6117421"/>
            <a:ext cx="647700" cy="647440"/>
          </a:xfrm>
          <a:prstGeom prst="rect">
            <a:avLst/>
          </a:prstGeom>
        </p:spPr>
      </p:pic>
      <p:sp>
        <p:nvSpPr>
          <p:cNvPr id="15" name="Szövegdoboz 14"/>
          <p:cNvSpPr txBox="1"/>
          <p:nvPr/>
        </p:nvSpPr>
        <p:spPr>
          <a:xfrm>
            <a:off x="9862980" y="49401"/>
            <a:ext cx="2526916" cy="954107"/>
          </a:xfrm>
          <a:prstGeom prst="rect">
            <a:avLst/>
          </a:prstGeom>
          <a:noFill/>
        </p:spPr>
        <p:txBody>
          <a:bodyPr wrap="square" rtlCol="0">
            <a:spAutoFit/>
          </a:bodyPr>
          <a:lstStyle/>
          <a:p>
            <a:pPr algn="ctr"/>
            <a:r>
              <a:rPr lang="hu-HU" sz="2800" b="1" dirty="0" err="1"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Segoe UI Light" panose="020B0502040204020203" pitchFamily="34" charset="0"/>
              </a:rPr>
              <a:t>Pmt</a:t>
            </a:r>
            <a:r>
              <a:rPr lang="hu-HU" sz="2800"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Segoe UI Light" panose="020B0502040204020203" pitchFamily="34" charset="0"/>
              </a:rPr>
              <a:t>. Szabályzat</a:t>
            </a:r>
            <a:endParaRPr lang="hu-HU" sz="28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Segoe UI Light" panose="020B0502040204020203" pitchFamily="34" charset="0"/>
            </a:endParaRPr>
          </a:p>
        </p:txBody>
      </p:sp>
      <p:sp>
        <p:nvSpPr>
          <p:cNvPr id="14" name="Ellipszis 13"/>
          <p:cNvSpPr/>
          <p:nvPr/>
        </p:nvSpPr>
        <p:spPr>
          <a:xfrm>
            <a:off x="9982768" y="-436445"/>
            <a:ext cx="7038060" cy="2142850"/>
          </a:xfrm>
          <a:prstGeom prst="ellipse">
            <a:avLst/>
          </a:prstGeom>
          <a:solidFill>
            <a:schemeClr val="bg1">
              <a:alpha val="22000"/>
            </a:schemeClr>
          </a:solidFill>
          <a:ln>
            <a:solidFill>
              <a:srgbClr val="CFCFC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hu-HU" sz="2800" dirty="0">
              <a:ln w="0"/>
              <a:solidFill>
                <a:schemeClr val="tx1"/>
              </a:solidFill>
              <a:effectLst>
                <a:outerShdw blurRad="38100" dist="19050" dir="2700000" algn="tl" rotWithShape="0">
                  <a:schemeClr val="dk1">
                    <a:alpha val="40000"/>
                  </a:schemeClr>
                </a:outerShdw>
              </a:effectLst>
            </a:endParaRPr>
          </a:p>
        </p:txBody>
      </p:sp>
      <p:pic>
        <p:nvPicPr>
          <p:cNvPr id="5" name="Kép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36948" y="2373756"/>
            <a:ext cx="4795296" cy="2548157"/>
          </a:xfrm>
          <a:prstGeom prst="rect">
            <a:avLst/>
          </a:prstGeom>
        </p:spPr>
      </p:pic>
      <p:sp>
        <p:nvSpPr>
          <p:cNvPr id="10" name="Cím 1">
            <a:extLst>
              <a:ext uri="{FF2B5EF4-FFF2-40B4-BE49-F238E27FC236}">
                <a16:creationId xmlns:a16="http://schemas.microsoft.com/office/drawing/2014/main" id="{5A3D9365-3908-7B3C-7526-11483AA224BD}"/>
              </a:ext>
            </a:extLst>
          </p:cNvPr>
          <p:cNvSpPr>
            <a:spLocks noGrp="1"/>
          </p:cNvSpPr>
          <p:nvPr>
            <p:ph type="title"/>
          </p:nvPr>
        </p:nvSpPr>
        <p:spPr>
          <a:xfrm>
            <a:off x="2842985" y="417448"/>
            <a:ext cx="6506029" cy="781503"/>
          </a:xfrm>
        </p:spPr>
        <p:txBody>
          <a:bodyPr>
            <a:normAutofit fontScale="90000"/>
          </a:bodyPr>
          <a:lstStyle/>
          <a:p>
            <a:r>
              <a:rPr lang="hu-HU" dirty="0" smtClean="0">
                <a:solidFill>
                  <a:schemeClr val="bg1"/>
                </a:solidFill>
                <a:effectLst>
                  <a:outerShdw blurRad="38100" dist="38100" dir="2700000" algn="tl">
                    <a:srgbClr val="000000">
                      <a:alpha val="43137"/>
                    </a:srgbClr>
                  </a:outerShdw>
                </a:effectLst>
                <a:latin typeface="Segoe UI Light" panose="020B0502040204020203" pitchFamily="34" charset="0"/>
                <a:ea typeface="Cambria" panose="02040503050406030204" pitchFamily="18" charset="0"/>
                <a:cs typeface="Segoe UI Light" panose="020B0502040204020203" pitchFamily="34" charset="0"/>
              </a:rPr>
              <a:t>VII. </a:t>
            </a:r>
            <a:r>
              <a:rPr lang="hu-HU" dirty="0">
                <a:solidFill>
                  <a:schemeClr val="bg1"/>
                </a:solidFill>
                <a:effectLst>
                  <a:outerShdw blurRad="38100" dist="38100" dir="2700000" algn="tl">
                    <a:srgbClr val="000000">
                      <a:alpha val="43137"/>
                    </a:srgbClr>
                  </a:outerShdw>
                </a:effectLst>
                <a:latin typeface="Segoe UI Light" panose="020B0502040204020203" pitchFamily="34" charset="0"/>
                <a:ea typeface="Cambria" panose="02040503050406030204" pitchFamily="18" charset="0"/>
                <a:cs typeface="Segoe UI Light" panose="020B0502040204020203" pitchFamily="34" charset="0"/>
              </a:rPr>
              <a:t>Kockázati szintbe </a:t>
            </a:r>
            <a:r>
              <a:rPr lang="hu-HU" dirty="0" smtClean="0">
                <a:solidFill>
                  <a:schemeClr val="bg1"/>
                </a:solidFill>
                <a:effectLst>
                  <a:outerShdw blurRad="38100" dist="38100" dir="2700000" algn="tl">
                    <a:srgbClr val="000000">
                      <a:alpha val="43137"/>
                    </a:srgbClr>
                  </a:outerShdw>
                </a:effectLst>
                <a:latin typeface="Segoe UI Light" panose="020B0502040204020203" pitchFamily="34" charset="0"/>
                <a:ea typeface="Cambria" panose="02040503050406030204" pitchFamily="18" charset="0"/>
                <a:cs typeface="Segoe UI Light" panose="020B0502040204020203" pitchFamily="34" charset="0"/>
              </a:rPr>
              <a:t>sorolás</a:t>
            </a:r>
            <a:endParaRPr lang="hu-HU" dirty="0">
              <a:solidFill>
                <a:schemeClr val="bg1"/>
              </a:solidFill>
              <a:effectLst>
                <a:outerShdw blurRad="38100" dist="38100" dir="2700000" algn="tl">
                  <a:srgbClr val="000000">
                    <a:alpha val="43137"/>
                  </a:srgbClr>
                </a:outerShdw>
              </a:effectLst>
              <a:latin typeface="Segoe UI Light" panose="020B0502040204020203" pitchFamily="34" charset="0"/>
              <a:ea typeface="Cambria" panose="02040503050406030204" pitchFamily="18" charset="0"/>
              <a:cs typeface="Segoe UI Light" panose="020B0502040204020203" pitchFamily="34" charset="0"/>
            </a:endParaRPr>
          </a:p>
        </p:txBody>
      </p:sp>
    </p:spTree>
    <p:extLst>
      <p:ext uri="{BB962C8B-B14F-4D97-AF65-F5344CB8AC3E}">
        <p14:creationId xmlns:p14="http://schemas.microsoft.com/office/powerpoint/2010/main" val="1445656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717912" y="365125"/>
            <a:ext cx="8756176" cy="1325563"/>
          </a:xfrm>
        </p:spPr>
        <p:txBody>
          <a:bodyPr>
            <a:normAutofit fontScale="90000"/>
          </a:bodyPr>
          <a:lstStyle/>
          <a:p>
            <a:pPr algn="ctr"/>
            <a:r>
              <a:rPr lang="hu-HU" sz="3600" dirty="0" smtClean="0">
                <a:solidFill>
                  <a:schemeClr val="bg1"/>
                </a:solidFill>
                <a:latin typeface="Segoe UI Light" panose="020B0502040204020203" pitchFamily="34" charset="0"/>
                <a:cs typeface="Segoe UI Light" panose="020B0502040204020203" pitchFamily="34" charset="0"/>
              </a:rPr>
              <a:t>2. alcím: A társaságok alapításával, működtetésével kapcsolatos magas kockázati tényezők (példák)</a:t>
            </a:r>
            <a:endParaRPr lang="hu-HU" sz="3600" dirty="0">
              <a:solidFill>
                <a:schemeClr val="bg1"/>
              </a:solidFill>
              <a:latin typeface="Segoe UI Light" panose="020B0502040204020203" pitchFamily="34" charset="0"/>
              <a:cs typeface="Segoe UI Light" panose="020B0502040204020203" pitchFamily="34" charset="0"/>
            </a:endParaRPr>
          </a:p>
        </p:txBody>
      </p:sp>
      <p:sp>
        <p:nvSpPr>
          <p:cNvPr id="3" name="Tartalom helye 2"/>
          <p:cNvSpPr>
            <a:spLocks noGrp="1"/>
          </p:cNvSpPr>
          <p:nvPr>
            <p:ph idx="1"/>
          </p:nvPr>
        </p:nvSpPr>
        <p:spPr>
          <a:xfrm>
            <a:off x="838200" y="1921160"/>
            <a:ext cx="10515600" cy="4351338"/>
          </a:xfrm>
        </p:spPr>
        <p:txBody>
          <a:bodyPr>
            <a:noAutofit/>
          </a:bodyPr>
          <a:lstStyle/>
          <a:p>
            <a:pPr marL="0" indent="0" algn="just">
              <a:buNone/>
            </a:pPr>
            <a:r>
              <a:rPr lang="hu-HU" sz="2000" dirty="0" smtClean="0">
                <a:solidFill>
                  <a:schemeClr val="bg1"/>
                </a:solidFill>
                <a:latin typeface="Constantia" panose="02030602050306030303" pitchFamily="18" charset="0"/>
              </a:rPr>
              <a:t>Tipikusan:</a:t>
            </a:r>
          </a:p>
          <a:p>
            <a:pPr algn="just"/>
            <a:r>
              <a:rPr lang="hu-HU" sz="2000" dirty="0">
                <a:solidFill>
                  <a:schemeClr val="bg1"/>
                </a:solidFill>
                <a:latin typeface="Constantia" panose="02030602050306030303" pitchFamily="18" charset="0"/>
              </a:rPr>
              <a:t>Társaság alapítása vagy társasági részesedés megvásárlása olyan személyek részéről, akik láthatóan nem rendelkeznek az ehhez szükséges gazdasági erőforrásokkal.</a:t>
            </a:r>
          </a:p>
          <a:p>
            <a:pPr algn="just"/>
            <a:r>
              <a:rPr lang="hu-HU" sz="2000" dirty="0" smtClean="0">
                <a:solidFill>
                  <a:schemeClr val="bg1"/>
                </a:solidFill>
                <a:latin typeface="Constantia" panose="02030602050306030303" pitchFamily="18" charset="0"/>
              </a:rPr>
              <a:t>Társaság </a:t>
            </a:r>
            <a:r>
              <a:rPr lang="hu-HU" sz="2000" dirty="0">
                <a:solidFill>
                  <a:schemeClr val="bg1"/>
                </a:solidFill>
                <a:latin typeface="Constantia" panose="02030602050306030303" pitchFamily="18" charset="0"/>
              </a:rPr>
              <a:t>vezető tisztségviselői feladatainak ellátására vonatkozó ajánlat olyan személyek részéről, akik láthatóan alkalmatlanok a társaság vezetésére.</a:t>
            </a:r>
          </a:p>
          <a:p>
            <a:pPr algn="just"/>
            <a:r>
              <a:rPr lang="hu-HU" sz="2000" dirty="0" smtClean="0">
                <a:solidFill>
                  <a:schemeClr val="bg1"/>
                </a:solidFill>
                <a:latin typeface="Constantia" panose="02030602050306030303" pitchFamily="18" charset="0"/>
              </a:rPr>
              <a:t>Társaság </a:t>
            </a:r>
            <a:r>
              <a:rPr lang="hu-HU" sz="2000" dirty="0">
                <a:solidFill>
                  <a:schemeClr val="bg1"/>
                </a:solidFill>
                <a:latin typeface="Constantia" panose="02030602050306030303" pitchFamily="18" charset="0"/>
              </a:rPr>
              <a:t>alapítása vagy részesedés vásárlása, illetve vezető tisztségviselő feladat vállalása olyan személyek részéről, akik felismerhetően kívülálló(k) irányításával, kívülálló(k) döntéseinek megfelelően járnak el [pl. a kívülálló(k) elkíséri(k) a megbeszélésekre, helyette nyilatkoznak, vagy az ügyfél/fél pusztán az aláíráskor jelenik meg stb.].</a:t>
            </a:r>
          </a:p>
          <a:p>
            <a:pPr algn="just"/>
            <a:r>
              <a:rPr lang="hu-HU" sz="2000" dirty="0" smtClean="0">
                <a:solidFill>
                  <a:schemeClr val="bg1"/>
                </a:solidFill>
                <a:latin typeface="Constantia" panose="02030602050306030303" pitchFamily="18" charset="0"/>
              </a:rPr>
              <a:t>A </a:t>
            </a:r>
            <a:r>
              <a:rPr lang="hu-HU" sz="2000" dirty="0">
                <a:solidFill>
                  <a:schemeClr val="bg1"/>
                </a:solidFill>
                <a:latin typeface="Constantia" panose="02030602050306030303" pitchFamily="18" charset="0"/>
              </a:rPr>
              <a:t>társaságot alapítani vagy részesedést vásárolni kívánó, azt képviselő, illetve vezető tisztségviselői feladatokat ellátni készülő személy a társaság jövőbeni működésről érdemi, a társaság nevén, esetlegesen székhelyén vagy vezető tisztségviselőjén kívüli információval nem rendelkezik, különösen nem tudja megjelölni a társaság működési körét, kivéve a kényszervállalkozók </a:t>
            </a:r>
            <a:r>
              <a:rPr lang="hu-HU" sz="2000" dirty="0" smtClean="0">
                <a:solidFill>
                  <a:schemeClr val="bg1"/>
                </a:solidFill>
                <a:latin typeface="Constantia" panose="02030602050306030303" pitchFamily="18" charset="0"/>
              </a:rPr>
              <a:t>bizonytalanságait. </a:t>
            </a:r>
            <a:endParaRPr lang="hu-HU" sz="2000" dirty="0">
              <a:solidFill>
                <a:schemeClr val="bg1"/>
              </a:solidFill>
              <a:latin typeface="Constantia" panose="02030602050306030303" pitchFamily="18" charset="0"/>
            </a:endParaRPr>
          </a:p>
        </p:txBody>
      </p:sp>
      <p:sp>
        <p:nvSpPr>
          <p:cNvPr id="6" name="Szövegdoboz 5"/>
          <p:cNvSpPr txBox="1"/>
          <p:nvPr/>
        </p:nvSpPr>
        <p:spPr>
          <a:xfrm>
            <a:off x="10020028" y="134653"/>
            <a:ext cx="2526916" cy="1015663"/>
          </a:xfrm>
          <a:prstGeom prst="rect">
            <a:avLst/>
          </a:prstGeom>
          <a:noFill/>
        </p:spPr>
        <p:txBody>
          <a:bodyPr wrap="square" rtlCol="0">
            <a:spAutoFit/>
          </a:bodyPr>
          <a:lstStyle/>
          <a:p>
            <a:pPr algn="ctr"/>
            <a:r>
              <a:rPr lang="hu-HU" sz="2000" b="1" dirty="0" err="1"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Segoe UI Light" panose="020B0502040204020203" pitchFamily="34" charset="0"/>
              </a:rPr>
              <a:t>Pmt</a:t>
            </a:r>
            <a:r>
              <a:rPr lang="hu-HU" sz="2000"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Segoe UI Light" panose="020B0502040204020203" pitchFamily="34" charset="0"/>
              </a:rPr>
              <a:t>. </a:t>
            </a:r>
            <a:endParaRPr lang="hu-HU" sz="2000"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Segoe UI Light" panose="020B0502040204020203" pitchFamily="34" charset="0"/>
            </a:endParaRPr>
          </a:p>
          <a:p>
            <a:pPr algn="ctr"/>
            <a:r>
              <a:rPr lang="hu-HU" sz="2000"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Segoe UI Light" panose="020B0502040204020203" pitchFamily="34" charset="0"/>
              </a:rPr>
              <a:t>Szabályzat</a:t>
            </a:r>
          </a:p>
          <a:p>
            <a:pPr algn="ctr"/>
            <a:r>
              <a:rPr lang="hu-HU" sz="2000"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Segoe UI Light" panose="020B0502040204020203" pitchFamily="34" charset="0"/>
              </a:rPr>
              <a:t>1. melléklet</a:t>
            </a:r>
            <a:endParaRPr lang="hu-HU" sz="2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Segoe UI Light" panose="020B0502040204020203" pitchFamily="34" charset="0"/>
            </a:endParaRPr>
          </a:p>
        </p:txBody>
      </p:sp>
      <p:sp>
        <p:nvSpPr>
          <p:cNvPr id="7" name="Ellipszis 6"/>
          <p:cNvSpPr/>
          <p:nvPr/>
        </p:nvSpPr>
        <p:spPr>
          <a:xfrm>
            <a:off x="10232482" y="-352969"/>
            <a:ext cx="7038060" cy="2142850"/>
          </a:xfrm>
          <a:prstGeom prst="ellipse">
            <a:avLst/>
          </a:prstGeom>
          <a:solidFill>
            <a:schemeClr val="bg1">
              <a:alpha val="22000"/>
            </a:schemeClr>
          </a:solidFill>
          <a:ln>
            <a:solidFill>
              <a:srgbClr val="CFCFC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hu-HU" sz="28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488948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38200" y="1921160"/>
            <a:ext cx="10515600" cy="4351338"/>
          </a:xfrm>
        </p:spPr>
        <p:txBody>
          <a:bodyPr>
            <a:normAutofit fontScale="92500" lnSpcReduction="20000"/>
          </a:bodyPr>
          <a:lstStyle/>
          <a:p>
            <a:pPr marL="0" indent="0" algn="just">
              <a:buNone/>
            </a:pPr>
            <a:r>
              <a:rPr lang="hu-HU" dirty="0" smtClean="0">
                <a:solidFill>
                  <a:schemeClr val="bg1"/>
                </a:solidFill>
                <a:latin typeface="Constantia" panose="02030602050306030303" pitchFamily="18" charset="0"/>
              </a:rPr>
              <a:t>Tipikusan:</a:t>
            </a:r>
          </a:p>
          <a:p>
            <a:pPr algn="just"/>
            <a:r>
              <a:rPr lang="hu-HU" dirty="0" smtClean="0">
                <a:solidFill>
                  <a:schemeClr val="bg1"/>
                </a:solidFill>
                <a:latin typeface="Constantia" panose="02030602050306030303" pitchFamily="18" charset="0"/>
              </a:rPr>
              <a:t>A </a:t>
            </a:r>
            <a:r>
              <a:rPr lang="hu-HU" dirty="0">
                <a:solidFill>
                  <a:schemeClr val="bg1"/>
                </a:solidFill>
                <a:latin typeface="Constantia" panose="02030602050306030303" pitchFamily="18" charset="0"/>
              </a:rPr>
              <a:t>vevő felismerhetően kívülálló(k) irányításával, kívülálló(k) döntéseinek megfelelően jár el [pl. a kívülálló(k) elkíséri(k) a megbeszélésekre, helyette nyilatkoznak, vagy az ügyfél/fél pusztán az aláíráskor jelenik meg stb.].</a:t>
            </a:r>
          </a:p>
          <a:p>
            <a:pPr algn="just"/>
            <a:r>
              <a:rPr lang="hu-HU" dirty="0" smtClean="0">
                <a:solidFill>
                  <a:schemeClr val="bg1"/>
                </a:solidFill>
                <a:latin typeface="Constantia" panose="02030602050306030303" pitchFamily="18" charset="0"/>
              </a:rPr>
              <a:t>Az </a:t>
            </a:r>
            <a:r>
              <a:rPr lang="hu-HU" dirty="0">
                <a:solidFill>
                  <a:schemeClr val="bg1"/>
                </a:solidFill>
                <a:latin typeface="Constantia" panose="02030602050306030303" pitchFamily="18" charset="0"/>
              </a:rPr>
              <a:t>eladó vagy a vevő elfogadható magyarázat nélkül - az észszerű mértékű foglalón kívül - a vételár készpénzben való megfizetéséhez ragaszkodik.</a:t>
            </a:r>
          </a:p>
          <a:p>
            <a:pPr algn="just"/>
            <a:r>
              <a:rPr lang="hu-HU" dirty="0" smtClean="0">
                <a:solidFill>
                  <a:schemeClr val="bg1"/>
                </a:solidFill>
                <a:latin typeface="Constantia" panose="02030602050306030303" pitchFamily="18" charset="0"/>
              </a:rPr>
              <a:t>Az </a:t>
            </a:r>
            <a:r>
              <a:rPr lang="hu-HU" dirty="0">
                <a:solidFill>
                  <a:schemeClr val="bg1"/>
                </a:solidFill>
                <a:latin typeface="Constantia" panose="02030602050306030303" pitchFamily="18" charset="0"/>
              </a:rPr>
              <a:t>ingatlan vételára feltűnően eltér a helyben szokásos közismert ártól, ha annak az általános társadalmi megítélés szerint észszerű indoka nincsen.</a:t>
            </a:r>
          </a:p>
          <a:p>
            <a:pPr algn="just"/>
            <a:r>
              <a:rPr lang="hu-HU" dirty="0" smtClean="0">
                <a:solidFill>
                  <a:schemeClr val="bg1"/>
                </a:solidFill>
                <a:latin typeface="Constantia" panose="02030602050306030303" pitchFamily="18" charset="0"/>
              </a:rPr>
              <a:t>Ugyanazon </a:t>
            </a:r>
            <a:r>
              <a:rPr lang="hu-HU" dirty="0">
                <a:solidFill>
                  <a:schemeClr val="bg1"/>
                </a:solidFill>
                <a:latin typeface="Constantia" panose="02030602050306030303" pitchFamily="18" charset="0"/>
              </a:rPr>
              <a:t>ingatlan kapcsán egymást követő adásvételek során indokolatlanul jelentősen változik az ingatlan vételára</a:t>
            </a:r>
            <a:r>
              <a:rPr lang="hu-HU" dirty="0" smtClean="0">
                <a:solidFill>
                  <a:schemeClr val="bg1"/>
                </a:solidFill>
                <a:latin typeface="Constantia" panose="02030602050306030303" pitchFamily="18" charset="0"/>
              </a:rPr>
              <a:t>.</a:t>
            </a:r>
            <a:endParaRPr lang="hu-HU" dirty="0">
              <a:solidFill>
                <a:schemeClr val="bg1"/>
              </a:solidFill>
              <a:latin typeface="Constantia" panose="02030602050306030303" pitchFamily="18" charset="0"/>
            </a:endParaRPr>
          </a:p>
        </p:txBody>
      </p:sp>
      <p:sp>
        <p:nvSpPr>
          <p:cNvPr id="4" name="Szövegdoboz 3"/>
          <p:cNvSpPr txBox="1"/>
          <p:nvPr/>
        </p:nvSpPr>
        <p:spPr>
          <a:xfrm>
            <a:off x="10020028" y="134653"/>
            <a:ext cx="2526916" cy="1015663"/>
          </a:xfrm>
          <a:prstGeom prst="rect">
            <a:avLst/>
          </a:prstGeom>
          <a:noFill/>
        </p:spPr>
        <p:txBody>
          <a:bodyPr wrap="square" rtlCol="0">
            <a:spAutoFit/>
          </a:bodyPr>
          <a:lstStyle/>
          <a:p>
            <a:pPr algn="ctr"/>
            <a:r>
              <a:rPr lang="hu-HU" sz="2000" b="1" dirty="0" err="1"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Segoe UI Light" panose="020B0502040204020203" pitchFamily="34" charset="0"/>
              </a:rPr>
              <a:t>Pmt</a:t>
            </a:r>
            <a:r>
              <a:rPr lang="hu-HU" sz="2000"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Segoe UI Light" panose="020B0502040204020203" pitchFamily="34" charset="0"/>
              </a:rPr>
              <a:t>. </a:t>
            </a:r>
            <a:endParaRPr lang="hu-HU" sz="2000"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Segoe UI Light" panose="020B0502040204020203" pitchFamily="34" charset="0"/>
            </a:endParaRPr>
          </a:p>
          <a:p>
            <a:pPr algn="ctr"/>
            <a:r>
              <a:rPr lang="hu-HU" sz="2000"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Segoe UI Light" panose="020B0502040204020203" pitchFamily="34" charset="0"/>
              </a:rPr>
              <a:t>Szabályzat</a:t>
            </a:r>
          </a:p>
          <a:p>
            <a:pPr algn="ctr"/>
            <a:r>
              <a:rPr lang="hu-HU" sz="2000"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Segoe UI Light" panose="020B0502040204020203" pitchFamily="34" charset="0"/>
              </a:rPr>
              <a:t>1. melléklet</a:t>
            </a:r>
            <a:endParaRPr lang="hu-HU" sz="2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Segoe UI Light" panose="020B0502040204020203" pitchFamily="34" charset="0"/>
            </a:endParaRPr>
          </a:p>
        </p:txBody>
      </p:sp>
      <p:sp>
        <p:nvSpPr>
          <p:cNvPr id="5" name="Ellipszis 4"/>
          <p:cNvSpPr/>
          <p:nvPr/>
        </p:nvSpPr>
        <p:spPr>
          <a:xfrm>
            <a:off x="10232482" y="-352969"/>
            <a:ext cx="7038060" cy="2142850"/>
          </a:xfrm>
          <a:prstGeom prst="ellipse">
            <a:avLst/>
          </a:prstGeom>
          <a:solidFill>
            <a:schemeClr val="bg1">
              <a:alpha val="22000"/>
            </a:schemeClr>
          </a:solidFill>
          <a:ln>
            <a:solidFill>
              <a:srgbClr val="CFCFC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hu-HU" sz="2800" dirty="0">
              <a:ln w="0"/>
              <a:solidFill>
                <a:schemeClr val="tx1"/>
              </a:solidFill>
              <a:effectLst>
                <a:outerShdw blurRad="38100" dist="19050" dir="2700000" algn="tl" rotWithShape="0">
                  <a:schemeClr val="dk1">
                    <a:alpha val="40000"/>
                  </a:schemeClr>
                </a:outerShdw>
              </a:effectLst>
            </a:endParaRPr>
          </a:p>
        </p:txBody>
      </p:sp>
      <p:sp>
        <p:nvSpPr>
          <p:cNvPr id="7" name="Cím 1"/>
          <p:cNvSpPr txBox="1">
            <a:spLocks/>
          </p:cNvSpPr>
          <p:nvPr/>
        </p:nvSpPr>
        <p:spPr>
          <a:xfrm>
            <a:off x="2090062" y="365125"/>
            <a:ext cx="8011876" cy="132556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u-HU" sz="3600" dirty="0" smtClean="0">
                <a:solidFill>
                  <a:schemeClr val="bg1"/>
                </a:solidFill>
                <a:latin typeface="Segoe UI Light" panose="020B0502040204020203" pitchFamily="34" charset="0"/>
                <a:cs typeface="Segoe UI Light" panose="020B0502040204020203" pitchFamily="34" charset="0"/>
              </a:rPr>
              <a:t>3. alcím</a:t>
            </a:r>
            <a:r>
              <a:rPr lang="hu-HU" sz="3600" dirty="0">
                <a:solidFill>
                  <a:schemeClr val="bg1"/>
                </a:solidFill>
                <a:latin typeface="Segoe UI Light" panose="020B0502040204020203" pitchFamily="34" charset="0"/>
                <a:cs typeface="Segoe UI Light" panose="020B0502040204020203" pitchFamily="34" charset="0"/>
              </a:rPr>
              <a:t>:  Ingatlan adásvételével kapcsolatos magas kockázati tényezők (</a:t>
            </a:r>
            <a:r>
              <a:rPr lang="hu-HU" sz="3600" dirty="0" smtClean="0">
                <a:solidFill>
                  <a:schemeClr val="bg1"/>
                </a:solidFill>
                <a:latin typeface="Segoe UI Light" panose="020B0502040204020203" pitchFamily="34" charset="0"/>
                <a:cs typeface="Segoe UI Light" panose="020B0502040204020203" pitchFamily="34" charset="0"/>
              </a:rPr>
              <a:t>példák)</a:t>
            </a:r>
            <a:endParaRPr lang="hu-HU" sz="3600" dirty="0">
              <a:solidFill>
                <a:schemeClr val="bg1"/>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799723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38200" y="1921160"/>
            <a:ext cx="10515600" cy="4351338"/>
          </a:xfrm>
        </p:spPr>
        <p:txBody>
          <a:bodyPr>
            <a:normAutofit lnSpcReduction="10000"/>
          </a:bodyPr>
          <a:lstStyle/>
          <a:p>
            <a:pPr marL="0" indent="0" algn="just">
              <a:buNone/>
            </a:pPr>
            <a:r>
              <a:rPr lang="hu-HU" dirty="0" smtClean="0">
                <a:solidFill>
                  <a:schemeClr val="bg1"/>
                </a:solidFill>
                <a:latin typeface="Constantia" panose="02030602050306030303" pitchFamily="18" charset="0"/>
              </a:rPr>
              <a:t>Tipikusan:</a:t>
            </a:r>
          </a:p>
          <a:p>
            <a:pPr algn="just"/>
            <a:r>
              <a:rPr lang="hu-HU" dirty="0" smtClean="0">
                <a:solidFill>
                  <a:schemeClr val="bg1"/>
                </a:solidFill>
                <a:latin typeface="Constantia" panose="02030602050306030303" pitchFamily="18" charset="0"/>
              </a:rPr>
              <a:t>Letét </a:t>
            </a:r>
            <a:r>
              <a:rPr lang="hu-HU" dirty="0">
                <a:solidFill>
                  <a:schemeClr val="bg1"/>
                </a:solidFill>
                <a:latin typeface="Constantia" panose="02030602050306030303" pitchFamily="18" charset="0"/>
              </a:rPr>
              <a:t>észszerű indok nélkül készpénzben való elhelyezése, amennyiben azt nem bankszámláról vették fel.</a:t>
            </a:r>
          </a:p>
          <a:p>
            <a:pPr algn="just"/>
            <a:r>
              <a:rPr lang="hu-HU" dirty="0" smtClean="0">
                <a:solidFill>
                  <a:schemeClr val="bg1"/>
                </a:solidFill>
                <a:latin typeface="Constantia" panose="02030602050306030303" pitchFamily="18" charset="0"/>
              </a:rPr>
              <a:t>A </a:t>
            </a:r>
            <a:r>
              <a:rPr lang="hu-HU" dirty="0">
                <a:solidFill>
                  <a:schemeClr val="bg1"/>
                </a:solidFill>
                <a:latin typeface="Constantia" panose="02030602050306030303" pitchFamily="18" charset="0"/>
              </a:rPr>
              <a:t>letétkezelést megalapozó ügyvédi megbízás észszerűségének hiánya.</a:t>
            </a:r>
          </a:p>
          <a:p>
            <a:pPr algn="just"/>
            <a:r>
              <a:rPr lang="hu-HU" dirty="0" smtClean="0">
                <a:solidFill>
                  <a:schemeClr val="bg1"/>
                </a:solidFill>
                <a:latin typeface="Constantia" panose="02030602050306030303" pitchFamily="18" charset="0"/>
              </a:rPr>
              <a:t>A </a:t>
            </a:r>
            <a:r>
              <a:rPr lang="hu-HU" dirty="0">
                <a:solidFill>
                  <a:schemeClr val="bg1"/>
                </a:solidFill>
                <a:latin typeface="Constantia" panose="02030602050306030303" pitchFamily="18" charset="0"/>
              </a:rPr>
              <a:t>letétből felszabadított pénzösszeg engedményezése kívülálló részére minden észszerű indok nélkül.</a:t>
            </a:r>
          </a:p>
          <a:p>
            <a:pPr algn="just"/>
            <a:r>
              <a:rPr lang="hu-HU" dirty="0" smtClean="0">
                <a:solidFill>
                  <a:schemeClr val="bg1"/>
                </a:solidFill>
                <a:latin typeface="Constantia" panose="02030602050306030303" pitchFamily="18" charset="0"/>
              </a:rPr>
              <a:t>A </a:t>
            </a:r>
            <a:r>
              <a:rPr lang="hu-HU" dirty="0">
                <a:solidFill>
                  <a:schemeClr val="bg1"/>
                </a:solidFill>
                <a:latin typeface="Constantia" panose="02030602050306030303" pitchFamily="18" charset="0"/>
              </a:rPr>
              <a:t>letevő a pénzletétet nem a honosság vagy lakcím szerinti országból, hanem harmadik, különösen OECD-n kívüli országból biztosítja, anélkül, hogy annak észszerű indokát adná</a:t>
            </a:r>
            <a:r>
              <a:rPr lang="hu-HU" dirty="0" smtClean="0">
                <a:solidFill>
                  <a:schemeClr val="bg1"/>
                </a:solidFill>
                <a:latin typeface="Constantia" panose="02030602050306030303" pitchFamily="18" charset="0"/>
              </a:rPr>
              <a:t>.</a:t>
            </a:r>
            <a:endParaRPr lang="hu-HU" dirty="0">
              <a:solidFill>
                <a:schemeClr val="bg1"/>
              </a:solidFill>
              <a:latin typeface="Constantia" panose="02030602050306030303" pitchFamily="18" charset="0"/>
            </a:endParaRPr>
          </a:p>
        </p:txBody>
      </p:sp>
      <p:sp>
        <p:nvSpPr>
          <p:cNvPr id="4" name="Szövegdoboz 3"/>
          <p:cNvSpPr txBox="1"/>
          <p:nvPr/>
        </p:nvSpPr>
        <p:spPr>
          <a:xfrm>
            <a:off x="10020028" y="134653"/>
            <a:ext cx="2526916" cy="1015663"/>
          </a:xfrm>
          <a:prstGeom prst="rect">
            <a:avLst/>
          </a:prstGeom>
          <a:noFill/>
        </p:spPr>
        <p:txBody>
          <a:bodyPr wrap="square" rtlCol="0">
            <a:spAutoFit/>
          </a:bodyPr>
          <a:lstStyle/>
          <a:p>
            <a:pPr algn="ctr"/>
            <a:r>
              <a:rPr lang="hu-HU" sz="2000" b="1" dirty="0" err="1"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Segoe UI Light" panose="020B0502040204020203" pitchFamily="34" charset="0"/>
              </a:rPr>
              <a:t>Pmt</a:t>
            </a:r>
            <a:r>
              <a:rPr lang="hu-HU" sz="2000"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Segoe UI Light" panose="020B0502040204020203" pitchFamily="34" charset="0"/>
              </a:rPr>
              <a:t>. </a:t>
            </a:r>
            <a:endParaRPr lang="hu-HU" sz="2000"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Segoe UI Light" panose="020B0502040204020203" pitchFamily="34" charset="0"/>
            </a:endParaRPr>
          </a:p>
          <a:p>
            <a:pPr algn="ctr"/>
            <a:r>
              <a:rPr lang="hu-HU" sz="2000"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Segoe UI Light" panose="020B0502040204020203" pitchFamily="34" charset="0"/>
              </a:rPr>
              <a:t>Szabályzat</a:t>
            </a:r>
          </a:p>
          <a:p>
            <a:pPr algn="ctr"/>
            <a:r>
              <a:rPr lang="hu-HU" sz="2000"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Segoe UI Light" panose="020B0502040204020203" pitchFamily="34" charset="0"/>
              </a:rPr>
              <a:t>1. melléklet</a:t>
            </a:r>
            <a:endParaRPr lang="hu-HU" sz="2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Segoe UI Light" panose="020B0502040204020203" pitchFamily="34" charset="0"/>
            </a:endParaRPr>
          </a:p>
        </p:txBody>
      </p:sp>
      <p:sp>
        <p:nvSpPr>
          <p:cNvPr id="5" name="Ellipszis 4"/>
          <p:cNvSpPr/>
          <p:nvPr/>
        </p:nvSpPr>
        <p:spPr>
          <a:xfrm>
            <a:off x="10232482" y="-352969"/>
            <a:ext cx="7038060" cy="2142850"/>
          </a:xfrm>
          <a:prstGeom prst="ellipse">
            <a:avLst/>
          </a:prstGeom>
          <a:solidFill>
            <a:schemeClr val="bg1">
              <a:alpha val="22000"/>
            </a:schemeClr>
          </a:solidFill>
          <a:ln>
            <a:solidFill>
              <a:srgbClr val="CFCFC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hu-HU" sz="2800" dirty="0">
              <a:ln w="0"/>
              <a:solidFill>
                <a:schemeClr val="tx1"/>
              </a:solidFill>
              <a:effectLst>
                <a:outerShdw blurRad="38100" dist="19050" dir="2700000" algn="tl" rotWithShape="0">
                  <a:schemeClr val="dk1">
                    <a:alpha val="40000"/>
                  </a:schemeClr>
                </a:outerShdw>
              </a:effectLst>
            </a:endParaRPr>
          </a:p>
        </p:txBody>
      </p:sp>
      <p:sp>
        <p:nvSpPr>
          <p:cNvPr id="7" name="Cím 1"/>
          <p:cNvSpPr txBox="1">
            <a:spLocks/>
          </p:cNvSpPr>
          <p:nvPr/>
        </p:nvSpPr>
        <p:spPr>
          <a:xfrm>
            <a:off x="2090062" y="365125"/>
            <a:ext cx="8011876"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u-HU" sz="3600" dirty="0">
                <a:solidFill>
                  <a:schemeClr val="bg1"/>
                </a:solidFill>
                <a:latin typeface="Segoe UI Light" panose="020B0502040204020203" pitchFamily="34" charset="0"/>
                <a:cs typeface="Segoe UI Light" panose="020B0502040204020203" pitchFamily="34" charset="0"/>
              </a:rPr>
              <a:t>4</a:t>
            </a:r>
            <a:r>
              <a:rPr lang="hu-HU" sz="3600" dirty="0" smtClean="0">
                <a:solidFill>
                  <a:schemeClr val="bg1"/>
                </a:solidFill>
                <a:latin typeface="Segoe UI Light" panose="020B0502040204020203" pitchFamily="34" charset="0"/>
                <a:cs typeface="Segoe UI Light" panose="020B0502040204020203" pitchFamily="34" charset="0"/>
              </a:rPr>
              <a:t>. alcím</a:t>
            </a:r>
            <a:r>
              <a:rPr lang="hu-HU" sz="3600" dirty="0">
                <a:solidFill>
                  <a:schemeClr val="bg1"/>
                </a:solidFill>
                <a:latin typeface="Segoe UI Light" panose="020B0502040204020203" pitchFamily="34" charset="0"/>
                <a:cs typeface="Segoe UI Light" panose="020B0502040204020203" pitchFamily="34" charset="0"/>
              </a:rPr>
              <a:t>:  A letéttel kapcsolatos magas kockázati tényezők (</a:t>
            </a:r>
            <a:r>
              <a:rPr lang="hu-HU" sz="3600" dirty="0" smtClean="0">
                <a:solidFill>
                  <a:schemeClr val="bg1"/>
                </a:solidFill>
                <a:latin typeface="Segoe UI Light" panose="020B0502040204020203" pitchFamily="34" charset="0"/>
                <a:cs typeface="Segoe UI Light" panose="020B0502040204020203" pitchFamily="34" charset="0"/>
              </a:rPr>
              <a:t>példák)</a:t>
            </a:r>
            <a:endParaRPr lang="hu-HU" sz="3600" dirty="0">
              <a:solidFill>
                <a:schemeClr val="bg1"/>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241732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38200" y="1921160"/>
            <a:ext cx="10515600" cy="4351338"/>
          </a:xfrm>
        </p:spPr>
        <p:txBody>
          <a:bodyPr>
            <a:normAutofit fontScale="85000" lnSpcReduction="20000"/>
          </a:bodyPr>
          <a:lstStyle/>
          <a:p>
            <a:pPr marL="0" indent="0" algn="just">
              <a:buNone/>
            </a:pPr>
            <a:r>
              <a:rPr lang="hu-HU" dirty="0" smtClean="0">
                <a:solidFill>
                  <a:schemeClr val="bg1"/>
                </a:solidFill>
                <a:latin typeface="Constantia" panose="02030602050306030303" pitchFamily="18" charset="0"/>
              </a:rPr>
              <a:t>Tipikusan:</a:t>
            </a:r>
          </a:p>
          <a:p>
            <a:pPr algn="just"/>
            <a:r>
              <a:rPr lang="hu-HU" dirty="0">
                <a:solidFill>
                  <a:schemeClr val="bg1"/>
                </a:solidFill>
                <a:latin typeface="Constantia" panose="02030602050306030303" pitchFamily="18" charset="0"/>
              </a:rPr>
              <a:t>A bizalmi vagyonkezelés alapítására vonatkozó ajánlat vagyonrendelői minőségben olyan személyek részéről, akik maguk vagy a vagyonrendelőként megjelölt jogi személy esetében a jogi személy </a:t>
            </a:r>
            <a:r>
              <a:rPr lang="hu-HU" dirty="0" smtClean="0">
                <a:solidFill>
                  <a:schemeClr val="bg1"/>
                </a:solidFill>
                <a:latin typeface="Constantia" panose="02030602050306030303" pitchFamily="18" charset="0"/>
              </a:rPr>
              <a:t>képviselői</a:t>
            </a:r>
            <a:endParaRPr lang="hu-HU" dirty="0">
              <a:solidFill>
                <a:schemeClr val="bg1"/>
              </a:solidFill>
              <a:latin typeface="Constantia" panose="02030602050306030303" pitchFamily="18" charset="0"/>
            </a:endParaRPr>
          </a:p>
          <a:p>
            <a:pPr algn="just"/>
            <a:r>
              <a:rPr lang="hu-HU" dirty="0">
                <a:solidFill>
                  <a:schemeClr val="bg1"/>
                </a:solidFill>
                <a:latin typeface="Constantia" panose="02030602050306030303" pitchFamily="18" charset="0"/>
              </a:rPr>
              <a:t>A</a:t>
            </a:r>
            <a:r>
              <a:rPr lang="hu-HU" dirty="0" smtClean="0">
                <a:solidFill>
                  <a:schemeClr val="bg1"/>
                </a:solidFill>
                <a:latin typeface="Constantia" panose="02030602050306030303" pitchFamily="18" charset="0"/>
              </a:rPr>
              <a:t> </a:t>
            </a:r>
            <a:r>
              <a:rPr lang="hu-HU" dirty="0">
                <a:solidFill>
                  <a:schemeClr val="bg1"/>
                </a:solidFill>
                <a:latin typeface="Constantia" panose="02030602050306030303" pitchFamily="18" charset="0"/>
              </a:rPr>
              <a:t>vagyonrendelő a kezelt vagyon pénzbeli részét nem a honosság vagy lakcím szerinti országból, hanem harmadik, különösen OECD-n kívüli országból biztosítja, anélkül, hogy annak észszerű indokát adná.</a:t>
            </a:r>
          </a:p>
          <a:p>
            <a:pPr algn="just"/>
            <a:r>
              <a:rPr lang="hu-HU" dirty="0" smtClean="0">
                <a:solidFill>
                  <a:schemeClr val="bg1"/>
                </a:solidFill>
                <a:latin typeface="Constantia" panose="02030602050306030303" pitchFamily="18" charset="0"/>
              </a:rPr>
              <a:t>A </a:t>
            </a:r>
            <a:r>
              <a:rPr lang="hu-HU" dirty="0">
                <a:solidFill>
                  <a:schemeClr val="bg1"/>
                </a:solidFill>
                <a:latin typeface="Constantia" panose="02030602050306030303" pitchFamily="18" charset="0"/>
              </a:rPr>
              <a:t>vagyonrendelő a kezelt vagyon pénzbeli részének készpénzben történő vagyonkezelésbe adásához ragaszkodik, anélkül, hogy annak észszerű indokát adná.</a:t>
            </a:r>
          </a:p>
          <a:p>
            <a:pPr algn="just"/>
            <a:r>
              <a:rPr lang="hu-HU" dirty="0" smtClean="0">
                <a:solidFill>
                  <a:schemeClr val="bg1"/>
                </a:solidFill>
                <a:latin typeface="Constantia" panose="02030602050306030303" pitchFamily="18" charset="0"/>
              </a:rPr>
              <a:t>A </a:t>
            </a:r>
            <a:r>
              <a:rPr lang="hu-HU" dirty="0">
                <a:solidFill>
                  <a:schemeClr val="bg1"/>
                </a:solidFill>
                <a:latin typeface="Constantia" panose="02030602050306030303" pitchFamily="18" charset="0"/>
              </a:rPr>
              <a:t>megjelölt vagy a potenciális kedvezményezettek kiléte vagy a vagyonrendelőhöz fűződő viszonya nem világos, illetve a vagyonrendelő nem tudja </a:t>
            </a:r>
            <a:r>
              <a:rPr lang="hu-HU" dirty="0" err="1">
                <a:solidFill>
                  <a:schemeClr val="bg1"/>
                </a:solidFill>
                <a:latin typeface="Constantia" panose="02030602050306030303" pitchFamily="18" charset="0"/>
              </a:rPr>
              <a:t>észszerűen</a:t>
            </a:r>
            <a:r>
              <a:rPr lang="hu-HU" dirty="0">
                <a:solidFill>
                  <a:schemeClr val="bg1"/>
                </a:solidFill>
                <a:latin typeface="Constantia" panose="02030602050306030303" pitchFamily="18" charset="0"/>
              </a:rPr>
              <a:t> megindokolni a (tényleges vagy potenciális) kedvezményezettek kijelölését</a:t>
            </a:r>
            <a:r>
              <a:rPr lang="hu-HU" dirty="0" smtClean="0">
                <a:solidFill>
                  <a:schemeClr val="bg1"/>
                </a:solidFill>
                <a:latin typeface="Constantia" panose="02030602050306030303" pitchFamily="18" charset="0"/>
              </a:rPr>
              <a:t>.</a:t>
            </a:r>
            <a:endParaRPr lang="hu-HU" dirty="0">
              <a:solidFill>
                <a:schemeClr val="bg1"/>
              </a:solidFill>
              <a:latin typeface="Constantia" panose="02030602050306030303" pitchFamily="18" charset="0"/>
            </a:endParaRPr>
          </a:p>
        </p:txBody>
      </p:sp>
      <p:sp>
        <p:nvSpPr>
          <p:cNvPr id="4" name="Szövegdoboz 3"/>
          <p:cNvSpPr txBox="1"/>
          <p:nvPr/>
        </p:nvSpPr>
        <p:spPr>
          <a:xfrm>
            <a:off x="10020028" y="134653"/>
            <a:ext cx="2526916" cy="1015663"/>
          </a:xfrm>
          <a:prstGeom prst="rect">
            <a:avLst/>
          </a:prstGeom>
          <a:noFill/>
        </p:spPr>
        <p:txBody>
          <a:bodyPr wrap="square" rtlCol="0">
            <a:spAutoFit/>
          </a:bodyPr>
          <a:lstStyle/>
          <a:p>
            <a:pPr algn="ctr"/>
            <a:r>
              <a:rPr lang="hu-HU" sz="2000" b="1" dirty="0" err="1"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Segoe UI Light" panose="020B0502040204020203" pitchFamily="34" charset="0"/>
              </a:rPr>
              <a:t>Pmt</a:t>
            </a:r>
            <a:r>
              <a:rPr lang="hu-HU" sz="2000"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Segoe UI Light" panose="020B0502040204020203" pitchFamily="34" charset="0"/>
              </a:rPr>
              <a:t>. </a:t>
            </a:r>
            <a:endParaRPr lang="hu-HU" sz="2000"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Segoe UI Light" panose="020B0502040204020203" pitchFamily="34" charset="0"/>
            </a:endParaRPr>
          </a:p>
          <a:p>
            <a:pPr algn="ctr"/>
            <a:r>
              <a:rPr lang="hu-HU" sz="2000"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Segoe UI Light" panose="020B0502040204020203" pitchFamily="34" charset="0"/>
              </a:rPr>
              <a:t>Szabályzat</a:t>
            </a:r>
          </a:p>
          <a:p>
            <a:pPr algn="ctr"/>
            <a:r>
              <a:rPr lang="hu-HU" sz="2000"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Segoe UI Light" panose="020B0502040204020203" pitchFamily="34" charset="0"/>
              </a:rPr>
              <a:t>1. melléklet</a:t>
            </a:r>
            <a:endParaRPr lang="hu-HU" sz="20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Segoe UI Light" panose="020B0502040204020203" pitchFamily="34" charset="0"/>
            </a:endParaRPr>
          </a:p>
        </p:txBody>
      </p:sp>
      <p:sp>
        <p:nvSpPr>
          <p:cNvPr id="5" name="Ellipszis 4"/>
          <p:cNvSpPr/>
          <p:nvPr/>
        </p:nvSpPr>
        <p:spPr>
          <a:xfrm>
            <a:off x="10232482" y="-352969"/>
            <a:ext cx="7038060" cy="2142850"/>
          </a:xfrm>
          <a:prstGeom prst="ellipse">
            <a:avLst/>
          </a:prstGeom>
          <a:solidFill>
            <a:schemeClr val="bg1">
              <a:alpha val="22000"/>
            </a:schemeClr>
          </a:solidFill>
          <a:ln>
            <a:solidFill>
              <a:srgbClr val="CFCFC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hu-HU" sz="2800" dirty="0">
              <a:ln w="0"/>
              <a:solidFill>
                <a:schemeClr val="tx1"/>
              </a:solidFill>
              <a:effectLst>
                <a:outerShdw blurRad="38100" dist="19050" dir="2700000" algn="tl" rotWithShape="0">
                  <a:schemeClr val="dk1">
                    <a:alpha val="40000"/>
                  </a:schemeClr>
                </a:outerShdw>
              </a:effectLst>
            </a:endParaRPr>
          </a:p>
        </p:txBody>
      </p:sp>
      <p:sp>
        <p:nvSpPr>
          <p:cNvPr id="7" name="Cím 1"/>
          <p:cNvSpPr txBox="1">
            <a:spLocks/>
          </p:cNvSpPr>
          <p:nvPr/>
        </p:nvSpPr>
        <p:spPr>
          <a:xfrm>
            <a:off x="2090062" y="365125"/>
            <a:ext cx="8011876" cy="1325563"/>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hu-HU" sz="3600" dirty="0" smtClean="0">
                <a:solidFill>
                  <a:schemeClr val="bg1"/>
                </a:solidFill>
                <a:latin typeface="Segoe UI Light" panose="020B0502040204020203" pitchFamily="34" charset="0"/>
                <a:cs typeface="Segoe UI Light" panose="020B0502040204020203" pitchFamily="34" charset="0"/>
              </a:rPr>
              <a:t>5. alcím</a:t>
            </a:r>
            <a:r>
              <a:rPr lang="hu-HU" sz="3600" dirty="0">
                <a:solidFill>
                  <a:schemeClr val="bg1"/>
                </a:solidFill>
                <a:latin typeface="Segoe UI Light" panose="020B0502040204020203" pitchFamily="34" charset="0"/>
                <a:cs typeface="Segoe UI Light" panose="020B0502040204020203" pitchFamily="34" charset="0"/>
              </a:rPr>
              <a:t>:  A bizalmi vagyonkezeléssel kapcsolatos magas kockázati tényezők (</a:t>
            </a:r>
            <a:r>
              <a:rPr lang="hu-HU" sz="3600" dirty="0" smtClean="0">
                <a:solidFill>
                  <a:schemeClr val="bg1"/>
                </a:solidFill>
                <a:latin typeface="Segoe UI Light" panose="020B0502040204020203" pitchFamily="34" charset="0"/>
                <a:cs typeface="Segoe UI Light" panose="020B0502040204020203" pitchFamily="34" charset="0"/>
              </a:rPr>
              <a:t>példák)</a:t>
            </a:r>
            <a:endParaRPr lang="hu-HU" sz="3600" dirty="0">
              <a:solidFill>
                <a:schemeClr val="bg1"/>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495406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A3D9365-3908-7B3C-7526-11483AA224BD}"/>
              </a:ext>
            </a:extLst>
          </p:cNvPr>
          <p:cNvSpPr>
            <a:spLocks noGrp="1"/>
          </p:cNvSpPr>
          <p:nvPr>
            <p:ph type="title"/>
          </p:nvPr>
        </p:nvSpPr>
        <p:spPr>
          <a:xfrm>
            <a:off x="4299707" y="212290"/>
            <a:ext cx="3592587" cy="1325563"/>
          </a:xfrm>
        </p:spPr>
        <p:txBody>
          <a:bodyPr/>
          <a:lstStyle/>
          <a:p>
            <a:r>
              <a:rPr lang="hu-HU" dirty="0" smtClean="0">
                <a:solidFill>
                  <a:schemeClr val="bg1"/>
                </a:solidFill>
                <a:effectLst>
                  <a:outerShdw blurRad="38100" dist="38100" dir="2700000" algn="tl">
                    <a:srgbClr val="000000">
                      <a:alpha val="43137"/>
                    </a:srgbClr>
                  </a:outerShdw>
                </a:effectLst>
                <a:latin typeface="Segoe UI Light" panose="020B0502040204020203" pitchFamily="34" charset="0"/>
                <a:ea typeface="Cambria" panose="02040503050406030204" pitchFamily="18" charset="0"/>
                <a:cs typeface="Segoe UI Light" panose="020B0502040204020203" pitchFamily="34" charset="0"/>
              </a:rPr>
              <a:t>VIII. </a:t>
            </a:r>
            <a:r>
              <a:rPr lang="hu-HU" dirty="0">
                <a:solidFill>
                  <a:schemeClr val="bg1"/>
                </a:solidFill>
                <a:effectLst>
                  <a:outerShdw blurRad="38100" dist="38100" dir="2700000" algn="tl">
                    <a:srgbClr val="000000">
                      <a:alpha val="43137"/>
                    </a:srgbClr>
                  </a:outerShdw>
                </a:effectLst>
                <a:latin typeface="Segoe UI Light" panose="020B0502040204020203" pitchFamily="34" charset="0"/>
                <a:ea typeface="Cambria" panose="02040503050406030204" pitchFamily="18" charset="0"/>
                <a:cs typeface="Segoe UI Light" panose="020B0502040204020203" pitchFamily="34" charset="0"/>
              </a:rPr>
              <a:t>Bejelentés</a:t>
            </a:r>
          </a:p>
        </p:txBody>
      </p:sp>
      <p:sp>
        <p:nvSpPr>
          <p:cNvPr id="3" name="Tartalom helye 2">
            <a:extLst>
              <a:ext uri="{FF2B5EF4-FFF2-40B4-BE49-F238E27FC236}">
                <a16:creationId xmlns:a16="http://schemas.microsoft.com/office/drawing/2014/main" id="{3901A095-6865-9F1A-366B-2F6AE8957B3A}"/>
              </a:ext>
            </a:extLst>
          </p:cNvPr>
          <p:cNvSpPr>
            <a:spLocks noGrp="1"/>
          </p:cNvSpPr>
          <p:nvPr>
            <p:ph idx="1"/>
          </p:nvPr>
        </p:nvSpPr>
        <p:spPr>
          <a:xfrm>
            <a:off x="614436" y="1428980"/>
            <a:ext cx="10512002" cy="4921136"/>
          </a:xfrm>
          <a:ln>
            <a:noFill/>
          </a:ln>
        </p:spPr>
        <p:txBody>
          <a:bodyPr>
            <a:normAutofit/>
          </a:bodyPr>
          <a:lstStyle/>
          <a:p>
            <a:pPr marL="0" indent="0" algn="just">
              <a:lnSpc>
                <a:spcPct val="110000"/>
              </a:lnSpc>
              <a:spcBef>
                <a:spcPts val="0"/>
              </a:spcBef>
              <a:spcAft>
                <a:spcPts val="600"/>
              </a:spcAft>
              <a:buNone/>
            </a:pPr>
            <a:r>
              <a:rPr lang="hu-HU" sz="2200" kern="100" dirty="0">
                <a:solidFill>
                  <a:schemeClr val="bg1"/>
                </a:solidFill>
                <a:effectLst>
                  <a:outerShdw blurRad="38100" dist="38100" dir="2700000" algn="tl">
                    <a:srgbClr val="000000">
                      <a:alpha val="43137"/>
                    </a:srgbClr>
                  </a:outerShdw>
                </a:effectLst>
                <a:latin typeface="Constantia" panose="02030602050306030303" pitchFamily="18" charset="0"/>
                <a:ea typeface="Aptos" panose="020B0004020202020204" pitchFamily="34" charset="0"/>
                <a:cs typeface="Times New Roman" panose="02020603050405020304" pitchFamily="18" charset="0"/>
              </a:rPr>
              <a:t>30. § (</a:t>
            </a:r>
            <a:r>
              <a:rPr lang="hu-HU" sz="2200" kern="100" dirty="0" smtClean="0">
                <a:solidFill>
                  <a:schemeClr val="bg1"/>
                </a:solidFill>
                <a:effectLst>
                  <a:outerShdw blurRad="38100" dist="38100" dir="2700000" algn="tl">
                    <a:srgbClr val="000000">
                      <a:alpha val="43137"/>
                    </a:srgbClr>
                  </a:outerShdw>
                </a:effectLst>
                <a:latin typeface="Constantia" panose="02030602050306030303" pitchFamily="18" charset="0"/>
                <a:ea typeface="Aptos" panose="020B0004020202020204" pitchFamily="34" charset="0"/>
                <a:cs typeface="Times New Roman" panose="02020603050405020304" pitchFamily="18" charset="0"/>
              </a:rPr>
              <a:t>1) A </a:t>
            </a:r>
            <a:r>
              <a:rPr lang="hu-HU" sz="2200" kern="100" dirty="0">
                <a:solidFill>
                  <a:schemeClr val="bg1"/>
                </a:solidFill>
                <a:effectLst>
                  <a:outerShdw blurRad="38100" dist="38100" dir="2700000" algn="tl">
                    <a:srgbClr val="000000">
                      <a:alpha val="43137"/>
                    </a:srgbClr>
                  </a:outerShdw>
                </a:effectLst>
                <a:latin typeface="Constantia" panose="02030602050306030303" pitchFamily="18" charset="0"/>
                <a:ea typeface="Aptos" panose="020B0004020202020204" pitchFamily="34" charset="0"/>
                <a:cs typeface="Times New Roman" panose="02020603050405020304" pitchFamily="18" charset="0"/>
              </a:rPr>
              <a:t>szolgáltató vezetője, foglalkoztatottja és segítő családtagja</a:t>
            </a:r>
          </a:p>
          <a:p>
            <a:pPr marL="1077913" indent="-177800" algn="just">
              <a:lnSpc>
                <a:spcPct val="110000"/>
              </a:lnSpc>
              <a:spcBef>
                <a:spcPts val="0"/>
              </a:spcBef>
              <a:buNone/>
            </a:pPr>
            <a:r>
              <a:rPr lang="hu-HU" sz="2200" kern="100" dirty="0">
                <a:solidFill>
                  <a:schemeClr val="bg1"/>
                </a:solidFill>
                <a:effectLst>
                  <a:outerShdw blurRad="38100" dist="38100" dir="2700000" algn="tl">
                    <a:srgbClr val="000000">
                      <a:alpha val="43137"/>
                    </a:srgbClr>
                  </a:outerShdw>
                </a:effectLst>
                <a:latin typeface="Constantia" panose="02030602050306030303" pitchFamily="18" charset="0"/>
                <a:ea typeface="Aptos" panose="020B0004020202020204" pitchFamily="34" charset="0"/>
                <a:cs typeface="Times New Roman" panose="02020603050405020304" pitchFamily="18" charset="0"/>
              </a:rPr>
              <a:t>a) pénzmosásra,</a:t>
            </a:r>
          </a:p>
          <a:p>
            <a:pPr marL="1077913" indent="-177800" algn="just">
              <a:lnSpc>
                <a:spcPct val="110000"/>
              </a:lnSpc>
              <a:spcBef>
                <a:spcPts val="0"/>
              </a:spcBef>
              <a:buNone/>
            </a:pPr>
            <a:r>
              <a:rPr lang="hu-HU" sz="2200" kern="100" dirty="0">
                <a:solidFill>
                  <a:schemeClr val="bg1"/>
                </a:solidFill>
                <a:effectLst>
                  <a:outerShdw blurRad="38100" dist="38100" dir="2700000" algn="tl">
                    <a:srgbClr val="000000">
                      <a:alpha val="43137"/>
                    </a:srgbClr>
                  </a:outerShdw>
                </a:effectLst>
                <a:latin typeface="Constantia" panose="02030602050306030303" pitchFamily="18" charset="0"/>
                <a:ea typeface="Aptos" panose="020B0004020202020204" pitchFamily="34" charset="0"/>
                <a:cs typeface="Times New Roman" panose="02020603050405020304" pitchFamily="18" charset="0"/>
              </a:rPr>
              <a:t>b) terrorizmus finanszírozására, vagy</a:t>
            </a:r>
          </a:p>
          <a:p>
            <a:pPr marL="1077913" indent="-177800" algn="just">
              <a:lnSpc>
                <a:spcPct val="110000"/>
              </a:lnSpc>
              <a:spcBef>
                <a:spcPts val="0"/>
              </a:spcBef>
              <a:spcAft>
                <a:spcPts val="600"/>
              </a:spcAft>
              <a:buNone/>
            </a:pPr>
            <a:r>
              <a:rPr lang="hu-HU" sz="2200" kern="100" dirty="0">
                <a:solidFill>
                  <a:schemeClr val="bg1"/>
                </a:solidFill>
                <a:effectLst>
                  <a:outerShdw blurRad="38100" dist="38100" dir="2700000" algn="tl">
                    <a:srgbClr val="000000">
                      <a:alpha val="43137"/>
                    </a:srgbClr>
                  </a:outerShdw>
                </a:effectLst>
                <a:latin typeface="Constantia" panose="02030602050306030303" pitchFamily="18" charset="0"/>
                <a:ea typeface="Aptos" panose="020B0004020202020204" pitchFamily="34" charset="0"/>
                <a:cs typeface="Times New Roman" panose="02020603050405020304" pitchFamily="18" charset="0"/>
              </a:rPr>
              <a:t>c</a:t>
            </a:r>
            <a:r>
              <a:rPr lang="hu-HU" sz="2200" kern="100" dirty="0" smtClean="0">
                <a:solidFill>
                  <a:schemeClr val="bg1"/>
                </a:solidFill>
                <a:effectLst>
                  <a:outerShdw blurRad="38100" dist="38100" dir="2700000" algn="tl">
                    <a:srgbClr val="000000">
                      <a:alpha val="43137"/>
                    </a:srgbClr>
                  </a:outerShdw>
                </a:effectLst>
                <a:latin typeface="Constantia" panose="02030602050306030303" pitchFamily="18" charset="0"/>
                <a:ea typeface="Aptos" panose="020B0004020202020204" pitchFamily="34" charset="0"/>
                <a:cs typeface="Times New Roman" panose="02020603050405020304" pitchFamily="18" charset="0"/>
              </a:rPr>
              <a:t>) dolog </a:t>
            </a:r>
            <a:r>
              <a:rPr lang="hu-HU" sz="2200" kern="100" dirty="0">
                <a:solidFill>
                  <a:schemeClr val="bg1"/>
                </a:solidFill>
                <a:effectLst>
                  <a:outerShdw blurRad="38100" dist="38100" dir="2700000" algn="tl">
                    <a:srgbClr val="000000">
                      <a:alpha val="43137"/>
                    </a:srgbClr>
                  </a:outerShdw>
                </a:effectLst>
                <a:latin typeface="Constantia" panose="02030602050306030303" pitchFamily="18" charset="0"/>
                <a:ea typeface="Aptos" panose="020B0004020202020204" pitchFamily="34" charset="0"/>
                <a:cs typeface="Times New Roman" panose="02020603050405020304" pitchFamily="18" charset="0"/>
              </a:rPr>
              <a:t>büntetendő cselekményből való származására</a:t>
            </a:r>
          </a:p>
          <a:p>
            <a:pPr marL="900113" indent="0" algn="just">
              <a:lnSpc>
                <a:spcPct val="110000"/>
              </a:lnSpc>
              <a:spcBef>
                <a:spcPts val="0"/>
              </a:spcBef>
              <a:spcAft>
                <a:spcPts val="1200"/>
              </a:spcAft>
              <a:buNone/>
            </a:pPr>
            <a:r>
              <a:rPr lang="hu-HU" sz="2200" kern="100" dirty="0">
                <a:solidFill>
                  <a:schemeClr val="bg1"/>
                </a:solidFill>
                <a:effectLst>
                  <a:outerShdw blurRad="38100" dist="38100" dir="2700000" algn="tl">
                    <a:srgbClr val="000000">
                      <a:alpha val="43137"/>
                    </a:srgbClr>
                  </a:outerShdw>
                </a:effectLst>
                <a:latin typeface="Constantia" panose="02030602050306030303" pitchFamily="18" charset="0"/>
                <a:ea typeface="Aptos" panose="020B0004020202020204" pitchFamily="34" charset="0"/>
                <a:cs typeface="Times New Roman" panose="02020603050405020304" pitchFamily="18" charset="0"/>
              </a:rPr>
              <a:t>utaló adat, tény, körülmény felmerülése esetén köteles (…) a bejelentés továbbítására megjelölt személynek haladéktalanul írásban bejelentést tenni</a:t>
            </a:r>
            <a:r>
              <a:rPr lang="hu-HU" sz="2200" kern="100" dirty="0" smtClean="0">
                <a:solidFill>
                  <a:schemeClr val="bg1"/>
                </a:solidFill>
                <a:effectLst>
                  <a:outerShdw blurRad="38100" dist="38100" dir="2700000" algn="tl">
                    <a:srgbClr val="000000">
                      <a:alpha val="43137"/>
                    </a:srgbClr>
                  </a:outerShdw>
                </a:effectLst>
                <a:latin typeface="Constantia" panose="02030602050306030303" pitchFamily="18" charset="0"/>
                <a:ea typeface="Aptos" panose="020B0004020202020204" pitchFamily="34" charset="0"/>
                <a:cs typeface="Times New Roman" panose="02020603050405020304" pitchFamily="18" charset="0"/>
              </a:rPr>
              <a:t>.</a:t>
            </a:r>
          </a:p>
          <a:p>
            <a:pPr marL="627063" indent="0" algn="just">
              <a:lnSpc>
                <a:spcPct val="110000"/>
              </a:lnSpc>
              <a:spcBef>
                <a:spcPts val="0"/>
              </a:spcBef>
              <a:buNone/>
            </a:pPr>
            <a:r>
              <a:rPr lang="hu-HU" sz="2200" kern="100" dirty="0">
                <a:solidFill>
                  <a:schemeClr val="bg1"/>
                </a:solidFill>
                <a:latin typeface="Constantia" panose="02030602050306030303" pitchFamily="18" charset="0"/>
                <a:ea typeface="Aptos" panose="020B0004020202020204" pitchFamily="34" charset="0"/>
                <a:cs typeface="Times New Roman" panose="02020603050405020304" pitchFamily="18" charset="0"/>
              </a:rPr>
              <a:t>(2) A bejelentésnek tartalmaznia </a:t>
            </a:r>
            <a:r>
              <a:rPr lang="hu-HU" sz="2200" kern="100" dirty="0" smtClean="0">
                <a:solidFill>
                  <a:schemeClr val="bg1"/>
                </a:solidFill>
                <a:latin typeface="Constantia" panose="02030602050306030303" pitchFamily="18" charset="0"/>
                <a:ea typeface="Aptos" panose="020B0004020202020204" pitchFamily="34" charset="0"/>
                <a:cs typeface="Times New Roman" panose="02020603050405020304" pitchFamily="18" charset="0"/>
              </a:rPr>
              <a:t>kell</a:t>
            </a:r>
          </a:p>
          <a:p>
            <a:pPr marL="1160463" indent="-260350" algn="just">
              <a:lnSpc>
                <a:spcPct val="110000"/>
              </a:lnSpc>
              <a:spcBef>
                <a:spcPts val="0"/>
              </a:spcBef>
              <a:buAutoNum type="alphaLcParenR"/>
            </a:pPr>
            <a:r>
              <a:rPr lang="hu-HU" sz="2200" kern="100" dirty="0" smtClean="0">
                <a:solidFill>
                  <a:schemeClr val="bg1"/>
                </a:solidFill>
                <a:latin typeface="Constantia" panose="02030602050306030303" pitchFamily="18" charset="0"/>
                <a:ea typeface="Aptos" panose="020B0004020202020204" pitchFamily="34" charset="0"/>
                <a:cs typeface="Times New Roman" panose="02020603050405020304" pitchFamily="18" charset="0"/>
              </a:rPr>
              <a:t> a </a:t>
            </a:r>
            <a:r>
              <a:rPr lang="hu-HU" sz="2200" kern="100" dirty="0">
                <a:solidFill>
                  <a:schemeClr val="bg1"/>
                </a:solidFill>
                <a:latin typeface="Constantia" panose="02030602050306030303" pitchFamily="18" charset="0"/>
                <a:ea typeface="Aptos" panose="020B0004020202020204" pitchFamily="34" charset="0"/>
                <a:cs typeface="Times New Roman" panose="02020603050405020304" pitchFamily="18" charset="0"/>
              </a:rPr>
              <a:t>szolgáltató által a 7–14/A. § alapján rögzített </a:t>
            </a:r>
            <a:r>
              <a:rPr lang="hu-HU" sz="2200" kern="100" dirty="0" smtClean="0">
                <a:solidFill>
                  <a:schemeClr val="bg1"/>
                </a:solidFill>
                <a:latin typeface="Constantia" panose="02030602050306030303" pitchFamily="18" charset="0"/>
                <a:ea typeface="Aptos" panose="020B0004020202020204" pitchFamily="34" charset="0"/>
                <a:cs typeface="Times New Roman" panose="02020603050405020304" pitchFamily="18" charset="0"/>
              </a:rPr>
              <a:t>adatokat,</a:t>
            </a:r>
          </a:p>
          <a:p>
            <a:pPr marL="1160463" indent="-260350" algn="just">
              <a:lnSpc>
                <a:spcPct val="110000"/>
              </a:lnSpc>
              <a:spcBef>
                <a:spcPts val="0"/>
              </a:spcBef>
              <a:buAutoNum type="alphaLcParenR"/>
            </a:pPr>
            <a:r>
              <a:rPr lang="hu-HU" sz="2200" kern="100" dirty="0" smtClean="0">
                <a:solidFill>
                  <a:schemeClr val="bg1"/>
                </a:solidFill>
                <a:latin typeface="Constantia" panose="02030602050306030303" pitchFamily="18" charset="0"/>
                <a:ea typeface="Aptos" panose="020B0004020202020204" pitchFamily="34" charset="0"/>
                <a:cs typeface="Times New Roman" panose="02020603050405020304" pitchFamily="18" charset="0"/>
              </a:rPr>
              <a:t> a </a:t>
            </a:r>
            <a:r>
              <a:rPr lang="hu-HU" sz="2200" kern="100" dirty="0">
                <a:solidFill>
                  <a:schemeClr val="bg1"/>
                </a:solidFill>
                <a:latin typeface="Constantia" panose="02030602050306030303" pitchFamily="18" charset="0"/>
                <a:ea typeface="Aptos" panose="020B0004020202020204" pitchFamily="34" charset="0"/>
                <a:cs typeface="Times New Roman" panose="02020603050405020304" pitchFamily="18" charset="0"/>
              </a:rPr>
              <a:t>bejelentés alapjául szolgáló adat, tény, körülmény részletes ismertetését </a:t>
            </a:r>
            <a:r>
              <a:rPr lang="hu-HU" sz="2200" kern="100" dirty="0" smtClean="0">
                <a:solidFill>
                  <a:schemeClr val="bg1"/>
                </a:solidFill>
                <a:latin typeface="Constantia" panose="02030602050306030303" pitchFamily="18" charset="0"/>
                <a:ea typeface="Aptos" panose="020B0004020202020204" pitchFamily="34" charset="0"/>
                <a:cs typeface="Times New Roman" panose="02020603050405020304" pitchFamily="18" charset="0"/>
              </a:rPr>
              <a:t>és</a:t>
            </a:r>
          </a:p>
          <a:p>
            <a:pPr marL="1160463" indent="-260350" algn="just">
              <a:lnSpc>
                <a:spcPct val="110000"/>
              </a:lnSpc>
              <a:spcBef>
                <a:spcPts val="0"/>
              </a:spcBef>
              <a:buAutoNum type="alphaLcParenR"/>
            </a:pPr>
            <a:r>
              <a:rPr lang="hu-HU" sz="2200" kern="100" dirty="0" smtClean="0">
                <a:solidFill>
                  <a:schemeClr val="bg1"/>
                </a:solidFill>
                <a:latin typeface="Constantia" panose="02030602050306030303" pitchFamily="18" charset="0"/>
                <a:ea typeface="Aptos" panose="020B0004020202020204" pitchFamily="34" charset="0"/>
                <a:cs typeface="Times New Roman" panose="02020603050405020304" pitchFamily="18" charset="0"/>
              </a:rPr>
              <a:t> a </a:t>
            </a:r>
            <a:r>
              <a:rPr lang="hu-HU" sz="2200" kern="100" dirty="0">
                <a:solidFill>
                  <a:schemeClr val="bg1"/>
                </a:solidFill>
                <a:latin typeface="Constantia" panose="02030602050306030303" pitchFamily="18" charset="0"/>
                <a:ea typeface="Aptos" panose="020B0004020202020204" pitchFamily="34" charset="0"/>
                <a:cs typeface="Times New Roman" panose="02020603050405020304" pitchFamily="18" charset="0"/>
              </a:rPr>
              <a:t>bejelentés alapjául szolgáló adatot, tényt, körülményt alátámasztó dokumentumokat, amennyiben azok rendelkezésre állnak</a:t>
            </a:r>
            <a:r>
              <a:rPr lang="hu-HU" sz="2200" kern="100" dirty="0" smtClean="0">
                <a:solidFill>
                  <a:schemeClr val="bg1"/>
                </a:solidFill>
                <a:latin typeface="Constantia" panose="02030602050306030303" pitchFamily="18" charset="0"/>
                <a:ea typeface="Aptos" panose="020B0004020202020204" pitchFamily="34" charset="0"/>
                <a:cs typeface="Times New Roman" panose="02020603050405020304" pitchFamily="18" charset="0"/>
              </a:rPr>
              <a:t>.</a:t>
            </a:r>
            <a:endParaRPr lang="hu-HU" sz="2200" kern="100" dirty="0">
              <a:solidFill>
                <a:schemeClr val="bg1"/>
              </a:solidFill>
              <a:latin typeface="Constantia" panose="02030602050306030303" pitchFamily="18" charset="0"/>
              <a:ea typeface="Aptos" panose="020B0004020202020204" pitchFamily="34" charset="0"/>
              <a:cs typeface="Times New Roman" panose="02020603050405020304" pitchFamily="18" charset="0"/>
            </a:endParaRPr>
          </a:p>
        </p:txBody>
      </p:sp>
      <p:pic>
        <p:nvPicPr>
          <p:cNvPr id="8" name="Kép 7"/>
          <p:cNvPicPr>
            <a:picLocks noChangeAspect="1"/>
          </p:cNvPicPr>
          <p:nvPr/>
        </p:nvPicPr>
        <p:blipFill rotWithShape="1">
          <a:blip r:embed="rId3" cstate="hqprint">
            <a:duotone>
              <a:prstClr val="black"/>
              <a:schemeClr val="bg1">
                <a:tint val="45000"/>
                <a:satMod val="400000"/>
              </a:schemeClr>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t="19391" b="52940"/>
          <a:stretch/>
        </p:blipFill>
        <p:spPr>
          <a:xfrm>
            <a:off x="1070610" y="6250641"/>
            <a:ext cx="4442460" cy="381000"/>
          </a:xfrm>
          <a:prstGeom prst="rect">
            <a:avLst/>
          </a:prstGeom>
        </p:spPr>
      </p:pic>
      <p:pic>
        <p:nvPicPr>
          <p:cNvPr id="9" name="Kép 8"/>
          <p:cNvPicPr>
            <a:picLocks noChangeAspect="1"/>
          </p:cNvPicPr>
          <p:nvPr/>
        </p:nvPicPr>
        <p:blipFill rotWithShape="1">
          <a:blip r:embed="rId3" cstate="hqprint">
            <a:duotone>
              <a:prstClr val="black"/>
              <a:schemeClr val="bg1">
                <a:tint val="45000"/>
                <a:satMod val="400000"/>
              </a:schemeClr>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t="53782" b="18548"/>
          <a:stretch/>
        </p:blipFill>
        <p:spPr>
          <a:xfrm>
            <a:off x="6683978" y="6250641"/>
            <a:ext cx="4442460" cy="381000"/>
          </a:xfrm>
          <a:prstGeom prst="rect">
            <a:avLst/>
          </a:prstGeom>
        </p:spPr>
      </p:pic>
      <p:pic>
        <p:nvPicPr>
          <p:cNvPr id="12" name="Kép 11"/>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772150" y="6117421"/>
            <a:ext cx="647700" cy="647440"/>
          </a:xfrm>
          <a:prstGeom prst="rect">
            <a:avLst/>
          </a:prstGeom>
        </p:spPr>
      </p:pic>
      <p:sp>
        <p:nvSpPr>
          <p:cNvPr id="10" name="Ellipszis 9"/>
          <p:cNvSpPr/>
          <p:nvPr/>
        </p:nvSpPr>
        <p:spPr>
          <a:xfrm>
            <a:off x="10718998" y="-2247285"/>
            <a:ext cx="4068644" cy="3884613"/>
          </a:xfrm>
          <a:prstGeom prst="ellipse">
            <a:avLst/>
          </a:prstGeom>
          <a:solidFill>
            <a:schemeClr val="bg1">
              <a:alpha val="22000"/>
            </a:schemeClr>
          </a:solidFill>
          <a:ln>
            <a:solidFill>
              <a:srgbClr val="CFCFC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hu-HU" sz="2800" dirty="0">
              <a:ln w="0"/>
              <a:solidFill>
                <a:schemeClr val="tx1"/>
              </a:solidFill>
              <a:effectLst>
                <a:outerShdw blurRad="38100" dist="19050" dir="2700000" algn="tl" rotWithShape="0">
                  <a:schemeClr val="dk1">
                    <a:alpha val="40000"/>
                  </a:schemeClr>
                </a:outerShdw>
              </a:effectLst>
            </a:endParaRPr>
          </a:p>
        </p:txBody>
      </p:sp>
      <p:sp>
        <p:nvSpPr>
          <p:cNvPr id="11" name="Szövegdoboz 10"/>
          <p:cNvSpPr txBox="1"/>
          <p:nvPr/>
        </p:nvSpPr>
        <p:spPr>
          <a:xfrm>
            <a:off x="11007497" y="200788"/>
            <a:ext cx="1337187" cy="646331"/>
          </a:xfrm>
          <a:prstGeom prst="rect">
            <a:avLst/>
          </a:prstGeom>
          <a:noFill/>
        </p:spPr>
        <p:txBody>
          <a:bodyPr wrap="square" rtlCol="0">
            <a:spAutoFit/>
          </a:bodyPr>
          <a:lstStyle/>
          <a:p>
            <a:r>
              <a:rPr lang="hu-HU" sz="3600" b="1" dirty="0" err="1"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Segoe UI Light" panose="020B0502040204020203" pitchFamily="34" charset="0"/>
              </a:rPr>
              <a:t>Pmt</a:t>
            </a:r>
            <a:r>
              <a:rPr lang="hu-HU" sz="3600"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Segoe UI Light" panose="020B0502040204020203" pitchFamily="34" charset="0"/>
              </a:rPr>
              <a:t>.</a:t>
            </a:r>
            <a:endParaRPr lang="hu-HU" sz="3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Segoe UI Light" panose="020B0502040204020203" pitchFamily="34" charset="0"/>
            </a:endParaRPr>
          </a:p>
        </p:txBody>
      </p:sp>
    </p:spTree>
    <p:extLst>
      <p:ext uri="{BB962C8B-B14F-4D97-AF65-F5344CB8AC3E}">
        <p14:creationId xmlns:p14="http://schemas.microsoft.com/office/powerpoint/2010/main" val="2836658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Kép 8"/>
          <p:cNvPicPr>
            <a:picLocks noChangeAspect="1"/>
          </p:cNvPicPr>
          <p:nvPr/>
        </p:nvPicPr>
        <p:blipFill rotWithShape="1">
          <a:blip r:embed="rId3" cstate="hqprint">
            <a:duotone>
              <a:prstClr val="black"/>
              <a:schemeClr val="bg1">
                <a:tint val="45000"/>
                <a:satMod val="400000"/>
              </a:schemeClr>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t="19391" b="52940"/>
          <a:stretch/>
        </p:blipFill>
        <p:spPr>
          <a:xfrm>
            <a:off x="1070610" y="6250641"/>
            <a:ext cx="4442460" cy="381000"/>
          </a:xfrm>
          <a:prstGeom prst="rect">
            <a:avLst/>
          </a:prstGeom>
        </p:spPr>
      </p:pic>
      <p:pic>
        <p:nvPicPr>
          <p:cNvPr id="10" name="Kép 9"/>
          <p:cNvPicPr>
            <a:picLocks noChangeAspect="1"/>
          </p:cNvPicPr>
          <p:nvPr/>
        </p:nvPicPr>
        <p:blipFill rotWithShape="1">
          <a:blip r:embed="rId3" cstate="hqprint">
            <a:duotone>
              <a:prstClr val="black"/>
              <a:schemeClr val="bg1">
                <a:tint val="45000"/>
                <a:satMod val="400000"/>
              </a:schemeClr>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t="53782" b="18548"/>
          <a:stretch/>
        </p:blipFill>
        <p:spPr>
          <a:xfrm>
            <a:off x="6683978" y="6250641"/>
            <a:ext cx="4442460" cy="381000"/>
          </a:xfrm>
          <a:prstGeom prst="rect">
            <a:avLst/>
          </a:prstGeom>
        </p:spPr>
      </p:pic>
      <p:pic>
        <p:nvPicPr>
          <p:cNvPr id="11" name="Kép 10"/>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772150" y="6117421"/>
            <a:ext cx="647700" cy="647440"/>
          </a:xfrm>
          <a:prstGeom prst="rect">
            <a:avLst/>
          </a:prstGeom>
        </p:spPr>
      </p:pic>
      <p:sp>
        <p:nvSpPr>
          <p:cNvPr id="12" name="Cím 1">
            <a:extLst>
              <a:ext uri="{FF2B5EF4-FFF2-40B4-BE49-F238E27FC236}">
                <a16:creationId xmlns:a16="http://schemas.microsoft.com/office/drawing/2014/main" id="{5A3D9365-3908-7B3C-7526-11483AA224BD}"/>
              </a:ext>
            </a:extLst>
          </p:cNvPr>
          <p:cNvSpPr>
            <a:spLocks noGrp="1"/>
          </p:cNvSpPr>
          <p:nvPr>
            <p:ph type="title"/>
          </p:nvPr>
        </p:nvSpPr>
        <p:spPr>
          <a:xfrm>
            <a:off x="4299707" y="212290"/>
            <a:ext cx="3592587" cy="1325563"/>
          </a:xfrm>
        </p:spPr>
        <p:txBody>
          <a:bodyPr/>
          <a:lstStyle/>
          <a:p>
            <a:r>
              <a:rPr lang="hu-HU" dirty="0" smtClean="0">
                <a:solidFill>
                  <a:schemeClr val="bg1"/>
                </a:solidFill>
                <a:effectLst>
                  <a:outerShdw blurRad="38100" dist="38100" dir="2700000" algn="tl">
                    <a:srgbClr val="000000">
                      <a:alpha val="43137"/>
                    </a:srgbClr>
                  </a:outerShdw>
                </a:effectLst>
                <a:latin typeface="Segoe UI Light" panose="020B0502040204020203" pitchFamily="34" charset="0"/>
                <a:ea typeface="Cambria" panose="02040503050406030204" pitchFamily="18" charset="0"/>
                <a:cs typeface="Segoe UI Light" panose="020B0502040204020203" pitchFamily="34" charset="0"/>
              </a:rPr>
              <a:t>VIII. </a:t>
            </a:r>
            <a:r>
              <a:rPr lang="hu-HU" dirty="0">
                <a:solidFill>
                  <a:schemeClr val="bg1"/>
                </a:solidFill>
                <a:effectLst>
                  <a:outerShdw blurRad="38100" dist="38100" dir="2700000" algn="tl">
                    <a:srgbClr val="000000">
                      <a:alpha val="43137"/>
                    </a:srgbClr>
                  </a:outerShdw>
                </a:effectLst>
                <a:latin typeface="Segoe UI Light" panose="020B0502040204020203" pitchFamily="34" charset="0"/>
                <a:ea typeface="Cambria" panose="02040503050406030204" pitchFamily="18" charset="0"/>
                <a:cs typeface="Segoe UI Light" panose="020B0502040204020203" pitchFamily="34" charset="0"/>
              </a:rPr>
              <a:t>Bejelentés</a:t>
            </a:r>
          </a:p>
        </p:txBody>
      </p:sp>
      <p:pic>
        <p:nvPicPr>
          <p:cNvPr id="14" name="Ábra 14">
            <a:extLst>
              <a:ext uri="{FF2B5EF4-FFF2-40B4-BE49-F238E27FC236}">
                <a16:creationId xmlns:a16="http://schemas.microsoft.com/office/drawing/2014/main" id="{D0387A9A-6F1C-8852-3C14-4E652EDE2139}"/>
              </a:ext>
            </a:extLst>
          </p:cNvPr>
          <p:cNvPicPr>
            <a:picLocks noChangeAspect="1"/>
          </p:cNvPicPr>
          <p:nvPr/>
        </p:nvPicPr>
        <p:blipFill>
          <a:blip r:embed="rId6">
            <a:duotone>
              <a:schemeClr val="bg2">
                <a:shade val="45000"/>
                <a:satMod val="135000"/>
              </a:schemeClr>
              <a:prstClr val="white"/>
            </a:duotone>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8099344" y="2102984"/>
            <a:ext cx="3842447" cy="3316085"/>
          </a:xfrm>
          <a:prstGeom prst="rect">
            <a:avLst/>
          </a:prstGeom>
        </p:spPr>
      </p:pic>
      <p:sp>
        <p:nvSpPr>
          <p:cNvPr id="4" name="Téglalap 3"/>
          <p:cNvSpPr/>
          <p:nvPr/>
        </p:nvSpPr>
        <p:spPr>
          <a:xfrm>
            <a:off x="534033" y="1514258"/>
            <a:ext cx="7358261" cy="4493538"/>
          </a:xfrm>
          <a:prstGeom prst="rect">
            <a:avLst/>
          </a:prstGeom>
        </p:spPr>
        <p:txBody>
          <a:bodyPr wrap="square">
            <a:spAutoFit/>
          </a:bodyPr>
          <a:lstStyle/>
          <a:p>
            <a:pPr marL="457200" indent="-457200" algn="just"/>
            <a:r>
              <a:rPr lang="hu-HU" sz="2200" dirty="0">
                <a:solidFill>
                  <a:schemeClr val="bg1"/>
                </a:solidFill>
                <a:effectLst>
                  <a:outerShdw blurRad="38100" dist="38100" dir="2700000" algn="tl">
                    <a:srgbClr val="000000">
                      <a:alpha val="43137"/>
                    </a:srgbClr>
                  </a:outerShdw>
                </a:effectLst>
                <a:latin typeface="Constantia" panose="02030602050306030303" pitchFamily="18" charset="0"/>
              </a:rPr>
              <a:t>(4) </a:t>
            </a:r>
            <a:r>
              <a:rPr lang="hu-HU" sz="2200" dirty="0" smtClean="0">
                <a:solidFill>
                  <a:schemeClr val="bg1"/>
                </a:solidFill>
                <a:effectLst>
                  <a:outerShdw blurRad="38100" dist="38100" dir="2700000" algn="tl">
                    <a:srgbClr val="000000">
                      <a:alpha val="43137"/>
                    </a:srgbClr>
                  </a:outerShdw>
                </a:effectLst>
                <a:latin typeface="Constantia" panose="02030602050306030303" pitchFamily="18" charset="0"/>
              </a:rPr>
              <a:t>A </a:t>
            </a:r>
            <a:r>
              <a:rPr lang="hu-HU" sz="2200" dirty="0">
                <a:solidFill>
                  <a:schemeClr val="bg1"/>
                </a:solidFill>
                <a:effectLst>
                  <a:outerShdw blurRad="38100" dist="38100" dir="2700000" algn="tl">
                    <a:srgbClr val="000000">
                      <a:alpha val="43137"/>
                    </a:srgbClr>
                  </a:outerShdw>
                </a:effectLst>
                <a:latin typeface="Constantia" panose="02030602050306030303" pitchFamily="18" charset="0"/>
              </a:rPr>
              <a:t>szolgáltató bejelentés alapjául szolgáló adat, tény, körülmény észlelése esetén az </a:t>
            </a:r>
            <a:r>
              <a:rPr lang="hu-HU" sz="2200" b="1" i="1" u="sng" dirty="0">
                <a:solidFill>
                  <a:schemeClr val="bg1"/>
                </a:solidFill>
                <a:effectLst>
                  <a:outerShdw blurRad="38100" dist="38100" dir="2700000" algn="tl">
                    <a:srgbClr val="000000">
                      <a:alpha val="43137"/>
                    </a:srgbClr>
                  </a:outerShdw>
                </a:effectLst>
                <a:latin typeface="Constantia" panose="02030602050306030303" pitchFamily="18" charset="0"/>
              </a:rPr>
              <a:t>üzleti kapcsolatot az ügyféllel azonnali hatállyal megszüntetheti</a:t>
            </a:r>
            <a:r>
              <a:rPr lang="hu-HU" sz="2200" dirty="0">
                <a:solidFill>
                  <a:schemeClr val="bg1"/>
                </a:solidFill>
                <a:effectLst>
                  <a:outerShdw blurRad="38100" dist="38100" dir="2700000" algn="tl">
                    <a:srgbClr val="000000">
                      <a:alpha val="43137"/>
                    </a:srgbClr>
                  </a:outerShdw>
                </a:effectLst>
                <a:latin typeface="Constantia" panose="02030602050306030303" pitchFamily="18" charset="0"/>
              </a:rPr>
              <a:t>, amennyiben a felmondási idővel járó késedelem azzal a veszéllyel jár, hogy a szolgáltató az ügyfél ügyleteinek teljesítése miatt vagyoni haszonszerzés mellett bűncselekményből származó ügyletek végrehajtásában működne közre és az üzleti kapcsolat azonnali hatállyal történő megszüntetésével ellentétes bűnmegelőzési, bűnfelderítési vagy nyomozási érdek a pénzügyi információs egység jelzése alapján nem áll fenn. </a:t>
            </a:r>
            <a:r>
              <a:rPr lang="hu-HU" sz="2200" b="1" i="1" u="sng" dirty="0">
                <a:solidFill>
                  <a:schemeClr val="bg1"/>
                </a:solidFill>
                <a:effectLst>
                  <a:outerShdw blurRad="38100" dist="38100" dir="2700000" algn="tl">
                    <a:srgbClr val="000000">
                      <a:alpha val="43137"/>
                    </a:srgbClr>
                  </a:outerShdw>
                </a:effectLst>
                <a:latin typeface="Constantia" panose="02030602050306030303" pitchFamily="18" charset="0"/>
              </a:rPr>
              <a:t>A szolgáltatónak ebben az esetben nem kell tájékoztatnia az ügyfelet a felmondás okáról</a:t>
            </a:r>
            <a:r>
              <a:rPr lang="hu-HU" sz="2200" dirty="0" smtClean="0">
                <a:solidFill>
                  <a:schemeClr val="bg1"/>
                </a:solidFill>
                <a:effectLst>
                  <a:outerShdw blurRad="38100" dist="38100" dir="2700000" algn="tl">
                    <a:srgbClr val="000000">
                      <a:alpha val="43137"/>
                    </a:srgbClr>
                  </a:outerShdw>
                </a:effectLst>
                <a:latin typeface="Constantia" panose="02030602050306030303" pitchFamily="18" charset="0"/>
              </a:rPr>
              <a:t>.</a:t>
            </a:r>
            <a:endParaRPr lang="hu-HU" sz="2200" dirty="0">
              <a:solidFill>
                <a:schemeClr val="bg1"/>
              </a:solidFill>
              <a:effectLst>
                <a:outerShdw blurRad="38100" dist="38100" dir="2700000" algn="tl">
                  <a:srgbClr val="000000">
                    <a:alpha val="43137"/>
                  </a:srgbClr>
                </a:outerShdw>
              </a:effectLst>
              <a:latin typeface="Constantia" panose="02030602050306030303" pitchFamily="18" charset="0"/>
            </a:endParaRPr>
          </a:p>
        </p:txBody>
      </p:sp>
      <p:sp>
        <p:nvSpPr>
          <p:cNvPr id="16" name="Ellipszis 15"/>
          <p:cNvSpPr/>
          <p:nvPr/>
        </p:nvSpPr>
        <p:spPr>
          <a:xfrm>
            <a:off x="10718998" y="-2247285"/>
            <a:ext cx="4068644" cy="3884613"/>
          </a:xfrm>
          <a:prstGeom prst="ellipse">
            <a:avLst/>
          </a:prstGeom>
          <a:solidFill>
            <a:schemeClr val="bg1">
              <a:alpha val="22000"/>
            </a:schemeClr>
          </a:solidFill>
          <a:ln>
            <a:solidFill>
              <a:srgbClr val="CFCFC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hu-HU" sz="2800" dirty="0">
              <a:ln w="0"/>
              <a:solidFill>
                <a:schemeClr val="tx1"/>
              </a:solidFill>
              <a:effectLst>
                <a:outerShdw blurRad="38100" dist="19050" dir="2700000" algn="tl" rotWithShape="0">
                  <a:schemeClr val="dk1">
                    <a:alpha val="40000"/>
                  </a:schemeClr>
                </a:outerShdw>
              </a:effectLst>
            </a:endParaRPr>
          </a:p>
        </p:txBody>
      </p:sp>
      <p:sp>
        <p:nvSpPr>
          <p:cNvPr id="17" name="Szövegdoboz 16"/>
          <p:cNvSpPr txBox="1"/>
          <p:nvPr/>
        </p:nvSpPr>
        <p:spPr>
          <a:xfrm>
            <a:off x="11007497" y="200788"/>
            <a:ext cx="1337187" cy="646331"/>
          </a:xfrm>
          <a:prstGeom prst="rect">
            <a:avLst/>
          </a:prstGeom>
          <a:noFill/>
        </p:spPr>
        <p:txBody>
          <a:bodyPr wrap="square" rtlCol="0">
            <a:spAutoFit/>
          </a:bodyPr>
          <a:lstStyle/>
          <a:p>
            <a:r>
              <a:rPr lang="hu-HU" sz="3600" b="1" dirty="0" err="1"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Segoe UI Light" panose="020B0502040204020203" pitchFamily="34" charset="0"/>
              </a:rPr>
              <a:t>Pmt</a:t>
            </a:r>
            <a:r>
              <a:rPr lang="hu-HU" sz="3600"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Segoe UI Light" panose="020B0502040204020203" pitchFamily="34" charset="0"/>
              </a:rPr>
              <a:t>.</a:t>
            </a:r>
            <a:endParaRPr lang="hu-HU" sz="3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Segoe UI Light" panose="020B0502040204020203" pitchFamily="34" charset="0"/>
            </a:endParaRPr>
          </a:p>
        </p:txBody>
      </p:sp>
    </p:spTree>
    <p:extLst>
      <p:ext uri="{BB962C8B-B14F-4D97-AF65-F5344CB8AC3E}">
        <p14:creationId xmlns:p14="http://schemas.microsoft.com/office/powerpoint/2010/main" val="819656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15664" y="1086861"/>
            <a:ext cx="4711058" cy="4709160"/>
          </a:xfrm>
          <a:prstGeom prst="rect">
            <a:avLst/>
          </a:prstGeom>
        </p:spPr>
      </p:pic>
      <p:sp>
        <p:nvSpPr>
          <p:cNvPr id="5" name="Cím 4"/>
          <p:cNvSpPr>
            <a:spLocks noGrp="1"/>
          </p:cNvSpPr>
          <p:nvPr>
            <p:ph type="ctrTitle"/>
          </p:nvPr>
        </p:nvSpPr>
        <p:spPr>
          <a:xfrm>
            <a:off x="6245527" y="1802465"/>
            <a:ext cx="5331725" cy="3277951"/>
          </a:xfrm>
        </p:spPr>
        <p:txBody>
          <a:bodyPr>
            <a:normAutofit fontScale="90000"/>
          </a:bodyPr>
          <a:lstStyle/>
          <a:p>
            <a:r>
              <a:rPr lang="hu-HU" dirty="0" smtClean="0">
                <a:solidFill>
                  <a:schemeClr val="bg1"/>
                </a:solidFill>
                <a:effectLst>
                  <a:outerShdw blurRad="38100" dist="38100" dir="2700000" algn="tl">
                    <a:srgbClr val="000000"/>
                  </a:outerShdw>
                </a:effectLst>
                <a:latin typeface="Segoe UI Light" panose="020B0502040204020203" pitchFamily="34" charset="0"/>
                <a:ea typeface="Cambria" panose="02040503050406030204" pitchFamily="18" charset="0"/>
                <a:cs typeface="Segoe UI Light" panose="020B0502040204020203" pitchFamily="34" charset="0"/>
              </a:rPr>
              <a:t>IX. Egy </a:t>
            </a:r>
            <a:r>
              <a:rPr lang="hu-HU" dirty="0">
                <a:solidFill>
                  <a:schemeClr val="bg1"/>
                </a:solidFill>
                <a:effectLst>
                  <a:outerShdw blurRad="38100" dist="38100" dir="2700000" algn="tl">
                    <a:srgbClr val="000000"/>
                  </a:outerShdw>
                </a:effectLst>
                <a:latin typeface="Segoe UI Light" panose="020B0502040204020203" pitchFamily="34" charset="0"/>
                <a:ea typeface="Cambria" panose="02040503050406030204" pitchFamily="18" charset="0"/>
                <a:cs typeface="Segoe UI Light" panose="020B0502040204020203" pitchFamily="34" charset="0"/>
              </a:rPr>
              <a:t>jogerős bírósági döntés és annak tanulságai</a:t>
            </a:r>
            <a:endParaRPr lang="hu-HU"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186626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A3D9365-3908-7B3C-7526-11483AA224BD}"/>
              </a:ext>
            </a:extLst>
          </p:cNvPr>
          <p:cNvSpPr>
            <a:spLocks noGrp="1"/>
          </p:cNvSpPr>
          <p:nvPr>
            <p:ph type="title"/>
          </p:nvPr>
        </p:nvSpPr>
        <p:spPr>
          <a:xfrm>
            <a:off x="306169" y="350678"/>
            <a:ext cx="10050585" cy="1325563"/>
          </a:xfrm>
        </p:spPr>
        <p:txBody>
          <a:bodyPr>
            <a:normAutofit fontScale="90000"/>
          </a:bodyPr>
          <a:lstStyle/>
          <a:p>
            <a:r>
              <a:rPr lang="hu-HU" b="1" dirty="0">
                <a:solidFill>
                  <a:schemeClr val="bg1"/>
                </a:solidFill>
                <a:effectLst>
                  <a:outerShdw blurRad="38100" dist="38100" dir="2700000" algn="tl">
                    <a:srgbClr val="000000">
                      <a:alpha val="43137"/>
                    </a:srgbClr>
                  </a:outerShdw>
                </a:effectLst>
                <a:latin typeface="Segoe UI Light" panose="020B0502040204020203" pitchFamily="34" charset="0"/>
                <a:ea typeface="Cambria" panose="02040503050406030204" pitchFamily="18" charset="0"/>
                <a:cs typeface="Segoe UI Light" panose="020B0502040204020203" pitchFamily="34" charset="0"/>
              </a:rPr>
              <a:t>Btk. A pénzmosással kapcsolatos bejelentési kötelezettség </a:t>
            </a:r>
            <a:r>
              <a:rPr lang="hu-HU" b="1" u="sng" dirty="0">
                <a:solidFill>
                  <a:schemeClr val="bg1"/>
                </a:solidFill>
                <a:effectLst>
                  <a:outerShdw blurRad="38100" dist="38100" dir="2700000" algn="tl">
                    <a:srgbClr val="000000">
                      <a:alpha val="43137"/>
                    </a:srgbClr>
                  </a:outerShdw>
                </a:effectLst>
                <a:latin typeface="Segoe UI Light" panose="020B0502040204020203" pitchFamily="34" charset="0"/>
                <a:ea typeface="Cambria" panose="02040503050406030204" pitchFamily="18" charset="0"/>
                <a:cs typeface="Segoe UI Light" panose="020B0502040204020203" pitchFamily="34" charset="0"/>
              </a:rPr>
              <a:t>elmulasztásának</a:t>
            </a:r>
            <a:r>
              <a:rPr lang="hu-HU" b="1" dirty="0">
                <a:solidFill>
                  <a:schemeClr val="bg1"/>
                </a:solidFill>
                <a:effectLst>
                  <a:outerShdw blurRad="38100" dist="38100" dir="2700000" algn="tl">
                    <a:srgbClr val="000000">
                      <a:alpha val="43137"/>
                    </a:srgbClr>
                  </a:outerShdw>
                </a:effectLst>
                <a:latin typeface="Segoe UI Light" panose="020B0502040204020203" pitchFamily="34" charset="0"/>
                <a:ea typeface="Cambria" panose="02040503050406030204" pitchFamily="18" charset="0"/>
                <a:cs typeface="Segoe UI Light" panose="020B0502040204020203" pitchFamily="34" charset="0"/>
              </a:rPr>
              <a:t> vétsége</a:t>
            </a:r>
          </a:p>
        </p:txBody>
      </p:sp>
      <p:sp>
        <p:nvSpPr>
          <p:cNvPr id="3" name="Tartalom helye 2">
            <a:extLst>
              <a:ext uri="{FF2B5EF4-FFF2-40B4-BE49-F238E27FC236}">
                <a16:creationId xmlns:a16="http://schemas.microsoft.com/office/drawing/2014/main" id="{3901A095-6865-9F1A-366B-2F6AE8957B3A}"/>
              </a:ext>
            </a:extLst>
          </p:cNvPr>
          <p:cNvSpPr>
            <a:spLocks noGrp="1"/>
          </p:cNvSpPr>
          <p:nvPr>
            <p:ph idx="1"/>
          </p:nvPr>
        </p:nvSpPr>
        <p:spPr>
          <a:xfrm>
            <a:off x="838200" y="1922475"/>
            <a:ext cx="10515600" cy="2072408"/>
          </a:xfrm>
          <a:noFill/>
        </p:spPr>
        <p:txBody>
          <a:bodyPr>
            <a:normAutofit/>
          </a:bodyPr>
          <a:lstStyle/>
          <a:p>
            <a:pPr marL="1085850" indent="-1085850" algn="just">
              <a:buNone/>
            </a:pPr>
            <a:r>
              <a:rPr lang="hu-HU" dirty="0">
                <a:solidFill>
                  <a:schemeClr val="bg1"/>
                </a:solidFill>
                <a:latin typeface="Constantia" panose="02030602050306030303" pitchFamily="18" charset="0"/>
                <a:ea typeface="Cambria" panose="02040503050406030204" pitchFamily="18" charset="0"/>
              </a:rPr>
              <a:t>401.§ Aki a pénzmosás és a terrorizmus finanszírozásának megelőzésével és megakadályozásával kapcsolatos, </a:t>
            </a:r>
            <a:r>
              <a:rPr lang="hu-HU" i="1" u="sng" dirty="0">
                <a:solidFill>
                  <a:schemeClr val="bg1"/>
                </a:solidFill>
                <a:latin typeface="Constantia" panose="02030602050306030303" pitchFamily="18" charset="0"/>
                <a:ea typeface="Cambria" panose="02040503050406030204" pitchFamily="18" charset="0"/>
              </a:rPr>
              <a:t>törvényben előírt bejelentési kötelezettségének nem tesz </a:t>
            </a:r>
            <a:r>
              <a:rPr lang="hu-HU" i="1" u="sng" dirty="0" smtClean="0">
                <a:solidFill>
                  <a:schemeClr val="bg1"/>
                </a:solidFill>
                <a:latin typeface="Constantia" panose="02030602050306030303" pitchFamily="18" charset="0"/>
                <a:ea typeface="Cambria" panose="02040503050406030204" pitchFamily="18" charset="0"/>
              </a:rPr>
              <a:t>eleget</a:t>
            </a:r>
            <a:r>
              <a:rPr lang="hu-HU" i="1" dirty="0" smtClean="0">
                <a:solidFill>
                  <a:schemeClr val="bg1"/>
                </a:solidFill>
                <a:latin typeface="Constantia" panose="02030602050306030303" pitchFamily="18" charset="0"/>
                <a:ea typeface="Cambria" panose="02040503050406030204" pitchFamily="18" charset="0"/>
              </a:rPr>
              <a:t>, </a:t>
            </a:r>
            <a:r>
              <a:rPr lang="hu-HU" dirty="0">
                <a:solidFill>
                  <a:schemeClr val="bg1"/>
                </a:solidFill>
                <a:latin typeface="Constantia" panose="02030602050306030303" pitchFamily="18" charset="0"/>
                <a:ea typeface="Cambria" panose="02040503050406030204" pitchFamily="18" charset="0"/>
              </a:rPr>
              <a:t>vétség miatt két évig terjedő szabadságvesztéssel büntetendő.</a:t>
            </a:r>
          </a:p>
        </p:txBody>
      </p:sp>
      <p:sp>
        <p:nvSpPr>
          <p:cNvPr id="7" name="Szövegdoboz 6">
            <a:extLst>
              <a:ext uri="{FF2B5EF4-FFF2-40B4-BE49-F238E27FC236}">
                <a16:creationId xmlns:a16="http://schemas.microsoft.com/office/drawing/2014/main" id="{70EB0B33-C4D5-60C1-A416-0665C4EC617A}"/>
              </a:ext>
            </a:extLst>
          </p:cNvPr>
          <p:cNvSpPr txBox="1"/>
          <p:nvPr/>
        </p:nvSpPr>
        <p:spPr>
          <a:xfrm>
            <a:off x="1905000" y="4650573"/>
            <a:ext cx="3867150" cy="1077218"/>
          </a:xfrm>
          <a:prstGeom prst="rect">
            <a:avLst/>
          </a:prstGeom>
          <a:noFill/>
        </p:spPr>
        <p:txBody>
          <a:bodyPr wrap="square">
            <a:spAutoFit/>
          </a:bodyPr>
          <a:lstStyle/>
          <a:p>
            <a:pPr algn="ctr"/>
            <a:r>
              <a:rPr lang="hu-HU" sz="3200" b="1" dirty="0">
                <a:solidFill>
                  <a:schemeClr val="bg1"/>
                </a:solidFill>
                <a:latin typeface="Constantia" panose="02030602050306030303" pitchFamily="18" charset="0"/>
                <a:ea typeface="Cambria" panose="02040503050406030204" pitchFamily="18" charset="0"/>
              </a:rPr>
              <a:t>Ügyfél-azonosítási kötelezettség</a:t>
            </a:r>
            <a:endParaRPr lang="hu-HU" sz="3200" dirty="0">
              <a:solidFill>
                <a:schemeClr val="bg1"/>
              </a:solidFill>
              <a:latin typeface="Constantia" panose="02030602050306030303" pitchFamily="18" charset="0"/>
            </a:endParaRPr>
          </a:p>
        </p:txBody>
      </p:sp>
      <p:sp>
        <p:nvSpPr>
          <p:cNvPr id="12" name="Szövegdoboz 11">
            <a:extLst>
              <a:ext uri="{FF2B5EF4-FFF2-40B4-BE49-F238E27FC236}">
                <a16:creationId xmlns:a16="http://schemas.microsoft.com/office/drawing/2014/main" id="{1F32AA82-CA2D-8B39-3A8C-7628EF3D012D}"/>
              </a:ext>
            </a:extLst>
          </p:cNvPr>
          <p:cNvSpPr txBox="1"/>
          <p:nvPr/>
        </p:nvSpPr>
        <p:spPr>
          <a:xfrm>
            <a:off x="7276907" y="4605338"/>
            <a:ext cx="3079847" cy="1077218"/>
          </a:xfrm>
          <a:prstGeom prst="rect">
            <a:avLst/>
          </a:prstGeom>
          <a:noFill/>
        </p:spPr>
        <p:txBody>
          <a:bodyPr wrap="square">
            <a:spAutoFit/>
          </a:bodyPr>
          <a:lstStyle/>
          <a:p>
            <a:pPr algn="ctr"/>
            <a:r>
              <a:rPr lang="hu-HU" sz="3200" b="1" dirty="0">
                <a:solidFill>
                  <a:schemeClr val="bg1"/>
                </a:solidFill>
                <a:latin typeface="Constantia" panose="02030602050306030303" pitchFamily="18" charset="0"/>
                <a:ea typeface="Cambria" panose="02040503050406030204" pitchFamily="18" charset="0"/>
              </a:rPr>
              <a:t>Bejelentési kötelezettség</a:t>
            </a:r>
            <a:endParaRPr lang="hu-HU" sz="3200" dirty="0">
              <a:solidFill>
                <a:schemeClr val="bg1"/>
              </a:solidFill>
              <a:latin typeface="Constantia" panose="02030602050306030303" pitchFamily="18" charset="0"/>
            </a:endParaRPr>
          </a:p>
        </p:txBody>
      </p:sp>
      <p:sp>
        <p:nvSpPr>
          <p:cNvPr id="5" name="Ellipszis 4"/>
          <p:cNvSpPr/>
          <p:nvPr/>
        </p:nvSpPr>
        <p:spPr>
          <a:xfrm>
            <a:off x="9915230" y="-1844271"/>
            <a:ext cx="4068644" cy="3884613"/>
          </a:xfrm>
          <a:prstGeom prst="ellipse">
            <a:avLst/>
          </a:prstGeom>
          <a:solidFill>
            <a:schemeClr val="bg1">
              <a:alpha val="22000"/>
            </a:schemeClr>
          </a:solidFill>
          <a:ln>
            <a:solidFill>
              <a:srgbClr val="CFCFC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hu-HU" sz="2800" dirty="0">
              <a:ln w="0"/>
              <a:solidFill>
                <a:schemeClr val="tx1"/>
              </a:solidFill>
              <a:effectLst>
                <a:outerShdw blurRad="38100" dist="19050" dir="2700000" algn="tl" rotWithShape="0">
                  <a:schemeClr val="dk1">
                    <a:alpha val="40000"/>
                  </a:schemeClr>
                </a:outerShdw>
              </a:effectLst>
            </a:endParaRPr>
          </a:p>
        </p:txBody>
      </p:sp>
      <p:cxnSp>
        <p:nvCxnSpPr>
          <p:cNvPr id="14" name="Egyenes összekötő nyíllal 13">
            <a:extLst>
              <a:ext uri="{FF2B5EF4-FFF2-40B4-BE49-F238E27FC236}">
                <a16:creationId xmlns:a16="http://schemas.microsoft.com/office/drawing/2014/main" id="{F2DF5F27-4E94-26C5-46DB-F13C92550F4E}"/>
              </a:ext>
            </a:extLst>
          </p:cNvPr>
          <p:cNvCxnSpPr>
            <a:cxnSpLocks/>
          </p:cNvCxnSpPr>
          <p:nvPr/>
        </p:nvCxnSpPr>
        <p:spPr>
          <a:xfrm flipH="1">
            <a:off x="4476751" y="3786188"/>
            <a:ext cx="1628774" cy="819150"/>
          </a:xfrm>
          <a:prstGeom prst="straightConnector1">
            <a:avLst/>
          </a:prstGeom>
          <a:ln w="114300">
            <a:solidFill>
              <a:srgbClr val="FFFFFF"/>
            </a:solidFill>
            <a:tailEnd type="triangle"/>
          </a:ln>
        </p:spPr>
        <p:style>
          <a:lnRef idx="2">
            <a:schemeClr val="accent1"/>
          </a:lnRef>
          <a:fillRef idx="0">
            <a:schemeClr val="accent1"/>
          </a:fillRef>
          <a:effectRef idx="1">
            <a:schemeClr val="accent1"/>
          </a:effectRef>
          <a:fontRef idx="minor">
            <a:schemeClr val="tx1"/>
          </a:fontRef>
        </p:style>
      </p:cxnSp>
      <p:sp>
        <p:nvSpPr>
          <p:cNvPr id="39" name="Szövegdoboz 38"/>
          <p:cNvSpPr txBox="1"/>
          <p:nvPr/>
        </p:nvSpPr>
        <p:spPr>
          <a:xfrm>
            <a:off x="10191750" y="340303"/>
            <a:ext cx="2000250" cy="1077218"/>
          </a:xfrm>
          <a:prstGeom prst="rect">
            <a:avLst/>
          </a:prstGeom>
          <a:noFill/>
        </p:spPr>
        <p:txBody>
          <a:bodyPr wrap="square" rtlCol="0">
            <a:spAutoFit/>
          </a:bodyPr>
          <a:lstStyle/>
          <a:p>
            <a:pPr algn="ctr"/>
            <a:r>
              <a:rPr lang="hu-HU" sz="3200" b="1" dirty="0">
                <a:solidFill>
                  <a:schemeClr val="bg1"/>
                </a:solidFill>
                <a:latin typeface="Cambria" panose="02040503050406030204" pitchFamily="18" charset="0"/>
                <a:ea typeface="Cambria" panose="02040503050406030204" pitchFamily="18" charset="0"/>
              </a:rPr>
              <a:t>BH2023. </a:t>
            </a:r>
            <a:r>
              <a:rPr lang="hu-HU" sz="3200" b="1" dirty="0" smtClean="0">
                <a:solidFill>
                  <a:schemeClr val="bg1"/>
                </a:solidFill>
                <a:latin typeface="Cambria" panose="02040503050406030204" pitchFamily="18" charset="0"/>
                <a:ea typeface="Cambria" panose="02040503050406030204" pitchFamily="18" charset="0"/>
              </a:rPr>
              <a:t>266</a:t>
            </a:r>
            <a:endParaRPr lang="hu-HU" sz="3200" dirty="0">
              <a:ln w="0"/>
              <a:effectLst>
                <a:outerShdw blurRad="38100" dist="19050" dir="2700000" algn="tl" rotWithShape="0">
                  <a:schemeClr val="dk1">
                    <a:alpha val="40000"/>
                  </a:schemeClr>
                </a:outerShdw>
              </a:effectLst>
            </a:endParaRPr>
          </a:p>
        </p:txBody>
      </p:sp>
      <p:cxnSp>
        <p:nvCxnSpPr>
          <p:cNvPr id="46" name="Egyenes összekötő nyíllal 45">
            <a:extLst>
              <a:ext uri="{FF2B5EF4-FFF2-40B4-BE49-F238E27FC236}">
                <a16:creationId xmlns:a16="http://schemas.microsoft.com/office/drawing/2014/main" id="{F2DF5F27-4E94-26C5-46DB-F13C92550F4E}"/>
              </a:ext>
            </a:extLst>
          </p:cNvPr>
          <p:cNvCxnSpPr>
            <a:cxnSpLocks/>
          </p:cNvCxnSpPr>
          <p:nvPr/>
        </p:nvCxnSpPr>
        <p:spPr>
          <a:xfrm>
            <a:off x="6053137" y="3787310"/>
            <a:ext cx="1575435" cy="819150"/>
          </a:xfrm>
          <a:prstGeom prst="straightConnector1">
            <a:avLst/>
          </a:prstGeom>
          <a:ln w="114300">
            <a:solidFill>
              <a:srgbClr val="FFFFFF"/>
            </a:solidFill>
            <a:tailEnd type="triangle"/>
          </a:ln>
        </p:spPr>
        <p:style>
          <a:lnRef idx="2">
            <a:schemeClr val="accent1"/>
          </a:lnRef>
          <a:fillRef idx="0">
            <a:schemeClr val="accent1"/>
          </a:fillRef>
          <a:effectRef idx="1">
            <a:schemeClr val="accent1"/>
          </a:effectRef>
          <a:fontRef idx="minor">
            <a:schemeClr val="tx1"/>
          </a:fontRef>
        </p:style>
      </p:cxnSp>
      <p:pic>
        <p:nvPicPr>
          <p:cNvPr id="13" name="Kép 12"/>
          <p:cNvPicPr>
            <a:picLocks noChangeAspect="1"/>
          </p:cNvPicPr>
          <p:nvPr/>
        </p:nvPicPr>
        <p:blipFill rotWithShape="1">
          <a:blip r:embed="rId3" cstate="hqprint">
            <a:duotone>
              <a:prstClr val="black"/>
              <a:schemeClr val="bg1">
                <a:tint val="45000"/>
                <a:satMod val="400000"/>
              </a:schemeClr>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t="19391" b="52940"/>
          <a:stretch/>
        </p:blipFill>
        <p:spPr>
          <a:xfrm>
            <a:off x="1070610" y="6250641"/>
            <a:ext cx="4442460" cy="381000"/>
          </a:xfrm>
          <a:prstGeom prst="rect">
            <a:avLst/>
          </a:prstGeom>
        </p:spPr>
      </p:pic>
      <p:pic>
        <p:nvPicPr>
          <p:cNvPr id="15" name="Kép 14"/>
          <p:cNvPicPr>
            <a:picLocks noChangeAspect="1"/>
          </p:cNvPicPr>
          <p:nvPr/>
        </p:nvPicPr>
        <p:blipFill rotWithShape="1">
          <a:blip r:embed="rId3" cstate="hqprint">
            <a:duotone>
              <a:prstClr val="black"/>
              <a:schemeClr val="bg1">
                <a:tint val="45000"/>
                <a:satMod val="400000"/>
              </a:schemeClr>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t="53782" b="18548"/>
          <a:stretch/>
        </p:blipFill>
        <p:spPr>
          <a:xfrm>
            <a:off x="6683978" y="6250641"/>
            <a:ext cx="4442460" cy="381000"/>
          </a:xfrm>
          <a:prstGeom prst="rect">
            <a:avLst/>
          </a:prstGeom>
        </p:spPr>
      </p:pic>
      <p:pic>
        <p:nvPicPr>
          <p:cNvPr id="16" name="Kép 15"/>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772150" y="6117421"/>
            <a:ext cx="647700" cy="647440"/>
          </a:xfrm>
          <a:prstGeom prst="rect">
            <a:avLst/>
          </a:prstGeom>
        </p:spPr>
      </p:pic>
    </p:spTree>
    <p:extLst>
      <p:ext uri="{BB962C8B-B14F-4D97-AF65-F5344CB8AC3E}">
        <p14:creationId xmlns:p14="http://schemas.microsoft.com/office/powerpoint/2010/main" val="2005861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doboz 3">
            <a:extLst>
              <a:ext uri="{FF2B5EF4-FFF2-40B4-BE49-F238E27FC236}">
                <a16:creationId xmlns:a16="http://schemas.microsoft.com/office/drawing/2014/main" id="{DB319529-6BEA-C70A-3AF6-EF4E572B5E50}"/>
              </a:ext>
            </a:extLst>
          </p:cNvPr>
          <p:cNvSpPr txBox="1"/>
          <p:nvPr/>
        </p:nvSpPr>
        <p:spPr>
          <a:xfrm>
            <a:off x="685061" y="419193"/>
            <a:ext cx="10821878" cy="5452775"/>
          </a:xfrm>
          <a:prstGeom prst="rect">
            <a:avLst/>
          </a:prstGeom>
          <a:noFill/>
        </p:spPr>
        <p:txBody>
          <a:bodyPr wrap="square">
            <a:spAutoFit/>
          </a:bodyPr>
          <a:lstStyle/>
          <a:p>
            <a:pPr indent="274638" algn="just">
              <a:spcAft>
                <a:spcPts val="800"/>
              </a:spcAft>
            </a:pPr>
            <a:r>
              <a:rPr lang="hu-HU" sz="2100" kern="100" dirty="0">
                <a:solidFill>
                  <a:schemeClr val="bg1"/>
                </a:solidFill>
                <a:effectLst/>
                <a:latin typeface="Constantia" panose="02030602050306030303" pitchFamily="18" charset="0"/>
                <a:ea typeface="Calibri" panose="020F0502020204030204" pitchFamily="34" charset="0"/>
                <a:cs typeface="Times New Roman" panose="02020603050405020304" pitchFamily="18" charset="0"/>
              </a:rPr>
              <a:t>Az elsőfokú bíróság Ügyvéd terheltet a Btk. 401.§-</a:t>
            </a:r>
            <a:r>
              <a:rPr lang="hu-HU" sz="2100" kern="100" dirty="0" err="1">
                <a:solidFill>
                  <a:schemeClr val="bg1"/>
                </a:solidFill>
                <a:effectLst/>
                <a:latin typeface="Constantia" panose="02030602050306030303" pitchFamily="18" charset="0"/>
                <a:ea typeface="Calibri" panose="020F0502020204030204" pitchFamily="34" charset="0"/>
                <a:cs typeface="Times New Roman" panose="02020603050405020304" pitchFamily="18" charset="0"/>
              </a:rPr>
              <a:t>ba</a:t>
            </a:r>
            <a:r>
              <a:rPr lang="hu-HU" sz="2100" kern="100" dirty="0">
                <a:solidFill>
                  <a:schemeClr val="bg1"/>
                </a:solidFill>
                <a:effectLst/>
                <a:latin typeface="Constantia" panose="02030602050306030303" pitchFamily="18" charset="0"/>
                <a:ea typeface="Calibri" panose="020F0502020204030204" pitchFamily="34" charset="0"/>
                <a:cs typeface="Times New Roman" panose="02020603050405020304" pitchFamily="18" charset="0"/>
              </a:rPr>
              <a:t> ütköző, aszerint minősülő és büntetendő vétség miatt 150 napi tétel pénzbüntetésre ítélte, a pénzbüntetés napi tételeinek összegét 5.000-Ft-ban állapította meg. Az így kiszabott összesen 750.000.-Ft pénzbüntetést meg nem fizetése esetén fogházban végrehajtandó szabadságvesztésre rendelte átváltoztatni oly módon, hogy egynapi tétel helyébe egynapi szabadságvesztés lép.</a:t>
            </a:r>
          </a:p>
          <a:p>
            <a:pPr indent="274638" algn="just">
              <a:spcAft>
                <a:spcPts val="800"/>
              </a:spcAft>
            </a:pPr>
            <a:r>
              <a:rPr lang="hu-HU" sz="2100" kern="100" dirty="0">
                <a:solidFill>
                  <a:schemeClr val="bg1"/>
                </a:solidFill>
                <a:effectLst/>
                <a:latin typeface="Constantia" panose="02030602050306030303" pitchFamily="18" charset="0"/>
                <a:ea typeface="Calibri" panose="020F0502020204030204" pitchFamily="34" charset="0"/>
                <a:cs typeface="Times New Roman" panose="02020603050405020304" pitchFamily="18" charset="0"/>
              </a:rPr>
              <a:t>Ugyanakkor további 1 rendbeli ugyanígy minősülő bűncselekmény vádja alól Ügyvéd terheltet felmentette. </a:t>
            </a:r>
          </a:p>
          <a:p>
            <a:pPr algn="just">
              <a:spcAft>
                <a:spcPts val="800"/>
              </a:spcAft>
            </a:pPr>
            <a:r>
              <a:rPr lang="hu-HU" sz="2100" kern="100" dirty="0">
                <a:solidFill>
                  <a:schemeClr val="bg1"/>
                </a:solidFill>
                <a:effectLst/>
                <a:latin typeface="Constantia" panose="02030602050306030303" pitchFamily="18" charset="0"/>
                <a:ea typeface="Calibri" panose="020F0502020204030204" pitchFamily="34" charset="0"/>
                <a:cs typeface="Times New Roman" panose="02020603050405020304" pitchFamily="18" charset="0"/>
              </a:rPr>
              <a:t> </a:t>
            </a:r>
          </a:p>
          <a:p>
            <a:pPr algn="just">
              <a:spcAft>
                <a:spcPts val="800"/>
              </a:spcAft>
            </a:pPr>
            <a:r>
              <a:rPr lang="hu-HU" sz="2100" u="sng" kern="100" dirty="0">
                <a:solidFill>
                  <a:schemeClr val="bg1"/>
                </a:solidFill>
                <a:effectLst/>
                <a:latin typeface="Constantia" panose="02030602050306030303" pitchFamily="18" charset="0"/>
                <a:ea typeface="Calibri" panose="020F0502020204030204" pitchFamily="34" charset="0"/>
                <a:cs typeface="Times New Roman" panose="02020603050405020304" pitchFamily="18" charset="0"/>
              </a:rPr>
              <a:t>A megállapított tényállás</a:t>
            </a:r>
            <a:r>
              <a:rPr lang="hu-HU" sz="2100" kern="100" dirty="0">
                <a:solidFill>
                  <a:schemeClr val="bg1"/>
                </a:solidFill>
                <a:effectLst/>
                <a:latin typeface="Constantia" panose="02030602050306030303" pitchFamily="18" charset="0"/>
                <a:ea typeface="Calibri" panose="020F0502020204030204" pitchFamily="34" charset="0"/>
                <a:cs typeface="Times New Roman" panose="02020603050405020304" pitchFamily="18" charset="0"/>
              </a:rPr>
              <a:t> (dióhéjban):</a:t>
            </a:r>
          </a:p>
          <a:p>
            <a:pPr marL="342900" indent="-342900" algn="just">
              <a:spcAft>
                <a:spcPts val="800"/>
              </a:spcAft>
              <a:buFont typeface="Arial" panose="020B0604020202020204" pitchFamily="34" charset="0"/>
              <a:buChar char="•"/>
            </a:pPr>
            <a:r>
              <a:rPr lang="hu-HU" sz="2100" kern="100" dirty="0">
                <a:solidFill>
                  <a:schemeClr val="bg1"/>
                </a:solidFill>
                <a:effectLst/>
                <a:latin typeface="Constantia" panose="02030602050306030303" pitchFamily="18" charset="0"/>
                <a:ea typeface="Calibri" panose="020F0502020204030204" pitchFamily="34" charset="0"/>
                <a:cs typeface="Times New Roman" panose="02020603050405020304" pitchFamily="18" charset="0"/>
              </a:rPr>
              <a:t>Ügyvéd terhelt több évtizede ügyvédi tevékenységet folytat. E tevékenysége során hosszú ideje volt ügyfele az ügyben szereplő másik terhelt (továbbiakban: Terhelt 1) és annak családja.</a:t>
            </a:r>
          </a:p>
          <a:p>
            <a:pPr marL="342900" indent="-342900" algn="just">
              <a:spcAft>
                <a:spcPts val="800"/>
              </a:spcAft>
              <a:buFont typeface="Arial" panose="020B0604020202020204" pitchFamily="34" charset="0"/>
              <a:buChar char="•"/>
            </a:pPr>
            <a:r>
              <a:rPr lang="hu-HU" sz="2100" kern="100" dirty="0">
                <a:solidFill>
                  <a:schemeClr val="bg1"/>
                </a:solidFill>
                <a:effectLst/>
                <a:latin typeface="Constantia" panose="02030602050306030303" pitchFamily="18" charset="0"/>
                <a:ea typeface="Calibri" panose="020F0502020204030204" pitchFamily="34" charset="0"/>
                <a:cs typeface="Times New Roman" panose="02020603050405020304" pitchFamily="18" charset="0"/>
              </a:rPr>
              <a:t>Ügyvéd terhelt Terhelt1 és családja részére számos adásvételi szerződést készített (2001 óta 14 db), illetve jegyzett ellen, valamint számos a családhoz köthető cég alapításában vett részt, mint okiratszerkesztő és ellenjegyző ügyvéd.</a:t>
            </a:r>
          </a:p>
        </p:txBody>
      </p:sp>
      <p:pic>
        <p:nvPicPr>
          <p:cNvPr id="3" name="Kép 2"/>
          <p:cNvPicPr>
            <a:picLocks noChangeAspect="1"/>
          </p:cNvPicPr>
          <p:nvPr/>
        </p:nvPicPr>
        <p:blipFill rotWithShape="1">
          <a:blip r:embed="rId3" cstate="hqprint">
            <a:duotone>
              <a:prstClr val="black"/>
              <a:schemeClr val="bg1">
                <a:tint val="45000"/>
                <a:satMod val="400000"/>
              </a:schemeClr>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t="19391" b="52940"/>
          <a:stretch/>
        </p:blipFill>
        <p:spPr>
          <a:xfrm>
            <a:off x="1070610" y="6250641"/>
            <a:ext cx="4442460" cy="381000"/>
          </a:xfrm>
          <a:prstGeom prst="rect">
            <a:avLst/>
          </a:prstGeom>
        </p:spPr>
      </p:pic>
      <p:pic>
        <p:nvPicPr>
          <p:cNvPr id="5" name="Kép 4"/>
          <p:cNvPicPr>
            <a:picLocks noChangeAspect="1"/>
          </p:cNvPicPr>
          <p:nvPr/>
        </p:nvPicPr>
        <p:blipFill rotWithShape="1">
          <a:blip r:embed="rId3" cstate="hqprint">
            <a:duotone>
              <a:prstClr val="black"/>
              <a:schemeClr val="bg1">
                <a:tint val="45000"/>
                <a:satMod val="400000"/>
              </a:schemeClr>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t="53782" b="18548"/>
          <a:stretch/>
        </p:blipFill>
        <p:spPr>
          <a:xfrm>
            <a:off x="6683978" y="6250641"/>
            <a:ext cx="4442460" cy="381000"/>
          </a:xfrm>
          <a:prstGeom prst="rect">
            <a:avLst/>
          </a:prstGeom>
        </p:spPr>
      </p:pic>
      <p:pic>
        <p:nvPicPr>
          <p:cNvPr id="6" name="Kép 5"/>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772150" y="6117421"/>
            <a:ext cx="647700" cy="647440"/>
          </a:xfrm>
          <a:prstGeom prst="rect">
            <a:avLst/>
          </a:prstGeom>
        </p:spPr>
      </p:pic>
    </p:spTree>
    <p:extLst>
      <p:ext uri="{BB962C8B-B14F-4D97-AF65-F5344CB8AC3E}">
        <p14:creationId xmlns:p14="http://schemas.microsoft.com/office/powerpoint/2010/main" val="58815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ép 6"/>
          <p:cNvPicPr>
            <a:picLocks noChangeAspect="1"/>
          </p:cNvPicPr>
          <p:nvPr/>
        </p:nvPicPr>
        <p:blipFill rotWithShape="1">
          <a:blip r:embed="rId3" cstate="hqprint">
            <a:duotone>
              <a:prstClr val="black"/>
              <a:schemeClr val="bg1">
                <a:tint val="45000"/>
                <a:satMod val="400000"/>
              </a:schemeClr>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t="19391" b="52940"/>
          <a:stretch/>
        </p:blipFill>
        <p:spPr>
          <a:xfrm>
            <a:off x="1070610" y="6250641"/>
            <a:ext cx="4442460" cy="381000"/>
          </a:xfrm>
          <a:prstGeom prst="rect">
            <a:avLst/>
          </a:prstGeom>
        </p:spPr>
      </p:pic>
      <p:sp>
        <p:nvSpPr>
          <p:cNvPr id="4" name="Szövegdoboz 3">
            <a:extLst>
              <a:ext uri="{FF2B5EF4-FFF2-40B4-BE49-F238E27FC236}">
                <a16:creationId xmlns:a16="http://schemas.microsoft.com/office/drawing/2014/main" id="{DB319529-6BEA-C70A-3AF6-EF4E572B5E50}"/>
              </a:ext>
            </a:extLst>
          </p:cNvPr>
          <p:cNvSpPr txBox="1"/>
          <p:nvPr/>
        </p:nvSpPr>
        <p:spPr>
          <a:xfrm>
            <a:off x="582303" y="464010"/>
            <a:ext cx="11027393" cy="5555367"/>
          </a:xfrm>
          <a:prstGeom prst="rect">
            <a:avLst/>
          </a:prstGeom>
          <a:noFill/>
        </p:spPr>
        <p:txBody>
          <a:bodyPr wrap="square">
            <a:spAutoFit/>
          </a:bodyPr>
          <a:lstStyle/>
          <a:p>
            <a:pPr indent="274638" algn="just">
              <a:spcAft>
                <a:spcPts val="1800"/>
              </a:spcAft>
            </a:pPr>
            <a:r>
              <a:rPr lang="hu-HU" sz="2100" kern="100" dirty="0">
                <a:solidFill>
                  <a:schemeClr val="bg1"/>
                </a:solidFill>
                <a:effectLst/>
                <a:latin typeface="Constantia" panose="02030602050306030303" pitchFamily="18" charset="0"/>
                <a:ea typeface="Calibri" panose="020F0502020204030204" pitchFamily="34" charset="0"/>
                <a:cs typeface="Times New Roman" panose="02020603050405020304" pitchFamily="18" charset="0"/>
              </a:rPr>
              <a:t>Ügyvéd terhelt 2018 előtt (az időpontnak az hatályos normák miatt van jelentősége), X időpontban valótlan tartalmú adásvételi szerződést készített és jegyzett ellen, amelyben Terhelt 1 gyermeke, eladta a kb. 12, 4 millió forint forgalmi értékű ingatlanát 60 millió forintért Terhelt2 vevő számára, akit Ügyvéd terhelt korábbról szintén ismert. Az ügylet valótlan tartalmáról azonban Ügyvéd terhelt nem tudott és az sem volt kétséget kizáróan megállapítható, hogy Ügyvéd terhelt bejelentési kötelezettségének szándékosan nem tett volna eleget. (Ebben a vádpontban fel is mentették jogerősen az Ügyvéd terheltet).</a:t>
            </a:r>
          </a:p>
          <a:p>
            <a:pPr indent="274638" algn="just">
              <a:spcAft>
                <a:spcPts val="1800"/>
              </a:spcAft>
            </a:pPr>
            <a:r>
              <a:rPr lang="hu-HU" sz="2100" kern="100" dirty="0">
                <a:solidFill>
                  <a:schemeClr val="bg1"/>
                </a:solidFill>
                <a:effectLst/>
                <a:latin typeface="Constantia" panose="02030602050306030303" pitchFamily="18" charset="0"/>
                <a:ea typeface="Calibri" panose="020F0502020204030204" pitchFamily="34" charset="0"/>
                <a:cs typeface="Times New Roman" panose="02020603050405020304" pitchFamily="18" charset="0"/>
              </a:rPr>
              <a:t>Ezt követően Ügyvéd terhelt ugyanezen ingatlanra vonatkozóan X+13 hónap múlva, valótlan tartalmú szerződést kötött és jegyzett ellen. Ezen alkalommal Terhelt 2 és Terhelt 3 (a 13 hónap alatt volt egy további olyan tulajdon átruházó ügylet, amelyet nem Ügyvéd terhelt készített, így szerzett tulajdonjogot részben Terhelt 3) eladták az ingatlant 15 millió forintért Vevő részére.</a:t>
            </a:r>
          </a:p>
          <a:p>
            <a:pPr indent="274638" algn="just">
              <a:spcAft>
                <a:spcPts val="1800"/>
              </a:spcAft>
            </a:pPr>
            <a:r>
              <a:rPr lang="hu-HU" sz="2100" kern="100" dirty="0">
                <a:solidFill>
                  <a:schemeClr val="bg1"/>
                </a:solidFill>
                <a:effectLst/>
                <a:latin typeface="Constantia" panose="02030602050306030303" pitchFamily="18" charset="0"/>
                <a:ea typeface="Calibri" panose="020F0502020204030204" pitchFamily="34" charset="0"/>
                <a:cs typeface="Times New Roman" panose="02020603050405020304" pitchFamily="18" charset="0"/>
              </a:rPr>
              <a:t>A második adásvételi szerződés 4. pontja tartalmazta, hogy „a felek rögzítik, hogy az ingatlan fűtési és vízvezeték rendszere szétfagyott, teljes cserére szorul, valamint a tetőszerkezet sérülése miatt az ingatlan több helyen beázik, a vevő ezen hibák tudatában vásárolja meg az ingatlant, a vételár a meghibásodásokra tekintettel került meghatározásra.”</a:t>
            </a:r>
          </a:p>
        </p:txBody>
      </p:sp>
      <p:pic>
        <p:nvPicPr>
          <p:cNvPr id="8" name="Kép 7"/>
          <p:cNvPicPr>
            <a:picLocks noChangeAspect="1"/>
          </p:cNvPicPr>
          <p:nvPr/>
        </p:nvPicPr>
        <p:blipFill rotWithShape="1">
          <a:blip r:embed="rId3" cstate="hqprint">
            <a:duotone>
              <a:prstClr val="black"/>
              <a:schemeClr val="bg1">
                <a:tint val="45000"/>
                <a:satMod val="400000"/>
              </a:schemeClr>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t="53782" b="18548"/>
          <a:stretch/>
        </p:blipFill>
        <p:spPr>
          <a:xfrm>
            <a:off x="6683978" y="6250641"/>
            <a:ext cx="4442460" cy="381000"/>
          </a:xfrm>
          <a:prstGeom prst="rect">
            <a:avLst/>
          </a:prstGeom>
        </p:spPr>
      </p:pic>
      <p:pic>
        <p:nvPicPr>
          <p:cNvPr id="9" name="Kép 8"/>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772150" y="6117421"/>
            <a:ext cx="647700" cy="647440"/>
          </a:xfrm>
          <a:prstGeom prst="rect">
            <a:avLst/>
          </a:prstGeom>
        </p:spPr>
      </p:pic>
    </p:spTree>
    <p:extLst>
      <p:ext uri="{BB962C8B-B14F-4D97-AF65-F5344CB8AC3E}">
        <p14:creationId xmlns:p14="http://schemas.microsoft.com/office/powerpoint/2010/main" val="2828127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doboz 3">
            <a:extLst>
              <a:ext uri="{FF2B5EF4-FFF2-40B4-BE49-F238E27FC236}">
                <a16:creationId xmlns:a16="http://schemas.microsoft.com/office/drawing/2014/main" id="{DB319529-6BEA-C70A-3AF6-EF4E572B5E50}"/>
              </a:ext>
            </a:extLst>
          </p:cNvPr>
          <p:cNvSpPr txBox="1"/>
          <p:nvPr/>
        </p:nvSpPr>
        <p:spPr>
          <a:xfrm>
            <a:off x="777240" y="564882"/>
            <a:ext cx="10637520" cy="5343899"/>
          </a:xfrm>
          <a:prstGeom prst="rect">
            <a:avLst/>
          </a:prstGeom>
          <a:noFill/>
        </p:spPr>
        <p:txBody>
          <a:bodyPr wrap="square">
            <a:spAutoFit/>
          </a:bodyPr>
          <a:lstStyle/>
          <a:p>
            <a:pPr algn="just">
              <a:lnSpc>
                <a:spcPct val="107000"/>
              </a:lnSpc>
              <a:spcAft>
                <a:spcPts val="800"/>
              </a:spcAft>
            </a:pPr>
            <a:r>
              <a:rPr lang="hu-HU" sz="2100" kern="100" dirty="0">
                <a:solidFill>
                  <a:schemeClr val="bg1"/>
                </a:solidFill>
                <a:effectLst>
                  <a:outerShdw blurRad="38100" dist="38100" dir="2700000" algn="tl">
                    <a:srgbClr val="000000">
                      <a:alpha val="43137"/>
                    </a:srgbClr>
                  </a:outerShdw>
                </a:effectLst>
                <a:latin typeface="Constantia" panose="02030602050306030303" pitchFamily="18" charset="0"/>
                <a:ea typeface="Calibri" panose="020F0502020204030204" pitchFamily="34" charset="0"/>
                <a:cs typeface="Times New Roman" panose="02020603050405020304" pitchFamily="18" charset="0"/>
              </a:rPr>
              <a:t>Az Ítéleti tényállás [75</a:t>
            </a:r>
            <a:r>
              <a:rPr lang="hu-HU" sz="2100" kern="100" dirty="0" smtClean="0">
                <a:solidFill>
                  <a:schemeClr val="bg1"/>
                </a:solidFill>
                <a:effectLst>
                  <a:outerShdw blurRad="38100" dist="38100" dir="2700000" algn="tl">
                    <a:srgbClr val="000000">
                      <a:alpha val="43137"/>
                    </a:srgbClr>
                  </a:outerShdw>
                </a:effectLst>
                <a:latin typeface="Constantia" panose="02030602050306030303" pitchFamily="18" charset="0"/>
                <a:ea typeface="Calibri" panose="020F0502020204030204" pitchFamily="34" charset="0"/>
                <a:cs typeface="Times New Roman" panose="02020603050405020304" pitchFamily="18" charset="0"/>
              </a:rPr>
              <a:t>] [</a:t>
            </a:r>
            <a:r>
              <a:rPr lang="hu-HU" sz="2100" kern="100" dirty="0">
                <a:solidFill>
                  <a:schemeClr val="bg1"/>
                </a:solidFill>
                <a:effectLst>
                  <a:outerShdw blurRad="38100" dist="38100" dir="2700000" algn="tl">
                    <a:srgbClr val="000000">
                      <a:alpha val="43137"/>
                    </a:srgbClr>
                  </a:outerShdw>
                </a:effectLst>
                <a:latin typeface="Constantia" panose="02030602050306030303" pitchFamily="18" charset="0"/>
                <a:ea typeface="Calibri" panose="020F0502020204030204" pitchFamily="34" charset="0"/>
                <a:cs typeface="Times New Roman" panose="02020603050405020304" pitchFamily="18" charset="0"/>
              </a:rPr>
              <a:t>76] pontjai az alábbiakat tartalmazzák:</a:t>
            </a:r>
          </a:p>
          <a:p>
            <a:pPr marL="571500" indent="-571500" algn="just">
              <a:lnSpc>
                <a:spcPct val="107000"/>
              </a:lnSpc>
              <a:spcAft>
                <a:spcPts val="800"/>
              </a:spcAft>
              <a:buFont typeface="Arial" panose="020B0604020202020204" pitchFamily="34" charset="0"/>
              <a:buChar char="•"/>
            </a:pPr>
            <a:r>
              <a:rPr lang="hu-HU" sz="2100" kern="100" dirty="0">
                <a:solidFill>
                  <a:schemeClr val="bg1"/>
                </a:solidFill>
                <a:effectLst>
                  <a:outerShdw blurRad="38100" dist="38100" dir="2700000" algn="tl">
                    <a:srgbClr val="000000">
                      <a:alpha val="43137"/>
                    </a:srgbClr>
                  </a:outerShdw>
                </a:effectLst>
                <a:latin typeface="Constantia" panose="02030602050306030303" pitchFamily="18" charset="0"/>
                <a:ea typeface="Calibri" panose="020F0502020204030204" pitchFamily="34" charset="0"/>
                <a:cs typeface="Times New Roman" panose="02020603050405020304" pitchFamily="18" charset="0"/>
              </a:rPr>
              <a:t>Ügyvéd terhelt nem tudott az ügylet valótlan tartalmáról, de azt észlelnie kellett, hogy az ingatlan értéke alig több mint egy év alatt 45 millió forinttal indokolatlanul csökkent.</a:t>
            </a:r>
          </a:p>
          <a:p>
            <a:pPr marL="571500" indent="-571500">
              <a:lnSpc>
                <a:spcPct val="107000"/>
              </a:lnSpc>
              <a:spcAft>
                <a:spcPts val="800"/>
              </a:spcAft>
              <a:buFont typeface="Arial" panose="020B0604020202020204" pitchFamily="34" charset="0"/>
              <a:buChar char="•"/>
            </a:pPr>
            <a:r>
              <a:rPr lang="hu-HU" sz="2100" kern="100" dirty="0">
                <a:solidFill>
                  <a:schemeClr val="bg1"/>
                </a:solidFill>
                <a:effectLst>
                  <a:outerShdw blurRad="38100" dist="38100" dir="2700000" algn="tl">
                    <a:srgbClr val="000000">
                      <a:alpha val="43137"/>
                    </a:srgbClr>
                  </a:outerShdw>
                </a:effectLst>
                <a:latin typeface="Constantia" panose="02030602050306030303" pitchFamily="18" charset="0"/>
                <a:ea typeface="Calibri" panose="020F0502020204030204" pitchFamily="34" charset="0"/>
                <a:cs typeface="Times New Roman" panose="02020603050405020304" pitchFamily="18" charset="0"/>
              </a:rPr>
              <a:t>Ügyvéd terhelt annak ellenére, hogy az X+13 hónap napján kelt adásvételi szerződésnél észlelte a pénzmosás gyanús ügyletet, a </a:t>
            </a:r>
            <a:r>
              <a:rPr lang="hu-HU" sz="2100" b="1" i="1" u="sng" kern="100" dirty="0">
                <a:solidFill>
                  <a:schemeClr val="bg1"/>
                </a:solidFill>
                <a:effectLst>
                  <a:outerShdw blurRad="38100" dist="38100" dir="2700000" algn="tl">
                    <a:srgbClr val="000000">
                      <a:alpha val="43137"/>
                    </a:srgbClr>
                  </a:outerShdw>
                </a:effectLst>
                <a:latin typeface="Constantia" panose="02030602050306030303" pitchFamily="18" charset="0"/>
                <a:ea typeface="Calibri" panose="020F0502020204030204" pitchFamily="34" charset="0"/>
                <a:cs typeface="Times New Roman" panose="02020603050405020304" pitchFamily="18" charset="0"/>
              </a:rPr>
              <a:t>bejelentési kötelezettségét szándékosan </a:t>
            </a:r>
            <a:r>
              <a:rPr lang="hu-HU" sz="2100" b="1" i="1" u="sng" kern="100" dirty="0" smtClean="0">
                <a:solidFill>
                  <a:schemeClr val="bg1"/>
                </a:solidFill>
                <a:effectLst>
                  <a:outerShdw blurRad="38100" dist="38100" dir="2700000" algn="tl">
                    <a:srgbClr val="000000">
                      <a:alpha val="43137"/>
                    </a:srgbClr>
                  </a:outerShdw>
                </a:effectLst>
                <a:latin typeface="Constantia" panose="02030602050306030303" pitchFamily="18" charset="0"/>
                <a:ea typeface="Calibri" panose="020F0502020204030204" pitchFamily="34" charset="0"/>
                <a:cs typeface="Times New Roman" panose="02020603050405020304" pitchFamily="18" charset="0"/>
              </a:rPr>
              <a:t>elmulasztotta</a:t>
            </a:r>
            <a:r>
              <a:rPr lang="hu-HU" sz="2100" kern="100" dirty="0" smtClean="0">
                <a:solidFill>
                  <a:schemeClr val="bg1"/>
                </a:solidFill>
                <a:effectLst>
                  <a:outerShdw blurRad="38100" dist="38100" dir="2700000" algn="tl">
                    <a:srgbClr val="000000">
                      <a:alpha val="43137"/>
                    </a:srgbClr>
                  </a:outerShdw>
                </a:effectLst>
                <a:latin typeface="Constantia" panose="02030602050306030303" pitchFamily="18" charset="0"/>
                <a:ea typeface="Calibri" panose="020F0502020204030204" pitchFamily="34" charset="0"/>
                <a:cs typeface="Times New Roman" panose="02020603050405020304" pitchFamily="18" charset="0"/>
              </a:rPr>
              <a:t>.</a:t>
            </a:r>
          </a:p>
          <a:p>
            <a:pPr indent="365125" algn="just">
              <a:lnSpc>
                <a:spcPct val="107000"/>
              </a:lnSpc>
              <a:spcAft>
                <a:spcPts val="800"/>
              </a:spcAft>
            </a:pPr>
            <a:r>
              <a:rPr lang="hu-HU" sz="2100" kern="100" dirty="0" smtClean="0">
                <a:solidFill>
                  <a:schemeClr val="bg1"/>
                </a:solidFill>
                <a:effectLst>
                  <a:outerShdw blurRad="38100" dist="38100" dir="2700000" algn="tl">
                    <a:srgbClr val="000000">
                      <a:alpha val="43137"/>
                    </a:srgbClr>
                  </a:outerShdw>
                </a:effectLst>
                <a:latin typeface="Constantia" panose="02030602050306030303" pitchFamily="18" charset="0"/>
                <a:ea typeface="Calibri" panose="020F0502020204030204" pitchFamily="34" charset="0"/>
                <a:cs typeface="Times New Roman" panose="02020603050405020304" pitchFamily="18" charset="0"/>
              </a:rPr>
              <a:t>Az </a:t>
            </a:r>
            <a:r>
              <a:rPr lang="hu-HU" sz="2100" kern="100" dirty="0">
                <a:solidFill>
                  <a:schemeClr val="bg1"/>
                </a:solidFill>
                <a:effectLst>
                  <a:outerShdw blurRad="38100" dist="38100" dir="2700000" algn="tl">
                    <a:srgbClr val="000000">
                      <a:alpha val="43137"/>
                    </a:srgbClr>
                  </a:outerShdw>
                </a:effectLst>
                <a:latin typeface="Constantia" panose="02030602050306030303" pitchFamily="18" charset="0"/>
                <a:ea typeface="Calibri" panose="020F0502020204030204" pitchFamily="34" charset="0"/>
                <a:cs typeface="Times New Roman" panose="02020603050405020304" pitchFamily="18" charset="0"/>
              </a:rPr>
              <a:t>ítélet ellen Ügyvéd terhelt felmentése érdekében, valamint enyhítés érdekében fellebbezett, ugyanakkor ellenérdekű fellebbezés bejelentésére is sor került. A másodfokú ügyészség a felmentés miatt bejelentett fellebbezést visszavonta ugyan, a súlyosításra irányuló, az </a:t>
            </a:r>
            <a:r>
              <a:rPr lang="hu-HU" sz="2100" b="1" i="1" u="sng" kern="100" dirty="0">
                <a:solidFill>
                  <a:schemeClr val="bg1"/>
                </a:solidFill>
                <a:effectLst>
                  <a:outerShdw blurRad="38100" dist="38100" dir="2700000" algn="tl">
                    <a:srgbClr val="000000">
                      <a:alpha val="43137"/>
                    </a:srgbClr>
                  </a:outerShdw>
                </a:effectLst>
                <a:latin typeface="Constantia" panose="02030602050306030303" pitchFamily="18" charset="0"/>
                <a:ea typeface="Calibri" panose="020F0502020204030204" pitchFamily="34" charset="0"/>
                <a:cs typeface="Times New Roman" panose="02020603050405020304" pitchFamily="18" charset="0"/>
              </a:rPr>
              <a:t>ügyvédi foglalkozástól eltiltást célzó fellebbezést fenntartotta.</a:t>
            </a:r>
          </a:p>
          <a:p>
            <a:pPr indent="365125" algn="just">
              <a:lnSpc>
                <a:spcPct val="107000"/>
              </a:lnSpc>
              <a:spcAft>
                <a:spcPts val="800"/>
              </a:spcAft>
            </a:pPr>
            <a:r>
              <a:rPr lang="hu-HU" sz="2100" kern="100" dirty="0" smtClean="0">
                <a:solidFill>
                  <a:schemeClr val="bg1"/>
                </a:solidFill>
                <a:effectLst>
                  <a:outerShdw blurRad="38100" dist="38100" dir="2700000" algn="tl">
                    <a:srgbClr val="000000">
                      <a:alpha val="43137"/>
                    </a:srgbClr>
                  </a:outerShdw>
                </a:effectLst>
                <a:latin typeface="Constantia" panose="02030602050306030303" pitchFamily="18" charset="0"/>
                <a:ea typeface="Calibri" panose="020F0502020204030204" pitchFamily="34" charset="0"/>
                <a:cs typeface="Times New Roman" panose="02020603050405020304" pitchFamily="18" charset="0"/>
              </a:rPr>
              <a:t>A </a:t>
            </a:r>
            <a:r>
              <a:rPr lang="hu-HU" sz="2100" kern="100" dirty="0">
                <a:solidFill>
                  <a:schemeClr val="bg1"/>
                </a:solidFill>
                <a:effectLst>
                  <a:outerShdw blurRad="38100" dist="38100" dir="2700000" algn="tl">
                    <a:srgbClr val="000000">
                      <a:alpha val="43137"/>
                    </a:srgbClr>
                  </a:outerShdw>
                </a:effectLst>
                <a:latin typeface="Constantia" panose="02030602050306030303" pitchFamily="18" charset="0"/>
                <a:ea typeface="Calibri" panose="020F0502020204030204" pitchFamily="34" charset="0"/>
                <a:cs typeface="Times New Roman" panose="02020603050405020304" pitchFamily="18" charset="0"/>
              </a:rPr>
              <a:t>másodfokú bíróság az elsőfokú bíróság által megállapított tényállást megalapozottak, annak minősítését törvényesnek ítélte. Helyt adott ugyanakkor a védelem enyhítést célzó fellebbezésének és Ügyvéd terheltet </a:t>
            </a:r>
            <a:r>
              <a:rPr lang="hu-HU" sz="2100" b="1" i="1" u="sng" kern="100" dirty="0">
                <a:solidFill>
                  <a:schemeClr val="bg1"/>
                </a:solidFill>
                <a:effectLst>
                  <a:outerShdw blurRad="38100" dist="38100" dir="2700000" algn="tl">
                    <a:srgbClr val="000000">
                      <a:alpha val="43137"/>
                    </a:srgbClr>
                  </a:outerShdw>
                </a:effectLst>
                <a:latin typeface="Constantia" panose="02030602050306030303" pitchFamily="18" charset="0"/>
                <a:ea typeface="Calibri" panose="020F0502020204030204" pitchFamily="34" charset="0"/>
                <a:cs typeface="Times New Roman" panose="02020603050405020304" pitchFamily="18" charset="0"/>
              </a:rPr>
              <a:t>megrovásban részesítette</a:t>
            </a:r>
            <a:r>
              <a:rPr lang="hu-HU" sz="2100" b="1" kern="100" dirty="0" smtClean="0">
                <a:solidFill>
                  <a:schemeClr val="bg1"/>
                </a:solidFill>
                <a:effectLst>
                  <a:outerShdw blurRad="38100" dist="38100" dir="2700000" algn="tl">
                    <a:srgbClr val="000000">
                      <a:alpha val="43137"/>
                    </a:srgbClr>
                  </a:outerShdw>
                </a:effectLst>
                <a:latin typeface="Constantia" panose="02030602050306030303" pitchFamily="18" charset="0"/>
                <a:ea typeface="Calibri" panose="020F0502020204030204" pitchFamily="34" charset="0"/>
                <a:cs typeface="Times New Roman" panose="02020603050405020304" pitchFamily="18" charset="0"/>
              </a:rPr>
              <a:t>.</a:t>
            </a:r>
            <a:endParaRPr lang="hu-HU" sz="2100" b="1" kern="100" dirty="0">
              <a:solidFill>
                <a:schemeClr val="bg1"/>
              </a:solidFill>
              <a:effectLst>
                <a:outerShdw blurRad="38100" dist="38100" dir="2700000" algn="tl">
                  <a:srgbClr val="000000">
                    <a:alpha val="43137"/>
                  </a:srgbClr>
                </a:outerShdw>
              </a:effectLst>
              <a:latin typeface="Constantia" panose="02030602050306030303" pitchFamily="18" charset="0"/>
              <a:ea typeface="Calibri" panose="020F0502020204030204" pitchFamily="34" charset="0"/>
              <a:cs typeface="Times New Roman" panose="02020603050405020304" pitchFamily="18" charset="0"/>
            </a:endParaRPr>
          </a:p>
        </p:txBody>
      </p:sp>
      <p:pic>
        <p:nvPicPr>
          <p:cNvPr id="7" name="Kép 6"/>
          <p:cNvPicPr>
            <a:picLocks noChangeAspect="1"/>
          </p:cNvPicPr>
          <p:nvPr/>
        </p:nvPicPr>
        <p:blipFill rotWithShape="1">
          <a:blip r:embed="rId3" cstate="hqprint">
            <a:duotone>
              <a:prstClr val="black"/>
              <a:schemeClr val="bg1">
                <a:tint val="45000"/>
                <a:satMod val="400000"/>
              </a:schemeClr>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t="19391" b="52940"/>
          <a:stretch/>
        </p:blipFill>
        <p:spPr>
          <a:xfrm>
            <a:off x="1070610" y="6250641"/>
            <a:ext cx="4442460" cy="381000"/>
          </a:xfrm>
          <a:prstGeom prst="rect">
            <a:avLst/>
          </a:prstGeom>
        </p:spPr>
      </p:pic>
      <p:pic>
        <p:nvPicPr>
          <p:cNvPr id="8" name="Kép 7"/>
          <p:cNvPicPr>
            <a:picLocks noChangeAspect="1"/>
          </p:cNvPicPr>
          <p:nvPr/>
        </p:nvPicPr>
        <p:blipFill rotWithShape="1">
          <a:blip r:embed="rId3" cstate="hqprint">
            <a:duotone>
              <a:prstClr val="black"/>
              <a:schemeClr val="bg1">
                <a:tint val="45000"/>
                <a:satMod val="400000"/>
              </a:schemeClr>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t="53782" b="18548"/>
          <a:stretch/>
        </p:blipFill>
        <p:spPr>
          <a:xfrm>
            <a:off x="6683978" y="6250641"/>
            <a:ext cx="4442460" cy="381000"/>
          </a:xfrm>
          <a:prstGeom prst="rect">
            <a:avLst/>
          </a:prstGeom>
        </p:spPr>
      </p:pic>
      <p:pic>
        <p:nvPicPr>
          <p:cNvPr id="9" name="Kép 8"/>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772150" y="6117421"/>
            <a:ext cx="647700" cy="647440"/>
          </a:xfrm>
          <a:prstGeom prst="rect">
            <a:avLst/>
          </a:prstGeom>
        </p:spPr>
      </p:pic>
    </p:spTree>
    <p:extLst>
      <p:ext uri="{BB962C8B-B14F-4D97-AF65-F5344CB8AC3E}">
        <p14:creationId xmlns:p14="http://schemas.microsoft.com/office/powerpoint/2010/main" val="3532153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doboz 3">
            <a:extLst>
              <a:ext uri="{FF2B5EF4-FFF2-40B4-BE49-F238E27FC236}">
                <a16:creationId xmlns:a16="http://schemas.microsoft.com/office/drawing/2014/main" id="{DB319529-6BEA-C70A-3AF6-EF4E572B5E50}"/>
              </a:ext>
            </a:extLst>
          </p:cNvPr>
          <p:cNvSpPr txBox="1"/>
          <p:nvPr/>
        </p:nvSpPr>
        <p:spPr>
          <a:xfrm>
            <a:off x="693420" y="613419"/>
            <a:ext cx="10805160" cy="5170646"/>
          </a:xfrm>
          <a:prstGeom prst="rect">
            <a:avLst/>
          </a:prstGeom>
          <a:noFill/>
        </p:spPr>
        <p:txBody>
          <a:bodyPr wrap="square">
            <a:spAutoFit/>
          </a:bodyPr>
          <a:lstStyle/>
          <a:p>
            <a:pPr indent="365125" algn="just">
              <a:spcAft>
                <a:spcPts val="1800"/>
              </a:spcAft>
            </a:pPr>
            <a:r>
              <a:rPr lang="hu-HU" sz="2000" kern="100" dirty="0">
                <a:solidFill>
                  <a:schemeClr val="bg1"/>
                </a:solidFill>
                <a:effectLst/>
                <a:latin typeface="Constantia" panose="02030602050306030303" pitchFamily="18" charset="0"/>
                <a:ea typeface="Calibri" panose="020F0502020204030204" pitchFamily="34" charset="0"/>
                <a:cs typeface="Times New Roman" panose="02020603050405020304" pitchFamily="18" charset="0"/>
              </a:rPr>
              <a:t>A másodfokú bíróság indokolásában kifejtette, hogy helyesen ismerte fel az elsőfokú bíróság, hogy Ügyvéd terhelt cselekményének megítélésénél kizárólag azt lehetett és kellett vizsgálni, hogy </a:t>
            </a:r>
            <a:r>
              <a:rPr lang="hu-HU" sz="2000" b="1" i="1" u="sng" kern="100" dirty="0">
                <a:solidFill>
                  <a:schemeClr val="bg1"/>
                </a:solidFill>
                <a:effectLst/>
                <a:latin typeface="Constantia" panose="02030602050306030303" pitchFamily="18" charset="0"/>
                <a:ea typeface="Calibri" panose="020F0502020204030204" pitchFamily="34" charset="0"/>
                <a:cs typeface="Times New Roman" panose="02020603050405020304" pitchFamily="18" charset="0"/>
              </a:rPr>
              <a:t>tudott-e az X időpontban meghatározott vételártól való lényeges eltérésről X+13 hónap időpontban</a:t>
            </a:r>
            <a:r>
              <a:rPr lang="hu-HU" sz="2000" b="1" kern="100" dirty="0">
                <a:solidFill>
                  <a:schemeClr val="bg1"/>
                </a:solidFill>
                <a:effectLst/>
                <a:latin typeface="Constantia" panose="02030602050306030303" pitchFamily="18" charset="0"/>
                <a:ea typeface="Calibri" panose="020F0502020204030204" pitchFamily="34" charset="0"/>
                <a:cs typeface="Times New Roman" panose="02020603050405020304" pitchFamily="18" charset="0"/>
              </a:rPr>
              <a:t>. </a:t>
            </a:r>
            <a:endParaRPr lang="hu-HU" sz="2000" b="1" kern="100" dirty="0" smtClean="0">
              <a:solidFill>
                <a:schemeClr val="bg1"/>
              </a:solidFill>
              <a:effectLst/>
              <a:latin typeface="Constantia" panose="02030602050306030303" pitchFamily="18" charset="0"/>
              <a:ea typeface="Calibri" panose="020F0502020204030204" pitchFamily="34" charset="0"/>
              <a:cs typeface="Times New Roman" panose="02020603050405020304" pitchFamily="18" charset="0"/>
            </a:endParaRPr>
          </a:p>
          <a:p>
            <a:pPr indent="365125" algn="just">
              <a:spcAft>
                <a:spcPts val="1800"/>
              </a:spcAft>
            </a:pPr>
            <a:r>
              <a:rPr lang="hu-HU" sz="2000" kern="100" dirty="0" smtClean="0">
                <a:solidFill>
                  <a:schemeClr val="bg1"/>
                </a:solidFill>
                <a:effectLst/>
                <a:latin typeface="Constantia" panose="02030602050306030303" pitchFamily="18" charset="0"/>
                <a:ea typeface="Calibri" panose="020F0502020204030204" pitchFamily="34" charset="0"/>
                <a:cs typeface="Times New Roman" panose="02020603050405020304" pitchFamily="18" charset="0"/>
              </a:rPr>
              <a:t>Ennek </a:t>
            </a:r>
            <a:r>
              <a:rPr lang="hu-HU" sz="2000" kern="100" dirty="0">
                <a:solidFill>
                  <a:schemeClr val="bg1"/>
                </a:solidFill>
                <a:effectLst/>
                <a:latin typeface="Constantia" panose="02030602050306030303" pitchFamily="18" charset="0"/>
                <a:ea typeface="Calibri" panose="020F0502020204030204" pitchFamily="34" charset="0"/>
                <a:cs typeface="Times New Roman" panose="02020603050405020304" pitchFamily="18" charset="0"/>
              </a:rPr>
              <a:t>vizsgálata során figyelembe vette az a védelem által hivatkozott körülményt, hogy az ingatlan adásvételi szerződés készítésekor az ügyvédekre vonatkozó jogi és etikai szabályok szerint az ügyvédnek nem kötelessége a jogviszony tárgyát képező ingatlan valós forgalmi értékének, valamint a felek egyezően előadott, nem nyilvánvalóan, de ténylegesen valótlan nyilatkozatainak ellenőrzése sem.</a:t>
            </a:r>
          </a:p>
          <a:p>
            <a:pPr indent="365125" algn="just">
              <a:spcAft>
                <a:spcPts val="1800"/>
              </a:spcAft>
            </a:pPr>
            <a:r>
              <a:rPr lang="hu-HU" sz="2000" kern="100" dirty="0">
                <a:solidFill>
                  <a:schemeClr val="bg1"/>
                </a:solidFill>
                <a:effectLst/>
                <a:latin typeface="Constantia" panose="02030602050306030303" pitchFamily="18" charset="0"/>
                <a:ea typeface="Calibri" panose="020F0502020204030204" pitchFamily="34" charset="0"/>
                <a:cs typeface="Times New Roman" panose="02020603050405020304" pitchFamily="18" charset="0"/>
              </a:rPr>
              <a:t>Az elsőfokú bírósági kellő indokát adta annak, hogy miért nem fogadta el Ügyvéd terhelt azon védekezését, hogy nem ismerte fel, hogy szokatlan pénzmosás gyanús ügyletről van szó, amely miatt bejelentési kötelezettség terheli. Azt a védekezést, hogy </a:t>
            </a:r>
            <a:r>
              <a:rPr lang="hu-HU" sz="2000" b="1" i="1" u="sng" kern="100" dirty="0">
                <a:solidFill>
                  <a:schemeClr val="bg1"/>
                </a:solidFill>
                <a:effectLst/>
                <a:latin typeface="Constantia" panose="02030602050306030303" pitchFamily="18" charset="0"/>
                <a:ea typeface="Calibri" panose="020F0502020204030204" pitchFamily="34" charset="0"/>
                <a:cs typeface="Times New Roman" panose="02020603050405020304" pitchFamily="18" charset="0"/>
              </a:rPr>
              <a:t>nem emlékezett vissza</a:t>
            </a:r>
            <a:r>
              <a:rPr lang="hu-HU" sz="2000" kern="100" dirty="0">
                <a:solidFill>
                  <a:schemeClr val="bg1"/>
                </a:solidFill>
                <a:effectLst/>
                <a:latin typeface="Constantia" panose="02030602050306030303" pitchFamily="18" charset="0"/>
                <a:ea typeface="Calibri" panose="020F0502020204030204" pitchFamily="34" charset="0"/>
                <a:cs typeface="Times New Roman" panose="02020603050405020304" pitchFamily="18" charset="0"/>
              </a:rPr>
              <a:t> arra, hogy alig több mint egy évvel korábban, ugyan erre az ingatlanra adásvételi szerződést készített, cáfolja az a tény is, hogy a második szerződésnél a szerződő felek között ugyanaz a Terhelt 2 szerepelt mint az első szerződésnél, akit Ügyvéd terhelt korábbról is ismert.</a:t>
            </a:r>
          </a:p>
        </p:txBody>
      </p:sp>
      <p:pic>
        <p:nvPicPr>
          <p:cNvPr id="7" name="Kép 6"/>
          <p:cNvPicPr>
            <a:picLocks noChangeAspect="1"/>
          </p:cNvPicPr>
          <p:nvPr/>
        </p:nvPicPr>
        <p:blipFill rotWithShape="1">
          <a:blip r:embed="rId3" cstate="hqprint">
            <a:duotone>
              <a:prstClr val="black"/>
              <a:schemeClr val="bg1">
                <a:tint val="45000"/>
                <a:satMod val="400000"/>
              </a:schemeClr>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t="19391" b="52940"/>
          <a:stretch/>
        </p:blipFill>
        <p:spPr>
          <a:xfrm>
            <a:off x="1070610" y="6250641"/>
            <a:ext cx="4442460" cy="381000"/>
          </a:xfrm>
          <a:prstGeom prst="rect">
            <a:avLst/>
          </a:prstGeom>
        </p:spPr>
      </p:pic>
      <p:pic>
        <p:nvPicPr>
          <p:cNvPr id="8" name="Kép 7"/>
          <p:cNvPicPr>
            <a:picLocks noChangeAspect="1"/>
          </p:cNvPicPr>
          <p:nvPr/>
        </p:nvPicPr>
        <p:blipFill rotWithShape="1">
          <a:blip r:embed="rId3" cstate="hqprint">
            <a:duotone>
              <a:prstClr val="black"/>
              <a:schemeClr val="bg1">
                <a:tint val="45000"/>
                <a:satMod val="400000"/>
              </a:schemeClr>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t="53782" b="18548"/>
          <a:stretch/>
        </p:blipFill>
        <p:spPr>
          <a:xfrm>
            <a:off x="6683978" y="6250641"/>
            <a:ext cx="4442460" cy="381000"/>
          </a:xfrm>
          <a:prstGeom prst="rect">
            <a:avLst/>
          </a:prstGeom>
        </p:spPr>
      </p:pic>
      <p:pic>
        <p:nvPicPr>
          <p:cNvPr id="9" name="Kép 8"/>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772150" y="6117421"/>
            <a:ext cx="647700" cy="647440"/>
          </a:xfrm>
          <a:prstGeom prst="rect">
            <a:avLst/>
          </a:prstGeom>
        </p:spPr>
      </p:pic>
    </p:spTree>
    <p:extLst>
      <p:ext uri="{BB962C8B-B14F-4D97-AF65-F5344CB8AC3E}">
        <p14:creationId xmlns:p14="http://schemas.microsoft.com/office/powerpoint/2010/main" val="3317915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doboz 3">
            <a:extLst>
              <a:ext uri="{FF2B5EF4-FFF2-40B4-BE49-F238E27FC236}">
                <a16:creationId xmlns:a16="http://schemas.microsoft.com/office/drawing/2014/main" id="{DB319529-6BEA-C70A-3AF6-EF4E572B5E50}"/>
              </a:ext>
            </a:extLst>
          </p:cNvPr>
          <p:cNvSpPr txBox="1"/>
          <p:nvPr/>
        </p:nvSpPr>
        <p:spPr>
          <a:xfrm>
            <a:off x="836788" y="329642"/>
            <a:ext cx="10518423" cy="5632311"/>
          </a:xfrm>
          <a:prstGeom prst="rect">
            <a:avLst/>
          </a:prstGeom>
          <a:noFill/>
        </p:spPr>
        <p:txBody>
          <a:bodyPr wrap="square">
            <a:spAutoFit/>
          </a:bodyPr>
          <a:lstStyle/>
          <a:p>
            <a:pPr indent="365125" algn="just">
              <a:spcAft>
                <a:spcPts val="1800"/>
              </a:spcAft>
            </a:pPr>
            <a:r>
              <a:rPr lang="hu-HU" sz="2100" kern="100" dirty="0">
                <a:solidFill>
                  <a:schemeClr val="bg1"/>
                </a:solidFill>
                <a:effectLst/>
                <a:latin typeface="Constantia" panose="02030602050306030303" pitchFamily="18" charset="0"/>
                <a:ea typeface="Calibri" panose="020F0502020204030204" pitchFamily="34" charset="0"/>
                <a:cs typeface="Times New Roman" panose="02020603050405020304" pitchFamily="18" charset="0"/>
              </a:rPr>
              <a:t>A másodfokú bíróság maradéktalanul egyetértett az elsőfokú bíróság azon álláspontjával, hogy a második szerződés 4. pontjában szereplő azon kitétel, hogy az ingatlan jelentős hibáira tekintettel került meghatározásra a 15 millió Ft-os vételár azt támasztja alá, hogy Ügyvéd terheltnek tudnia kellett arról, hogy a vételár jelentősen eltér a korábbi vételártól.</a:t>
            </a:r>
          </a:p>
          <a:p>
            <a:pPr indent="365125" algn="just">
              <a:spcAft>
                <a:spcPts val="1800"/>
              </a:spcAft>
            </a:pPr>
            <a:r>
              <a:rPr lang="hu-HU" sz="2100" kern="100" dirty="0">
                <a:solidFill>
                  <a:schemeClr val="bg1"/>
                </a:solidFill>
                <a:effectLst/>
                <a:latin typeface="Constantia" panose="02030602050306030303" pitchFamily="18" charset="0"/>
                <a:ea typeface="Calibri" panose="020F0502020204030204" pitchFamily="34" charset="0"/>
                <a:cs typeface="Times New Roman" panose="02020603050405020304" pitchFamily="18" charset="0"/>
              </a:rPr>
              <a:t>Helytállóan értékelte az elsőfokú bíróság azt a körülményt is, hogy a szerződésben rögzített hibák ellenére is az a körülmény, hogy az ingatlan vételára alig több mint, egy évvel később 45 millió Ft-tal csökkent, már önmagában is kétséget kellett, hogy ébresszen Ügyvéd terheltben.</a:t>
            </a:r>
          </a:p>
          <a:p>
            <a:pPr indent="365125" algn="just">
              <a:spcAft>
                <a:spcPts val="1800"/>
              </a:spcAft>
            </a:pPr>
            <a:r>
              <a:rPr lang="hu-HU" sz="2100" kern="100" dirty="0">
                <a:solidFill>
                  <a:schemeClr val="bg1"/>
                </a:solidFill>
                <a:effectLst/>
                <a:latin typeface="Constantia" panose="02030602050306030303" pitchFamily="18" charset="0"/>
                <a:ea typeface="Calibri" panose="020F0502020204030204" pitchFamily="34" charset="0"/>
                <a:cs typeface="Times New Roman" panose="02020603050405020304" pitchFamily="18" charset="0"/>
              </a:rPr>
              <a:t>Ügyvéd terheltnek tehát tudnia kellett arról, hogy olyan szokatlan pénzmosás gyanús ügyletről van szó, amely alapján őt, mint okiratszerkesztő ügyvédet bejelentési kötelezettség terheli ennek ellenére jogszabály kötelezettségének nem tett eleget, azt szándékosan elmulasztotta.</a:t>
            </a:r>
          </a:p>
          <a:p>
            <a:pPr indent="365125" algn="just">
              <a:spcAft>
                <a:spcPts val="1800"/>
              </a:spcAft>
            </a:pPr>
            <a:r>
              <a:rPr lang="hu-HU" sz="2100" kern="100" dirty="0">
                <a:solidFill>
                  <a:schemeClr val="bg1"/>
                </a:solidFill>
                <a:effectLst/>
                <a:latin typeface="Constantia" panose="02030602050306030303" pitchFamily="18" charset="0"/>
                <a:ea typeface="Calibri" panose="020F0502020204030204" pitchFamily="34" charset="0"/>
                <a:cs typeface="Times New Roman" panose="02020603050405020304" pitchFamily="18" charset="0"/>
              </a:rPr>
              <a:t>Nem értett egyet a másodfokú bíróság Ügyvéd terhet védőjének azon érvelésével, hogy a bűnösség legfeljebb tudatos gondatlanság kategóriájában értékelendő.</a:t>
            </a:r>
          </a:p>
        </p:txBody>
      </p:sp>
      <p:pic>
        <p:nvPicPr>
          <p:cNvPr id="7" name="Kép 6"/>
          <p:cNvPicPr>
            <a:picLocks noChangeAspect="1"/>
          </p:cNvPicPr>
          <p:nvPr/>
        </p:nvPicPr>
        <p:blipFill rotWithShape="1">
          <a:blip r:embed="rId3" cstate="hqprint">
            <a:duotone>
              <a:prstClr val="black"/>
              <a:schemeClr val="bg1">
                <a:tint val="45000"/>
                <a:satMod val="400000"/>
              </a:schemeClr>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t="19391" b="52940"/>
          <a:stretch/>
        </p:blipFill>
        <p:spPr>
          <a:xfrm>
            <a:off x="1070610" y="6250641"/>
            <a:ext cx="4442460" cy="381000"/>
          </a:xfrm>
          <a:prstGeom prst="rect">
            <a:avLst/>
          </a:prstGeom>
        </p:spPr>
      </p:pic>
      <p:pic>
        <p:nvPicPr>
          <p:cNvPr id="8" name="Kép 7"/>
          <p:cNvPicPr>
            <a:picLocks noChangeAspect="1"/>
          </p:cNvPicPr>
          <p:nvPr/>
        </p:nvPicPr>
        <p:blipFill rotWithShape="1">
          <a:blip r:embed="rId3" cstate="hqprint">
            <a:duotone>
              <a:prstClr val="black"/>
              <a:schemeClr val="bg1">
                <a:tint val="45000"/>
                <a:satMod val="400000"/>
              </a:schemeClr>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t="53782" b="18548"/>
          <a:stretch/>
        </p:blipFill>
        <p:spPr>
          <a:xfrm>
            <a:off x="6683978" y="6250641"/>
            <a:ext cx="4442460" cy="381000"/>
          </a:xfrm>
          <a:prstGeom prst="rect">
            <a:avLst/>
          </a:prstGeom>
        </p:spPr>
      </p:pic>
      <p:pic>
        <p:nvPicPr>
          <p:cNvPr id="9" name="Kép 8"/>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772150" y="6117421"/>
            <a:ext cx="647700" cy="647440"/>
          </a:xfrm>
          <a:prstGeom prst="rect">
            <a:avLst/>
          </a:prstGeom>
        </p:spPr>
      </p:pic>
    </p:spTree>
    <p:extLst>
      <p:ext uri="{BB962C8B-B14F-4D97-AF65-F5344CB8AC3E}">
        <p14:creationId xmlns:p14="http://schemas.microsoft.com/office/powerpoint/2010/main" val="80407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A3D9365-3908-7B3C-7526-11483AA224BD}"/>
              </a:ext>
            </a:extLst>
          </p:cNvPr>
          <p:cNvSpPr>
            <a:spLocks noGrp="1"/>
          </p:cNvSpPr>
          <p:nvPr>
            <p:ph type="title"/>
          </p:nvPr>
        </p:nvSpPr>
        <p:spPr>
          <a:xfrm>
            <a:off x="2414948" y="135432"/>
            <a:ext cx="7362104" cy="1325563"/>
          </a:xfrm>
        </p:spPr>
        <p:txBody>
          <a:bodyPr>
            <a:normAutofit/>
          </a:bodyPr>
          <a:lstStyle/>
          <a:p>
            <a:pPr algn="ctr"/>
            <a:r>
              <a:rPr lang="hu-HU" dirty="0" smtClean="0">
                <a:solidFill>
                  <a:schemeClr val="bg1"/>
                </a:solidFill>
                <a:effectLst>
                  <a:outerShdw blurRad="38100" dist="38100" dir="2700000" algn="tl">
                    <a:srgbClr val="000000">
                      <a:alpha val="43137"/>
                    </a:srgbClr>
                  </a:outerShdw>
                </a:effectLst>
                <a:latin typeface="Segoe UI Light" panose="020B0502040204020203" pitchFamily="34" charset="0"/>
                <a:ea typeface="Cambria" panose="02040503050406030204" pitchFamily="18" charset="0"/>
                <a:cs typeface="Segoe UI Light" panose="020B0502040204020203" pitchFamily="34" charset="0"/>
              </a:rPr>
              <a:t>Ügyekről vezetett nyilvántartás</a:t>
            </a:r>
            <a:endParaRPr lang="hu-HU" dirty="0">
              <a:solidFill>
                <a:schemeClr val="bg1"/>
              </a:solidFill>
              <a:effectLst>
                <a:outerShdw blurRad="38100" dist="38100" dir="2700000" algn="tl">
                  <a:srgbClr val="000000">
                    <a:alpha val="43137"/>
                  </a:srgbClr>
                </a:outerShdw>
              </a:effectLst>
              <a:latin typeface="Segoe UI Light" panose="020B0502040204020203" pitchFamily="34" charset="0"/>
              <a:ea typeface="Cambria" panose="02040503050406030204" pitchFamily="18" charset="0"/>
              <a:cs typeface="Segoe UI Light" panose="020B0502040204020203" pitchFamily="34" charset="0"/>
            </a:endParaRPr>
          </a:p>
        </p:txBody>
      </p:sp>
      <p:sp>
        <p:nvSpPr>
          <p:cNvPr id="4" name="Téglalap 3"/>
          <p:cNvSpPr/>
          <p:nvPr/>
        </p:nvSpPr>
        <p:spPr>
          <a:xfrm>
            <a:off x="274367" y="1261428"/>
            <a:ext cx="11231833" cy="4708981"/>
          </a:xfrm>
          <a:prstGeom prst="rect">
            <a:avLst/>
          </a:prstGeom>
        </p:spPr>
        <p:txBody>
          <a:bodyPr wrap="square">
            <a:spAutoFit/>
          </a:bodyPr>
          <a:lstStyle/>
          <a:p>
            <a:pPr marL="808038" indent="-808038" algn="just">
              <a:spcAft>
                <a:spcPts val="1200"/>
              </a:spcAft>
            </a:pPr>
            <a:r>
              <a:rPr lang="hu-HU" sz="2000" dirty="0">
                <a:solidFill>
                  <a:schemeClr val="bg1"/>
                </a:solidFill>
                <a:latin typeface="Constantia" panose="02030602050306030303" pitchFamily="18" charset="0"/>
                <a:ea typeface="Cambria" panose="02040503050406030204" pitchFamily="18" charset="0"/>
              </a:rPr>
              <a:t>53. § (1) Az ügyvéd (…) a megbízás alapján ellátott ügyekről – az ügyvédi tevékenységre vonatkozó szabályok megtartásának ellenőrizhetősége, valamint az ügyvédi tevékenységre való jogosultság megszűnése esetén az ügyfelek jogainak védelme érdekében – nyilvántartást vezet</a:t>
            </a:r>
            <a:r>
              <a:rPr lang="hu-HU" sz="2000" dirty="0" smtClean="0">
                <a:solidFill>
                  <a:schemeClr val="bg1"/>
                </a:solidFill>
                <a:latin typeface="Constantia" panose="02030602050306030303" pitchFamily="18" charset="0"/>
                <a:ea typeface="Cambria" panose="02040503050406030204" pitchFamily="18" charset="0"/>
              </a:rPr>
              <a:t>.</a:t>
            </a:r>
            <a:endParaRPr lang="hu-HU" sz="2000" dirty="0">
              <a:solidFill>
                <a:schemeClr val="bg1"/>
              </a:solidFill>
              <a:latin typeface="Constantia" panose="02030602050306030303" pitchFamily="18" charset="0"/>
              <a:ea typeface="Cambria" panose="02040503050406030204" pitchFamily="18" charset="0"/>
            </a:endParaRPr>
          </a:p>
          <a:p>
            <a:pPr marL="533400" algn="just"/>
            <a:r>
              <a:rPr lang="hu-HU" sz="2000" dirty="0">
                <a:solidFill>
                  <a:schemeClr val="bg1"/>
                </a:solidFill>
                <a:latin typeface="Constantia" panose="02030602050306030303" pitchFamily="18" charset="0"/>
                <a:ea typeface="Cambria" panose="02040503050406030204" pitchFamily="18" charset="0"/>
              </a:rPr>
              <a:t>(2) Az ügyekről vezetett nyilvántartás a következő adatokat tartalmazza:</a:t>
            </a:r>
          </a:p>
          <a:p>
            <a:pPr marL="715963" algn="just"/>
            <a:r>
              <a:rPr lang="hu-HU" sz="2000" dirty="0">
                <a:solidFill>
                  <a:schemeClr val="bg1"/>
                </a:solidFill>
                <a:latin typeface="Constantia" panose="02030602050306030303" pitchFamily="18" charset="0"/>
                <a:ea typeface="Cambria" panose="02040503050406030204" pitchFamily="18" charset="0"/>
              </a:rPr>
              <a:t>a) az ügyvéd által képzett ügyazonosítót,</a:t>
            </a:r>
          </a:p>
          <a:p>
            <a:pPr marL="715963" algn="just"/>
            <a:r>
              <a:rPr lang="hu-HU" sz="2000" dirty="0">
                <a:solidFill>
                  <a:schemeClr val="bg1"/>
                </a:solidFill>
                <a:latin typeface="Constantia" panose="02030602050306030303" pitchFamily="18" charset="0"/>
                <a:ea typeface="Cambria" panose="02040503050406030204" pitchFamily="18" charset="0"/>
              </a:rPr>
              <a:t>b) az ügyfél nevét,</a:t>
            </a:r>
          </a:p>
          <a:p>
            <a:pPr marL="715963" algn="just"/>
            <a:r>
              <a:rPr lang="hu-HU" sz="2000" dirty="0">
                <a:solidFill>
                  <a:schemeClr val="bg1"/>
                </a:solidFill>
                <a:latin typeface="Constantia" panose="02030602050306030303" pitchFamily="18" charset="0"/>
                <a:ea typeface="Cambria" panose="02040503050406030204" pitchFamily="18" charset="0"/>
              </a:rPr>
              <a:t>c) az ügy tárgyát,</a:t>
            </a:r>
          </a:p>
          <a:p>
            <a:pPr marL="715963" algn="just"/>
            <a:r>
              <a:rPr lang="hu-HU" sz="2000" dirty="0">
                <a:solidFill>
                  <a:schemeClr val="bg1"/>
                </a:solidFill>
                <a:latin typeface="Constantia" panose="02030602050306030303" pitchFamily="18" charset="0"/>
                <a:ea typeface="Cambria" panose="02040503050406030204" pitchFamily="18" charset="0"/>
              </a:rPr>
              <a:t>d) a megbízási szerződés létrejötte időpontját és</a:t>
            </a:r>
          </a:p>
          <a:p>
            <a:pPr marL="715963" algn="just">
              <a:spcAft>
                <a:spcPts val="1200"/>
              </a:spcAft>
            </a:pPr>
            <a:r>
              <a:rPr lang="hu-HU" sz="2000" dirty="0">
                <a:solidFill>
                  <a:schemeClr val="bg1"/>
                </a:solidFill>
                <a:latin typeface="Constantia" panose="02030602050306030303" pitchFamily="18" charset="0"/>
                <a:ea typeface="Cambria" panose="02040503050406030204" pitchFamily="18" charset="0"/>
              </a:rPr>
              <a:t>e) az ügyhöz kapcsolódó bírósági eljárások lajstromszámát, illetve más eljárások iktatószámát</a:t>
            </a:r>
            <a:r>
              <a:rPr lang="hu-HU" sz="2000" dirty="0" smtClean="0">
                <a:solidFill>
                  <a:schemeClr val="bg1"/>
                </a:solidFill>
                <a:latin typeface="Constantia" panose="02030602050306030303" pitchFamily="18" charset="0"/>
                <a:ea typeface="Cambria" panose="02040503050406030204" pitchFamily="18" charset="0"/>
              </a:rPr>
              <a:t>.</a:t>
            </a:r>
            <a:endParaRPr lang="hu-HU" sz="2000" dirty="0">
              <a:solidFill>
                <a:schemeClr val="bg1"/>
              </a:solidFill>
              <a:latin typeface="Constantia" panose="02030602050306030303" pitchFamily="18" charset="0"/>
              <a:ea typeface="Cambria" panose="02040503050406030204" pitchFamily="18" charset="0"/>
            </a:endParaRPr>
          </a:p>
          <a:p>
            <a:pPr marL="898525" indent="-365125" algn="just"/>
            <a:r>
              <a:rPr lang="hu-HU" sz="2000" dirty="0">
                <a:solidFill>
                  <a:schemeClr val="bg1"/>
                </a:solidFill>
                <a:latin typeface="Constantia" panose="02030602050306030303" pitchFamily="18" charset="0"/>
                <a:ea typeface="Cambria" panose="02040503050406030204" pitchFamily="18" charset="0"/>
              </a:rPr>
              <a:t>(3) Az ügyvéd a (2) bekezdésben meghatározott adatokat a megbízás megszűnését követő öt évig, okirat ellenjegyzése esetén az okirat ellenjegyzését követő tíz évig, ingatlanra vonatkozó jog közhiteles nyilvántartásba való bejegyzését érintő ügyben a jog bejegyzésétől számított tíz évig kezeli.</a:t>
            </a:r>
          </a:p>
        </p:txBody>
      </p:sp>
      <p:pic>
        <p:nvPicPr>
          <p:cNvPr id="6" name="Kép 5"/>
          <p:cNvPicPr>
            <a:picLocks noChangeAspect="1"/>
          </p:cNvPicPr>
          <p:nvPr/>
        </p:nvPicPr>
        <p:blipFill rotWithShape="1">
          <a:blip r:embed="rId3" cstate="hqprint">
            <a:duotone>
              <a:prstClr val="black"/>
              <a:schemeClr val="bg1">
                <a:tint val="45000"/>
                <a:satMod val="400000"/>
              </a:schemeClr>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t="19391" b="52940"/>
          <a:stretch/>
        </p:blipFill>
        <p:spPr>
          <a:xfrm>
            <a:off x="1070610" y="6250641"/>
            <a:ext cx="4442460" cy="381000"/>
          </a:xfrm>
          <a:prstGeom prst="rect">
            <a:avLst/>
          </a:prstGeom>
        </p:spPr>
      </p:pic>
      <p:pic>
        <p:nvPicPr>
          <p:cNvPr id="7" name="Kép 6"/>
          <p:cNvPicPr>
            <a:picLocks noChangeAspect="1"/>
          </p:cNvPicPr>
          <p:nvPr/>
        </p:nvPicPr>
        <p:blipFill rotWithShape="1">
          <a:blip r:embed="rId3" cstate="hqprint">
            <a:duotone>
              <a:prstClr val="black"/>
              <a:schemeClr val="bg1">
                <a:tint val="45000"/>
                <a:satMod val="400000"/>
              </a:schemeClr>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t="53782" b="18548"/>
          <a:stretch/>
        </p:blipFill>
        <p:spPr>
          <a:xfrm>
            <a:off x="6683978" y="6250641"/>
            <a:ext cx="4442460" cy="381000"/>
          </a:xfrm>
          <a:prstGeom prst="rect">
            <a:avLst/>
          </a:prstGeom>
        </p:spPr>
      </p:pic>
      <p:pic>
        <p:nvPicPr>
          <p:cNvPr id="8" name="Kép 7"/>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772150" y="6117421"/>
            <a:ext cx="647700" cy="647440"/>
          </a:xfrm>
          <a:prstGeom prst="rect">
            <a:avLst/>
          </a:prstGeom>
        </p:spPr>
      </p:pic>
      <p:sp>
        <p:nvSpPr>
          <p:cNvPr id="9" name="Ellipszis 8"/>
          <p:cNvSpPr/>
          <p:nvPr/>
        </p:nvSpPr>
        <p:spPr>
          <a:xfrm>
            <a:off x="10699436" y="-2144990"/>
            <a:ext cx="4068644" cy="3884613"/>
          </a:xfrm>
          <a:prstGeom prst="ellipse">
            <a:avLst/>
          </a:prstGeom>
          <a:solidFill>
            <a:schemeClr val="bg1">
              <a:alpha val="22000"/>
            </a:schemeClr>
          </a:solidFill>
          <a:ln>
            <a:solidFill>
              <a:srgbClr val="CFCFC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hu-HU" sz="2800" dirty="0">
              <a:ln w="0"/>
              <a:solidFill>
                <a:schemeClr val="tx1"/>
              </a:solidFill>
              <a:effectLst>
                <a:outerShdw blurRad="38100" dist="19050" dir="2700000" algn="tl" rotWithShape="0">
                  <a:schemeClr val="dk1">
                    <a:alpha val="40000"/>
                  </a:schemeClr>
                </a:outerShdw>
              </a:effectLst>
            </a:endParaRPr>
          </a:p>
        </p:txBody>
      </p:sp>
      <p:sp>
        <p:nvSpPr>
          <p:cNvPr id="10" name="Szövegdoboz 9"/>
          <p:cNvSpPr txBox="1"/>
          <p:nvPr/>
        </p:nvSpPr>
        <p:spPr>
          <a:xfrm>
            <a:off x="11033883" y="196208"/>
            <a:ext cx="1337187" cy="646331"/>
          </a:xfrm>
          <a:prstGeom prst="rect">
            <a:avLst/>
          </a:prstGeom>
          <a:noFill/>
        </p:spPr>
        <p:txBody>
          <a:bodyPr wrap="square" rtlCol="0">
            <a:spAutoFit/>
          </a:bodyPr>
          <a:lstStyle/>
          <a:p>
            <a:r>
              <a:rPr lang="hu-HU" sz="3600" b="1" dirty="0" err="1"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Segoe UI Light" panose="020B0502040204020203" pitchFamily="34" charset="0"/>
              </a:rPr>
              <a:t>Üttv</a:t>
            </a:r>
            <a:r>
              <a:rPr lang="hu-HU" sz="3600"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Segoe UI Light" panose="020B0502040204020203" pitchFamily="34" charset="0"/>
              </a:rPr>
              <a:t>.</a:t>
            </a:r>
            <a:endParaRPr lang="hu-HU" sz="3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Segoe UI Light" panose="020B0502040204020203" pitchFamily="34" charset="0"/>
            </a:endParaRPr>
          </a:p>
        </p:txBody>
      </p:sp>
    </p:spTree>
    <p:extLst>
      <p:ext uri="{BB962C8B-B14F-4D97-AF65-F5344CB8AC3E}">
        <p14:creationId xmlns:p14="http://schemas.microsoft.com/office/powerpoint/2010/main" val="2164886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A3D9365-3908-7B3C-7526-11483AA224BD}"/>
              </a:ext>
            </a:extLst>
          </p:cNvPr>
          <p:cNvSpPr>
            <a:spLocks noGrp="1"/>
          </p:cNvSpPr>
          <p:nvPr>
            <p:ph type="title"/>
          </p:nvPr>
        </p:nvSpPr>
        <p:spPr>
          <a:xfrm>
            <a:off x="1335930" y="177478"/>
            <a:ext cx="9520140" cy="1325563"/>
          </a:xfrm>
        </p:spPr>
        <p:txBody>
          <a:bodyPr/>
          <a:lstStyle/>
          <a:p>
            <a:r>
              <a:rPr lang="hu-HU" dirty="0" smtClean="0">
                <a:solidFill>
                  <a:schemeClr val="bg1"/>
                </a:solidFill>
                <a:effectLst>
                  <a:outerShdw blurRad="38100" dist="38100" dir="2700000" algn="tl">
                    <a:srgbClr val="000000">
                      <a:alpha val="43137"/>
                    </a:srgbClr>
                  </a:outerShdw>
                </a:effectLst>
                <a:latin typeface="Segoe UI Light" panose="020B0502040204020203" pitchFamily="34" charset="0"/>
                <a:ea typeface="Cambria" panose="02040503050406030204" pitchFamily="18" charset="0"/>
                <a:cs typeface="Segoe UI Light" panose="020B0502040204020203" pitchFamily="34" charset="0"/>
              </a:rPr>
              <a:t>X. </a:t>
            </a:r>
            <a:r>
              <a:rPr lang="hu-HU" dirty="0">
                <a:solidFill>
                  <a:schemeClr val="bg1"/>
                </a:solidFill>
                <a:effectLst>
                  <a:outerShdw blurRad="38100" dist="38100" dir="2700000" algn="tl">
                    <a:srgbClr val="000000">
                      <a:alpha val="43137"/>
                    </a:srgbClr>
                  </a:outerShdw>
                </a:effectLst>
                <a:latin typeface="Segoe UI Light" panose="020B0502040204020203" pitchFamily="34" charset="0"/>
                <a:ea typeface="Cambria" panose="02040503050406030204" pitchFamily="18" charset="0"/>
                <a:cs typeface="Segoe UI Light" panose="020B0502040204020203" pitchFamily="34" charset="0"/>
              </a:rPr>
              <a:t>Fegyelmi eljárások speciális szabályai</a:t>
            </a:r>
          </a:p>
        </p:txBody>
      </p:sp>
      <p:sp>
        <p:nvSpPr>
          <p:cNvPr id="4" name="Szövegdoboz 3"/>
          <p:cNvSpPr txBox="1"/>
          <p:nvPr/>
        </p:nvSpPr>
        <p:spPr>
          <a:xfrm>
            <a:off x="295955" y="1423410"/>
            <a:ext cx="10830483" cy="4555093"/>
          </a:xfrm>
          <a:prstGeom prst="rect">
            <a:avLst/>
          </a:prstGeom>
          <a:noFill/>
        </p:spPr>
        <p:txBody>
          <a:bodyPr wrap="square" rtlCol="0">
            <a:spAutoFit/>
          </a:bodyPr>
          <a:lstStyle/>
          <a:p>
            <a:pPr marL="1257300" indent="-1257300" algn="just">
              <a:spcAft>
                <a:spcPts val="1200"/>
              </a:spcAft>
            </a:pPr>
            <a:r>
              <a:rPr lang="hu-HU" sz="2000" dirty="0" smtClean="0">
                <a:solidFill>
                  <a:schemeClr val="bg1"/>
                </a:solidFill>
                <a:latin typeface="Constantia" panose="02030602050306030303" pitchFamily="18" charset="0"/>
                <a:ea typeface="Cambria" panose="02040503050406030204" pitchFamily="18" charset="0"/>
              </a:rPr>
              <a:t>188. § (2</a:t>
            </a:r>
            <a:r>
              <a:rPr lang="hu-HU" sz="2000" dirty="0">
                <a:solidFill>
                  <a:schemeClr val="bg1"/>
                </a:solidFill>
                <a:latin typeface="Constantia" panose="02030602050306030303" pitchFamily="18" charset="0"/>
                <a:ea typeface="Cambria" panose="02040503050406030204" pitchFamily="18" charset="0"/>
              </a:rPr>
              <a:t>) Ha a </a:t>
            </a:r>
            <a:r>
              <a:rPr lang="hu-HU" sz="2000" b="1" i="1" u="sng" dirty="0">
                <a:solidFill>
                  <a:schemeClr val="bg1"/>
                </a:solidFill>
                <a:latin typeface="Constantia" panose="02030602050306030303" pitchFamily="18" charset="0"/>
                <a:ea typeface="Cambria" panose="02040503050406030204" pitchFamily="18" charset="0"/>
              </a:rPr>
              <a:t>területi kamara </a:t>
            </a:r>
            <a:r>
              <a:rPr lang="hu-HU" sz="2000" dirty="0">
                <a:solidFill>
                  <a:schemeClr val="bg1"/>
                </a:solidFill>
                <a:latin typeface="Constantia" panose="02030602050306030303" pitchFamily="18" charset="0"/>
                <a:ea typeface="Cambria" panose="02040503050406030204" pitchFamily="18" charset="0"/>
              </a:rPr>
              <a:t>a hatósági ellenőrzés során jogszabály, kamarai szabályzat vagy végrehajtható kamarai határozat megsértését </a:t>
            </a:r>
            <a:r>
              <a:rPr lang="hu-HU" sz="2000" dirty="0" smtClean="0">
                <a:solidFill>
                  <a:schemeClr val="bg1"/>
                </a:solidFill>
                <a:latin typeface="Constantia" panose="02030602050306030303" pitchFamily="18" charset="0"/>
                <a:ea typeface="Cambria" panose="02040503050406030204" pitchFamily="18" charset="0"/>
              </a:rPr>
              <a:t>(…) </a:t>
            </a:r>
            <a:r>
              <a:rPr lang="hu-HU" sz="2000" dirty="0">
                <a:solidFill>
                  <a:schemeClr val="bg1"/>
                </a:solidFill>
                <a:latin typeface="Constantia" panose="02030602050306030303" pitchFamily="18" charset="0"/>
                <a:ea typeface="Cambria" panose="02040503050406030204" pitchFamily="18" charset="0"/>
              </a:rPr>
              <a:t>állapítja meg, és</a:t>
            </a:r>
          </a:p>
          <a:p>
            <a:pPr marL="1428750" indent="-342900" algn="just">
              <a:spcAft>
                <a:spcPts val="600"/>
              </a:spcAft>
            </a:pPr>
            <a:r>
              <a:rPr lang="hu-HU" sz="2000" dirty="0">
                <a:solidFill>
                  <a:schemeClr val="bg1"/>
                </a:solidFill>
                <a:latin typeface="Constantia" panose="02030602050306030303" pitchFamily="18" charset="0"/>
                <a:ea typeface="Cambria" panose="02040503050406030204" pitchFamily="18" charset="0"/>
              </a:rPr>
              <a:t>a) </a:t>
            </a:r>
            <a:r>
              <a:rPr lang="hu-HU" sz="2000" dirty="0" smtClean="0">
                <a:solidFill>
                  <a:schemeClr val="bg1"/>
                </a:solidFill>
                <a:latin typeface="Constantia" panose="02030602050306030303" pitchFamily="18" charset="0"/>
                <a:ea typeface="Cambria" panose="02040503050406030204" pitchFamily="18" charset="0"/>
              </a:rPr>
              <a:t>az </a:t>
            </a:r>
            <a:r>
              <a:rPr lang="hu-HU" sz="2000" dirty="0">
                <a:solidFill>
                  <a:schemeClr val="bg1"/>
                </a:solidFill>
                <a:latin typeface="Constantia" panose="02030602050306030303" pitchFamily="18" charset="0"/>
                <a:ea typeface="Cambria" panose="02040503050406030204" pitchFamily="18" charset="0"/>
              </a:rPr>
              <a:t>a kötelességszegés megszüntetésével vagy a jogszerű állapot helyreállításával orvosolható, a területi kamara megfelelő, de legalább tizenöt napos határidő megállapításával, valamint a jogkövetkezményekre való figyelmeztetéssel végzésben kötelezi az ügyvédi, illetve ügyvédasszisztensi tevékenység folytatóját,</a:t>
            </a:r>
          </a:p>
          <a:p>
            <a:pPr marL="1428750" indent="-342900" algn="just">
              <a:spcAft>
                <a:spcPts val="1800"/>
              </a:spcAft>
            </a:pPr>
            <a:r>
              <a:rPr lang="hu-HU" sz="2000" dirty="0">
                <a:solidFill>
                  <a:schemeClr val="bg1"/>
                </a:solidFill>
                <a:latin typeface="Constantia" panose="02030602050306030303" pitchFamily="18" charset="0"/>
                <a:ea typeface="Cambria" panose="02040503050406030204" pitchFamily="18" charset="0"/>
              </a:rPr>
              <a:t>b) az a) pont szerinti határidő eredménytelenül telt el, vagy az a) pont alkalmazása kizárt, megindítja az e törvény szerinti hatósági eljárást vagy – </a:t>
            </a:r>
            <a:r>
              <a:rPr lang="hu-HU" sz="2000" b="1" i="1" u="sng" dirty="0">
                <a:solidFill>
                  <a:schemeClr val="bg1"/>
                </a:solidFill>
                <a:latin typeface="Constantia" panose="02030602050306030303" pitchFamily="18" charset="0"/>
                <a:ea typeface="Cambria" panose="02040503050406030204" pitchFamily="18" charset="0"/>
              </a:rPr>
              <a:t>ha fegyelmi vétség elkövetésének gyanúja merül fel – előzetes vizsgálat lefolytatását kezdeményezi</a:t>
            </a:r>
            <a:r>
              <a:rPr lang="hu-HU" sz="2000" dirty="0">
                <a:solidFill>
                  <a:schemeClr val="bg1"/>
                </a:solidFill>
                <a:latin typeface="Constantia" panose="02030602050306030303" pitchFamily="18" charset="0"/>
                <a:ea typeface="Cambria" panose="02040503050406030204" pitchFamily="18" charset="0"/>
              </a:rPr>
              <a:t>.</a:t>
            </a:r>
          </a:p>
          <a:p>
            <a:pPr marL="1162050" indent="-438150" algn="just"/>
            <a:r>
              <a:rPr lang="hu-HU" sz="2000" dirty="0">
                <a:solidFill>
                  <a:schemeClr val="bg1"/>
                </a:solidFill>
                <a:latin typeface="Constantia" panose="02030602050306030303" pitchFamily="18" charset="0"/>
                <a:ea typeface="Cambria" panose="02040503050406030204" pitchFamily="18" charset="0"/>
              </a:rPr>
              <a:t>(3) A területi kamara a (2) bekezdésben foglaltak szerint jár el akkor is, </a:t>
            </a:r>
            <a:r>
              <a:rPr lang="hu-HU" sz="2000" b="1" i="1" u="sng" dirty="0">
                <a:solidFill>
                  <a:schemeClr val="bg1"/>
                </a:solidFill>
                <a:latin typeface="Constantia" panose="02030602050306030303" pitchFamily="18" charset="0"/>
                <a:ea typeface="Cambria" panose="02040503050406030204" pitchFamily="18" charset="0"/>
              </a:rPr>
              <a:t>ha a kötelességszegés a pénzmosás és a terrorizmus finanszírozásának megelőzéséről és megakadályozásáról szóló rendelkezések megsértésén alapul</a:t>
            </a:r>
            <a:r>
              <a:rPr lang="hu-HU" sz="2000" b="1" i="1" u="sng" dirty="0" smtClean="0">
                <a:solidFill>
                  <a:schemeClr val="bg1"/>
                </a:solidFill>
                <a:latin typeface="Constantia" panose="02030602050306030303" pitchFamily="18" charset="0"/>
                <a:ea typeface="Cambria" panose="02040503050406030204" pitchFamily="18" charset="0"/>
              </a:rPr>
              <a:t>.</a:t>
            </a:r>
            <a:endParaRPr lang="hu-HU" sz="2000" b="1" i="1" u="sng" dirty="0">
              <a:solidFill>
                <a:schemeClr val="bg1"/>
              </a:solidFill>
              <a:latin typeface="Constantia" panose="02030602050306030303" pitchFamily="18" charset="0"/>
              <a:ea typeface="Cambria" panose="02040503050406030204" pitchFamily="18" charset="0"/>
            </a:endParaRPr>
          </a:p>
        </p:txBody>
      </p:sp>
      <p:pic>
        <p:nvPicPr>
          <p:cNvPr id="6" name="Kép 5"/>
          <p:cNvPicPr>
            <a:picLocks noChangeAspect="1"/>
          </p:cNvPicPr>
          <p:nvPr/>
        </p:nvPicPr>
        <p:blipFill rotWithShape="1">
          <a:blip r:embed="rId3" cstate="hqprint">
            <a:duotone>
              <a:prstClr val="black"/>
              <a:schemeClr val="bg1">
                <a:tint val="45000"/>
                <a:satMod val="400000"/>
              </a:schemeClr>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t="19391" b="52940"/>
          <a:stretch/>
        </p:blipFill>
        <p:spPr>
          <a:xfrm>
            <a:off x="1070610" y="6250641"/>
            <a:ext cx="4442460" cy="381000"/>
          </a:xfrm>
          <a:prstGeom prst="rect">
            <a:avLst/>
          </a:prstGeom>
        </p:spPr>
      </p:pic>
      <p:pic>
        <p:nvPicPr>
          <p:cNvPr id="7" name="Kép 6"/>
          <p:cNvPicPr>
            <a:picLocks noChangeAspect="1"/>
          </p:cNvPicPr>
          <p:nvPr/>
        </p:nvPicPr>
        <p:blipFill rotWithShape="1">
          <a:blip r:embed="rId3" cstate="hqprint">
            <a:duotone>
              <a:prstClr val="black"/>
              <a:schemeClr val="bg1">
                <a:tint val="45000"/>
                <a:satMod val="400000"/>
              </a:schemeClr>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t="53782" b="18548"/>
          <a:stretch/>
        </p:blipFill>
        <p:spPr>
          <a:xfrm>
            <a:off x="6683978" y="6250641"/>
            <a:ext cx="4442460" cy="381000"/>
          </a:xfrm>
          <a:prstGeom prst="rect">
            <a:avLst/>
          </a:prstGeom>
        </p:spPr>
      </p:pic>
      <p:pic>
        <p:nvPicPr>
          <p:cNvPr id="10" name="Kép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772150" y="6117421"/>
            <a:ext cx="647700" cy="647440"/>
          </a:xfrm>
          <a:prstGeom prst="rect">
            <a:avLst/>
          </a:prstGeom>
        </p:spPr>
      </p:pic>
      <p:sp>
        <p:nvSpPr>
          <p:cNvPr id="8" name="Ellipszis 7"/>
          <p:cNvSpPr/>
          <p:nvPr/>
        </p:nvSpPr>
        <p:spPr>
          <a:xfrm>
            <a:off x="10699436" y="-2144990"/>
            <a:ext cx="4068644" cy="3884613"/>
          </a:xfrm>
          <a:prstGeom prst="ellipse">
            <a:avLst/>
          </a:prstGeom>
          <a:solidFill>
            <a:schemeClr val="bg1">
              <a:alpha val="22000"/>
            </a:schemeClr>
          </a:solidFill>
          <a:ln>
            <a:solidFill>
              <a:srgbClr val="CFCFC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hu-HU" sz="2800" dirty="0">
              <a:ln w="0"/>
              <a:solidFill>
                <a:schemeClr val="tx1"/>
              </a:solidFill>
              <a:effectLst>
                <a:outerShdw blurRad="38100" dist="19050" dir="2700000" algn="tl" rotWithShape="0">
                  <a:schemeClr val="dk1">
                    <a:alpha val="40000"/>
                  </a:schemeClr>
                </a:outerShdw>
              </a:effectLst>
            </a:endParaRPr>
          </a:p>
        </p:txBody>
      </p:sp>
      <p:sp>
        <p:nvSpPr>
          <p:cNvPr id="9" name="Szövegdoboz 8"/>
          <p:cNvSpPr txBox="1"/>
          <p:nvPr/>
        </p:nvSpPr>
        <p:spPr>
          <a:xfrm>
            <a:off x="11033883" y="196208"/>
            <a:ext cx="1337187" cy="646331"/>
          </a:xfrm>
          <a:prstGeom prst="rect">
            <a:avLst/>
          </a:prstGeom>
          <a:noFill/>
        </p:spPr>
        <p:txBody>
          <a:bodyPr wrap="square" rtlCol="0">
            <a:spAutoFit/>
          </a:bodyPr>
          <a:lstStyle/>
          <a:p>
            <a:r>
              <a:rPr lang="hu-HU" sz="3600" b="1" dirty="0" err="1"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Segoe UI Light" panose="020B0502040204020203" pitchFamily="34" charset="0"/>
              </a:rPr>
              <a:t>Üttv</a:t>
            </a:r>
            <a:r>
              <a:rPr lang="hu-HU" sz="3600"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Segoe UI Light" panose="020B0502040204020203" pitchFamily="34" charset="0"/>
              </a:rPr>
              <a:t>.</a:t>
            </a:r>
            <a:endParaRPr lang="hu-HU" sz="3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Segoe UI Light" panose="020B0502040204020203" pitchFamily="34" charset="0"/>
            </a:endParaRPr>
          </a:p>
        </p:txBody>
      </p:sp>
    </p:spTree>
    <p:extLst>
      <p:ext uri="{BB962C8B-B14F-4D97-AF65-F5344CB8AC3E}">
        <p14:creationId xmlns:p14="http://schemas.microsoft.com/office/powerpoint/2010/main" val="1928534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zövegdoboz 6">
            <a:extLst>
              <a:ext uri="{FF2B5EF4-FFF2-40B4-BE49-F238E27FC236}">
                <a16:creationId xmlns:a16="http://schemas.microsoft.com/office/drawing/2014/main" id="{5161D876-34EB-2FF3-0F8A-301D165B0D5B}"/>
              </a:ext>
            </a:extLst>
          </p:cNvPr>
          <p:cNvSpPr txBox="1"/>
          <p:nvPr/>
        </p:nvSpPr>
        <p:spPr>
          <a:xfrm>
            <a:off x="491319" y="1577332"/>
            <a:ext cx="5478673" cy="3929281"/>
          </a:xfrm>
          <a:prstGeom prst="rect">
            <a:avLst/>
          </a:prstGeom>
          <a:noFill/>
        </p:spPr>
        <p:txBody>
          <a:bodyPr wrap="square">
            <a:spAutoFit/>
          </a:bodyPr>
          <a:lstStyle/>
          <a:p>
            <a:pPr marL="804863" indent="-804863">
              <a:spcAft>
                <a:spcPts val="800"/>
              </a:spcAft>
            </a:pPr>
            <a:r>
              <a:rPr lang="hu-HU" sz="2400" kern="100" dirty="0" smtClean="0">
                <a:solidFill>
                  <a:schemeClr val="bg1"/>
                </a:solidFill>
                <a:effectLst/>
                <a:latin typeface="Constantia" panose="02030602050306030303" pitchFamily="18" charset="0"/>
                <a:ea typeface="Aptos" panose="020B0004020202020204" pitchFamily="34" charset="0"/>
                <a:cs typeface="Times New Roman" panose="02020603050405020304" pitchFamily="18" charset="0"/>
              </a:rPr>
              <a:t>108. § A </a:t>
            </a:r>
            <a:r>
              <a:rPr lang="hu-HU" sz="2400" kern="100" dirty="0">
                <a:solidFill>
                  <a:schemeClr val="bg1"/>
                </a:solidFill>
                <a:effectLst/>
                <a:latin typeface="Constantia" panose="02030602050306030303" pitchFamily="18" charset="0"/>
                <a:ea typeface="Aptos" panose="020B0004020202020204" pitchFamily="34" charset="0"/>
                <a:cs typeface="Times New Roman" panose="02020603050405020304" pitchFamily="18" charset="0"/>
              </a:rPr>
              <a:t>fegyelmi vétséget elkövető személlyel szemben alkalmazható büntetések:</a:t>
            </a:r>
          </a:p>
          <a:p>
            <a:pPr marL="804863" indent="-285750" defTabSz="804863">
              <a:spcAft>
                <a:spcPts val="800"/>
              </a:spcAft>
            </a:pPr>
            <a:r>
              <a:rPr lang="hu-HU" sz="2400" kern="100" dirty="0">
                <a:solidFill>
                  <a:schemeClr val="bg1"/>
                </a:solidFill>
                <a:effectLst/>
                <a:latin typeface="Constantia" panose="02030602050306030303" pitchFamily="18" charset="0"/>
                <a:ea typeface="Aptos" panose="020B0004020202020204" pitchFamily="34" charset="0"/>
                <a:cs typeface="Times New Roman" panose="02020603050405020304" pitchFamily="18" charset="0"/>
              </a:rPr>
              <a:t>a) írásbeli megrovás,</a:t>
            </a:r>
          </a:p>
          <a:p>
            <a:pPr marL="804863" indent="-285750" defTabSz="804863">
              <a:spcAft>
                <a:spcPts val="800"/>
              </a:spcAft>
            </a:pPr>
            <a:r>
              <a:rPr lang="hu-HU" sz="2400" kern="100" dirty="0">
                <a:solidFill>
                  <a:schemeClr val="bg1"/>
                </a:solidFill>
                <a:effectLst/>
                <a:latin typeface="Constantia" panose="02030602050306030303" pitchFamily="18" charset="0"/>
                <a:ea typeface="Aptos" panose="020B0004020202020204" pitchFamily="34" charset="0"/>
                <a:cs typeface="Times New Roman" panose="02020603050405020304" pitchFamily="18" charset="0"/>
              </a:rPr>
              <a:t>b) pénzbírság,</a:t>
            </a:r>
          </a:p>
          <a:p>
            <a:pPr marL="804863" indent="-285750" defTabSz="804863">
              <a:spcAft>
                <a:spcPts val="800"/>
              </a:spcAft>
            </a:pPr>
            <a:r>
              <a:rPr lang="hu-HU" sz="2400" kern="100" dirty="0">
                <a:solidFill>
                  <a:schemeClr val="bg1"/>
                </a:solidFill>
                <a:effectLst/>
                <a:latin typeface="Constantia" panose="02030602050306030303" pitchFamily="18" charset="0"/>
                <a:ea typeface="Aptos" panose="020B0004020202020204" pitchFamily="34" charset="0"/>
                <a:cs typeface="Times New Roman" panose="02020603050405020304" pitchFamily="18" charset="0"/>
              </a:rPr>
              <a:t>c) kamarai közügyektől való eltiltás,</a:t>
            </a:r>
          </a:p>
          <a:p>
            <a:pPr marL="804863" indent="-285750" defTabSz="804863">
              <a:spcAft>
                <a:spcPts val="800"/>
              </a:spcAft>
            </a:pPr>
            <a:r>
              <a:rPr lang="hu-HU" sz="2400" kern="100" dirty="0">
                <a:solidFill>
                  <a:schemeClr val="bg1"/>
                </a:solidFill>
                <a:effectLst/>
                <a:latin typeface="Constantia" panose="02030602050306030303" pitchFamily="18" charset="0"/>
                <a:ea typeface="Aptos" panose="020B0004020202020204" pitchFamily="34" charset="0"/>
                <a:cs typeface="Times New Roman" panose="02020603050405020304" pitchFamily="18" charset="0"/>
              </a:rPr>
              <a:t>d) ügyvédjelölt foglalkoztatásától való eltiltás, valamint</a:t>
            </a:r>
          </a:p>
          <a:p>
            <a:pPr marL="804863" indent="-285750" defTabSz="804863">
              <a:spcAft>
                <a:spcPts val="800"/>
              </a:spcAft>
            </a:pPr>
            <a:r>
              <a:rPr lang="hu-HU" sz="2400" kern="100" dirty="0">
                <a:solidFill>
                  <a:schemeClr val="bg1"/>
                </a:solidFill>
                <a:effectLst/>
                <a:latin typeface="Constantia" panose="02030602050306030303" pitchFamily="18" charset="0"/>
                <a:ea typeface="Aptos" panose="020B0004020202020204" pitchFamily="34" charset="0"/>
                <a:cs typeface="Times New Roman" panose="02020603050405020304" pitchFamily="18" charset="0"/>
              </a:rPr>
              <a:t>e) kizárás.</a:t>
            </a:r>
          </a:p>
        </p:txBody>
      </p:sp>
      <p:sp>
        <p:nvSpPr>
          <p:cNvPr id="9" name="Szövegdoboz 8">
            <a:extLst>
              <a:ext uri="{FF2B5EF4-FFF2-40B4-BE49-F238E27FC236}">
                <a16:creationId xmlns:a16="http://schemas.microsoft.com/office/drawing/2014/main" id="{AA1A63F6-A105-7C1A-E190-A5FE79657AA2}"/>
              </a:ext>
            </a:extLst>
          </p:cNvPr>
          <p:cNvSpPr txBox="1"/>
          <p:nvPr/>
        </p:nvSpPr>
        <p:spPr>
          <a:xfrm rot="264393">
            <a:off x="6786363" y="2044148"/>
            <a:ext cx="4698614" cy="2845907"/>
          </a:xfrm>
          <a:custGeom>
            <a:avLst/>
            <a:gdLst>
              <a:gd name="connsiteX0" fmla="*/ 0 w 4487902"/>
              <a:gd name="connsiteY0" fmla="*/ 0 h 2822055"/>
              <a:gd name="connsiteX1" fmla="*/ 516109 w 4487902"/>
              <a:gd name="connsiteY1" fmla="*/ 0 h 2822055"/>
              <a:gd name="connsiteX2" fmla="*/ 942459 w 4487902"/>
              <a:gd name="connsiteY2" fmla="*/ 0 h 2822055"/>
              <a:gd name="connsiteX3" fmla="*/ 1593205 w 4487902"/>
              <a:gd name="connsiteY3" fmla="*/ 0 h 2822055"/>
              <a:gd name="connsiteX4" fmla="*/ 2109314 w 4487902"/>
              <a:gd name="connsiteY4" fmla="*/ 0 h 2822055"/>
              <a:gd name="connsiteX5" fmla="*/ 2625423 w 4487902"/>
              <a:gd name="connsiteY5" fmla="*/ 0 h 2822055"/>
              <a:gd name="connsiteX6" fmla="*/ 3276168 w 4487902"/>
              <a:gd name="connsiteY6" fmla="*/ 0 h 2822055"/>
              <a:gd name="connsiteX7" fmla="*/ 3747398 w 4487902"/>
              <a:gd name="connsiteY7" fmla="*/ 0 h 2822055"/>
              <a:gd name="connsiteX8" fmla="*/ 4487902 w 4487902"/>
              <a:gd name="connsiteY8" fmla="*/ 0 h 2822055"/>
              <a:gd name="connsiteX9" fmla="*/ 4487902 w 4487902"/>
              <a:gd name="connsiteY9" fmla="*/ 620852 h 2822055"/>
              <a:gd name="connsiteX10" fmla="*/ 4487902 w 4487902"/>
              <a:gd name="connsiteY10" fmla="*/ 1128822 h 2822055"/>
              <a:gd name="connsiteX11" fmla="*/ 4487902 w 4487902"/>
              <a:gd name="connsiteY11" fmla="*/ 1693233 h 2822055"/>
              <a:gd name="connsiteX12" fmla="*/ 4487902 w 4487902"/>
              <a:gd name="connsiteY12" fmla="*/ 2285865 h 2822055"/>
              <a:gd name="connsiteX13" fmla="*/ 4487902 w 4487902"/>
              <a:gd name="connsiteY13" fmla="*/ 2822055 h 2822055"/>
              <a:gd name="connsiteX14" fmla="*/ 3926914 w 4487902"/>
              <a:gd name="connsiteY14" fmla="*/ 2822055 h 2822055"/>
              <a:gd name="connsiteX15" fmla="*/ 3455685 w 4487902"/>
              <a:gd name="connsiteY15" fmla="*/ 2822055 h 2822055"/>
              <a:gd name="connsiteX16" fmla="*/ 2894697 w 4487902"/>
              <a:gd name="connsiteY16" fmla="*/ 2822055 h 2822055"/>
              <a:gd name="connsiteX17" fmla="*/ 2243951 w 4487902"/>
              <a:gd name="connsiteY17" fmla="*/ 2822055 h 2822055"/>
              <a:gd name="connsiteX18" fmla="*/ 1682963 w 4487902"/>
              <a:gd name="connsiteY18" fmla="*/ 2822055 h 2822055"/>
              <a:gd name="connsiteX19" fmla="*/ 1256613 w 4487902"/>
              <a:gd name="connsiteY19" fmla="*/ 2822055 h 2822055"/>
              <a:gd name="connsiteX20" fmla="*/ 785383 w 4487902"/>
              <a:gd name="connsiteY20" fmla="*/ 2822055 h 2822055"/>
              <a:gd name="connsiteX21" fmla="*/ 0 w 4487902"/>
              <a:gd name="connsiteY21" fmla="*/ 2822055 h 2822055"/>
              <a:gd name="connsiteX22" fmla="*/ 0 w 4487902"/>
              <a:gd name="connsiteY22" fmla="*/ 2257644 h 2822055"/>
              <a:gd name="connsiteX23" fmla="*/ 0 w 4487902"/>
              <a:gd name="connsiteY23" fmla="*/ 1693233 h 2822055"/>
              <a:gd name="connsiteX24" fmla="*/ 0 w 4487902"/>
              <a:gd name="connsiteY24" fmla="*/ 1157043 h 2822055"/>
              <a:gd name="connsiteX25" fmla="*/ 0 w 4487902"/>
              <a:gd name="connsiteY25" fmla="*/ 677293 h 2822055"/>
              <a:gd name="connsiteX26" fmla="*/ 0 w 4487902"/>
              <a:gd name="connsiteY26" fmla="*/ 0 h 282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487902" h="2822055" extrusionOk="0">
                <a:moveTo>
                  <a:pt x="0" y="0"/>
                </a:moveTo>
                <a:cubicBezTo>
                  <a:pt x="201912" y="-30830"/>
                  <a:pt x="282234" y="35082"/>
                  <a:pt x="516109" y="0"/>
                </a:cubicBezTo>
                <a:cubicBezTo>
                  <a:pt x="749984" y="-35082"/>
                  <a:pt x="745177" y="12287"/>
                  <a:pt x="942459" y="0"/>
                </a:cubicBezTo>
                <a:cubicBezTo>
                  <a:pt x="1139741" y="-12287"/>
                  <a:pt x="1420800" y="18539"/>
                  <a:pt x="1593205" y="0"/>
                </a:cubicBezTo>
                <a:cubicBezTo>
                  <a:pt x="1765610" y="-18539"/>
                  <a:pt x="1916194" y="37323"/>
                  <a:pt x="2109314" y="0"/>
                </a:cubicBezTo>
                <a:cubicBezTo>
                  <a:pt x="2302434" y="-37323"/>
                  <a:pt x="2461803" y="38567"/>
                  <a:pt x="2625423" y="0"/>
                </a:cubicBezTo>
                <a:cubicBezTo>
                  <a:pt x="2789043" y="-38567"/>
                  <a:pt x="2978588" y="61674"/>
                  <a:pt x="3276168" y="0"/>
                </a:cubicBezTo>
                <a:cubicBezTo>
                  <a:pt x="3573748" y="-61674"/>
                  <a:pt x="3613974" y="44061"/>
                  <a:pt x="3747398" y="0"/>
                </a:cubicBezTo>
                <a:cubicBezTo>
                  <a:pt x="3880822" y="-44061"/>
                  <a:pt x="4275451" y="45690"/>
                  <a:pt x="4487902" y="0"/>
                </a:cubicBezTo>
                <a:cubicBezTo>
                  <a:pt x="4493943" y="139350"/>
                  <a:pt x="4447467" y="491559"/>
                  <a:pt x="4487902" y="620852"/>
                </a:cubicBezTo>
                <a:cubicBezTo>
                  <a:pt x="4528337" y="750145"/>
                  <a:pt x="4457057" y="931280"/>
                  <a:pt x="4487902" y="1128822"/>
                </a:cubicBezTo>
                <a:cubicBezTo>
                  <a:pt x="4518747" y="1326364"/>
                  <a:pt x="4458713" y="1417399"/>
                  <a:pt x="4487902" y="1693233"/>
                </a:cubicBezTo>
                <a:cubicBezTo>
                  <a:pt x="4517091" y="1969067"/>
                  <a:pt x="4421412" y="2128095"/>
                  <a:pt x="4487902" y="2285865"/>
                </a:cubicBezTo>
                <a:cubicBezTo>
                  <a:pt x="4554392" y="2443635"/>
                  <a:pt x="4454975" y="2596446"/>
                  <a:pt x="4487902" y="2822055"/>
                </a:cubicBezTo>
                <a:cubicBezTo>
                  <a:pt x="4232819" y="2870109"/>
                  <a:pt x="4204353" y="2785373"/>
                  <a:pt x="3926914" y="2822055"/>
                </a:cubicBezTo>
                <a:cubicBezTo>
                  <a:pt x="3649475" y="2858737"/>
                  <a:pt x="3665721" y="2789168"/>
                  <a:pt x="3455685" y="2822055"/>
                </a:cubicBezTo>
                <a:cubicBezTo>
                  <a:pt x="3245649" y="2854942"/>
                  <a:pt x="3073995" y="2819134"/>
                  <a:pt x="2894697" y="2822055"/>
                </a:cubicBezTo>
                <a:cubicBezTo>
                  <a:pt x="2715399" y="2824976"/>
                  <a:pt x="2398338" y="2767602"/>
                  <a:pt x="2243951" y="2822055"/>
                </a:cubicBezTo>
                <a:cubicBezTo>
                  <a:pt x="2089564" y="2876508"/>
                  <a:pt x="1893156" y="2811573"/>
                  <a:pt x="1682963" y="2822055"/>
                </a:cubicBezTo>
                <a:cubicBezTo>
                  <a:pt x="1472770" y="2832537"/>
                  <a:pt x="1463148" y="2795342"/>
                  <a:pt x="1256613" y="2822055"/>
                </a:cubicBezTo>
                <a:cubicBezTo>
                  <a:pt x="1050078" y="2848768"/>
                  <a:pt x="910149" y="2777232"/>
                  <a:pt x="785383" y="2822055"/>
                </a:cubicBezTo>
                <a:cubicBezTo>
                  <a:pt x="660617" y="2866878"/>
                  <a:pt x="307535" y="2741055"/>
                  <a:pt x="0" y="2822055"/>
                </a:cubicBezTo>
                <a:cubicBezTo>
                  <a:pt x="-60630" y="2660402"/>
                  <a:pt x="23369" y="2479508"/>
                  <a:pt x="0" y="2257644"/>
                </a:cubicBezTo>
                <a:cubicBezTo>
                  <a:pt x="-23369" y="2035780"/>
                  <a:pt x="21238" y="1859183"/>
                  <a:pt x="0" y="1693233"/>
                </a:cubicBezTo>
                <a:cubicBezTo>
                  <a:pt x="-21238" y="1527283"/>
                  <a:pt x="48364" y="1283736"/>
                  <a:pt x="0" y="1157043"/>
                </a:cubicBezTo>
                <a:cubicBezTo>
                  <a:pt x="-48364" y="1030350"/>
                  <a:pt x="42969" y="843906"/>
                  <a:pt x="0" y="677293"/>
                </a:cubicBezTo>
                <a:cubicBezTo>
                  <a:pt x="-42969" y="510680"/>
                  <a:pt x="15873" y="289911"/>
                  <a:pt x="0" y="0"/>
                </a:cubicBezTo>
                <a:close/>
              </a:path>
            </a:pathLst>
          </a:custGeom>
          <a:noFill/>
          <a:ln w="41275">
            <a:solidFill>
              <a:srgbClr val="FFFFFF"/>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274638" indent="-274638" algn="just">
              <a:lnSpc>
                <a:spcPct val="115000"/>
              </a:lnSpc>
              <a:spcAft>
                <a:spcPts val="800"/>
              </a:spcAft>
            </a:pPr>
            <a:r>
              <a:rPr lang="hu-HU" sz="2400" kern="100" dirty="0">
                <a:solidFill>
                  <a:schemeClr val="bg1"/>
                </a:solidFill>
                <a:effectLst/>
                <a:latin typeface="Constantia" panose="02030602050306030303" pitchFamily="18" charset="0"/>
                <a:ea typeface="Aptos" panose="020B0004020202020204" pitchFamily="34" charset="0"/>
                <a:cs typeface="Times New Roman" panose="02020603050405020304" pitchFamily="18" charset="0"/>
              </a:rPr>
              <a:t>a) ügyvéd, kamarai jogtanácsos és európai közösségi jogász: </a:t>
            </a:r>
            <a:r>
              <a:rPr lang="hu-HU" sz="2400" b="1" i="1" kern="100" dirty="0">
                <a:solidFill>
                  <a:schemeClr val="bg1"/>
                </a:solidFill>
                <a:effectLst/>
                <a:latin typeface="Constantia" panose="02030602050306030303" pitchFamily="18" charset="0"/>
                <a:ea typeface="Aptos" panose="020B0004020202020204" pitchFamily="34" charset="0"/>
                <a:cs typeface="Times New Roman" panose="02020603050405020304" pitchFamily="18" charset="0"/>
              </a:rPr>
              <a:t>1.000.000 Ft-ig</a:t>
            </a:r>
          </a:p>
          <a:p>
            <a:pPr marL="274638" indent="-274638" algn="just">
              <a:lnSpc>
                <a:spcPct val="115000"/>
              </a:lnSpc>
              <a:spcAft>
                <a:spcPts val="800"/>
              </a:spcAft>
            </a:pPr>
            <a:r>
              <a:rPr lang="hu-HU" sz="2400" kern="100" dirty="0">
                <a:solidFill>
                  <a:schemeClr val="bg1"/>
                </a:solidFill>
                <a:effectLst/>
                <a:latin typeface="Constantia" panose="02030602050306030303" pitchFamily="18" charset="0"/>
                <a:ea typeface="Aptos" panose="020B0004020202020204" pitchFamily="34" charset="0"/>
                <a:cs typeface="Times New Roman" panose="02020603050405020304" pitchFamily="18" charset="0"/>
              </a:rPr>
              <a:t>b) más ügyvédi tevékenységet gyakorló személy</a:t>
            </a:r>
            <a:r>
              <a:rPr lang="hu-HU" sz="2400" kern="100" dirty="0">
                <a:solidFill>
                  <a:schemeClr val="bg1"/>
                </a:solidFill>
                <a:latin typeface="Constantia" panose="02030602050306030303" pitchFamily="18" charset="0"/>
                <a:ea typeface="Aptos" panose="020B0004020202020204" pitchFamily="34" charset="0"/>
                <a:cs typeface="Times New Roman" panose="02020603050405020304" pitchFamily="18" charset="0"/>
              </a:rPr>
              <a:t>: </a:t>
            </a:r>
          </a:p>
          <a:p>
            <a:pPr marL="274638" algn="just">
              <a:lnSpc>
                <a:spcPct val="115000"/>
              </a:lnSpc>
              <a:spcAft>
                <a:spcPts val="800"/>
              </a:spcAft>
            </a:pPr>
            <a:r>
              <a:rPr lang="hu-HU" sz="2400" b="1" i="1" kern="100" dirty="0">
                <a:solidFill>
                  <a:schemeClr val="bg1"/>
                </a:solidFill>
                <a:effectLst/>
                <a:latin typeface="Constantia" panose="02030602050306030303" pitchFamily="18" charset="0"/>
                <a:ea typeface="Aptos" panose="020B0004020202020204" pitchFamily="34" charset="0"/>
                <a:cs typeface="Times New Roman" panose="02020603050405020304" pitchFamily="18" charset="0"/>
              </a:rPr>
              <a:t>500.000 Ft-ig</a:t>
            </a:r>
            <a:endParaRPr lang="hu-HU" sz="2400" i="1" kern="100" dirty="0">
              <a:solidFill>
                <a:schemeClr val="bg1"/>
              </a:solidFill>
              <a:effectLst/>
              <a:latin typeface="Constantia" panose="02030602050306030303" pitchFamily="18" charset="0"/>
              <a:ea typeface="Aptos" panose="020B0004020202020204" pitchFamily="34" charset="0"/>
              <a:cs typeface="Times New Roman" panose="02020603050405020304" pitchFamily="18" charset="0"/>
            </a:endParaRPr>
          </a:p>
        </p:txBody>
      </p:sp>
      <p:cxnSp>
        <p:nvCxnSpPr>
          <p:cNvPr id="11" name="Egyenes összekötő nyíllal 10">
            <a:extLst>
              <a:ext uri="{FF2B5EF4-FFF2-40B4-BE49-F238E27FC236}">
                <a16:creationId xmlns:a16="http://schemas.microsoft.com/office/drawing/2014/main" id="{27212095-826E-9293-A53E-5713609CB484}"/>
              </a:ext>
            </a:extLst>
          </p:cNvPr>
          <p:cNvCxnSpPr>
            <a:cxnSpLocks/>
          </p:cNvCxnSpPr>
          <p:nvPr/>
        </p:nvCxnSpPr>
        <p:spPr>
          <a:xfrm flipV="1">
            <a:off x="3333750" y="3009900"/>
            <a:ext cx="3350228" cy="457202"/>
          </a:xfrm>
          <a:prstGeom prst="straightConnector1">
            <a:avLst/>
          </a:prstGeom>
          <a:ln w="82550">
            <a:solidFill>
              <a:srgbClr val="FFFFFF"/>
            </a:solidFill>
            <a:tailEnd type="triangle"/>
          </a:ln>
        </p:spPr>
        <p:style>
          <a:lnRef idx="2">
            <a:schemeClr val="accent1"/>
          </a:lnRef>
          <a:fillRef idx="0">
            <a:schemeClr val="accent1"/>
          </a:fillRef>
          <a:effectRef idx="1">
            <a:schemeClr val="accent1"/>
          </a:effectRef>
          <a:fontRef idx="minor">
            <a:schemeClr val="tx1"/>
          </a:fontRef>
        </p:style>
      </p:cxnSp>
      <p:pic>
        <p:nvPicPr>
          <p:cNvPr id="12" name="Kép 11"/>
          <p:cNvPicPr>
            <a:picLocks noChangeAspect="1"/>
          </p:cNvPicPr>
          <p:nvPr/>
        </p:nvPicPr>
        <p:blipFill rotWithShape="1">
          <a:blip r:embed="rId3" cstate="hqprint">
            <a:duotone>
              <a:prstClr val="black"/>
              <a:schemeClr val="bg1">
                <a:tint val="45000"/>
                <a:satMod val="400000"/>
              </a:schemeClr>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t="19391" b="52940"/>
          <a:stretch/>
        </p:blipFill>
        <p:spPr>
          <a:xfrm>
            <a:off x="1070610" y="6250641"/>
            <a:ext cx="4442460" cy="381000"/>
          </a:xfrm>
          <a:prstGeom prst="rect">
            <a:avLst/>
          </a:prstGeom>
        </p:spPr>
      </p:pic>
      <p:pic>
        <p:nvPicPr>
          <p:cNvPr id="13" name="Kép 12"/>
          <p:cNvPicPr>
            <a:picLocks noChangeAspect="1"/>
          </p:cNvPicPr>
          <p:nvPr/>
        </p:nvPicPr>
        <p:blipFill rotWithShape="1">
          <a:blip r:embed="rId3" cstate="hqprint">
            <a:duotone>
              <a:prstClr val="black"/>
              <a:schemeClr val="bg1">
                <a:tint val="45000"/>
                <a:satMod val="400000"/>
              </a:schemeClr>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t="53782" b="18548"/>
          <a:stretch/>
        </p:blipFill>
        <p:spPr>
          <a:xfrm>
            <a:off x="6683978" y="6250641"/>
            <a:ext cx="4442460" cy="381000"/>
          </a:xfrm>
          <a:prstGeom prst="rect">
            <a:avLst/>
          </a:prstGeom>
        </p:spPr>
      </p:pic>
      <p:pic>
        <p:nvPicPr>
          <p:cNvPr id="14" name="Kép 13"/>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772150" y="6117421"/>
            <a:ext cx="647700" cy="647440"/>
          </a:xfrm>
          <a:prstGeom prst="rect">
            <a:avLst/>
          </a:prstGeom>
        </p:spPr>
      </p:pic>
      <p:sp>
        <p:nvSpPr>
          <p:cNvPr id="10" name="Cím 1">
            <a:extLst>
              <a:ext uri="{FF2B5EF4-FFF2-40B4-BE49-F238E27FC236}">
                <a16:creationId xmlns:a16="http://schemas.microsoft.com/office/drawing/2014/main" id="{5A3D9365-3908-7B3C-7526-11483AA224BD}"/>
              </a:ext>
            </a:extLst>
          </p:cNvPr>
          <p:cNvSpPr>
            <a:spLocks noGrp="1"/>
          </p:cNvSpPr>
          <p:nvPr>
            <p:ph type="title"/>
          </p:nvPr>
        </p:nvSpPr>
        <p:spPr>
          <a:xfrm>
            <a:off x="1335930" y="177478"/>
            <a:ext cx="9520140" cy="1325563"/>
          </a:xfrm>
        </p:spPr>
        <p:txBody>
          <a:bodyPr/>
          <a:lstStyle/>
          <a:p>
            <a:r>
              <a:rPr lang="hu-HU" dirty="0">
                <a:solidFill>
                  <a:schemeClr val="bg1"/>
                </a:solidFill>
                <a:effectLst>
                  <a:outerShdw blurRad="38100" dist="38100" dir="2700000" algn="tl">
                    <a:srgbClr val="000000">
                      <a:alpha val="43137"/>
                    </a:srgbClr>
                  </a:outerShdw>
                </a:effectLst>
                <a:latin typeface="Segoe UI Light" panose="020B0502040204020203" pitchFamily="34" charset="0"/>
                <a:ea typeface="Cambria" panose="02040503050406030204" pitchFamily="18" charset="0"/>
                <a:cs typeface="Segoe UI Light" panose="020B0502040204020203" pitchFamily="34" charset="0"/>
              </a:rPr>
              <a:t>X</a:t>
            </a:r>
            <a:r>
              <a:rPr lang="hu-HU" dirty="0" smtClean="0">
                <a:solidFill>
                  <a:schemeClr val="bg1"/>
                </a:solidFill>
                <a:effectLst>
                  <a:outerShdw blurRad="38100" dist="38100" dir="2700000" algn="tl">
                    <a:srgbClr val="000000">
                      <a:alpha val="43137"/>
                    </a:srgbClr>
                  </a:outerShdw>
                </a:effectLst>
                <a:latin typeface="Segoe UI Light" panose="020B0502040204020203" pitchFamily="34" charset="0"/>
                <a:ea typeface="Cambria" panose="02040503050406030204" pitchFamily="18" charset="0"/>
                <a:cs typeface="Segoe UI Light" panose="020B0502040204020203" pitchFamily="34" charset="0"/>
              </a:rPr>
              <a:t>. </a:t>
            </a:r>
            <a:r>
              <a:rPr lang="hu-HU" dirty="0">
                <a:solidFill>
                  <a:schemeClr val="bg1"/>
                </a:solidFill>
                <a:effectLst>
                  <a:outerShdw blurRad="38100" dist="38100" dir="2700000" algn="tl">
                    <a:srgbClr val="000000">
                      <a:alpha val="43137"/>
                    </a:srgbClr>
                  </a:outerShdw>
                </a:effectLst>
                <a:latin typeface="Segoe UI Light" panose="020B0502040204020203" pitchFamily="34" charset="0"/>
                <a:ea typeface="Cambria" panose="02040503050406030204" pitchFamily="18" charset="0"/>
                <a:cs typeface="Segoe UI Light" panose="020B0502040204020203" pitchFamily="34" charset="0"/>
              </a:rPr>
              <a:t>Fegyelmi eljárások speciális szabályai</a:t>
            </a:r>
          </a:p>
        </p:txBody>
      </p:sp>
      <p:sp>
        <p:nvSpPr>
          <p:cNvPr id="15" name="Ellipszis 14"/>
          <p:cNvSpPr/>
          <p:nvPr/>
        </p:nvSpPr>
        <p:spPr>
          <a:xfrm>
            <a:off x="10699436" y="-2144990"/>
            <a:ext cx="4068644" cy="3884613"/>
          </a:xfrm>
          <a:prstGeom prst="ellipse">
            <a:avLst/>
          </a:prstGeom>
          <a:solidFill>
            <a:schemeClr val="bg1">
              <a:alpha val="22000"/>
            </a:schemeClr>
          </a:solidFill>
          <a:ln>
            <a:solidFill>
              <a:srgbClr val="CFCFC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hu-HU" sz="2800" dirty="0">
              <a:ln w="0"/>
              <a:solidFill>
                <a:schemeClr val="tx1"/>
              </a:solidFill>
              <a:effectLst>
                <a:outerShdw blurRad="38100" dist="19050" dir="2700000" algn="tl" rotWithShape="0">
                  <a:schemeClr val="dk1">
                    <a:alpha val="40000"/>
                  </a:schemeClr>
                </a:outerShdw>
              </a:effectLst>
            </a:endParaRPr>
          </a:p>
        </p:txBody>
      </p:sp>
      <p:sp>
        <p:nvSpPr>
          <p:cNvPr id="16" name="Szövegdoboz 15"/>
          <p:cNvSpPr txBox="1"/>
          <p:nvPr/>
        </p:nvSpPr>
        <p:spPr>
          <a:xfrm>
            <a:off x="11033883" y="196208"/>
            <a:ext cx="1337187" cy="646331"/>
          </a:xfrm>
          <a:prstGeom prst="rect">
            <a:avLst/>
          </a:prstGeom>
          <a:noFill/>
        </p:spPr>
        <p:txBody>
          <a:bodyPr wrap="square" rtlCol="0">
            <a:spAutoFit/>
          </a:bodyPr>
          <a:lstStyle/>
          <a:p>
            <a:r>
              <a:rPr lang="hu-HU" sz="3600" b="1" dirty="0" err="1"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Segoe UI Light" panose="020B0502040204020203" pitchFamily="34" charset="0"/>
              </a:rPr>
              <a:t>Üttv</a:t>
            </a:r>
            <a:r>
              <a:rPr lang="hu-HU" sz="3600"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Segoe UI Light" panose="020B0502040204020203" pitchFamily="34" charset="0"/>
              </a:rPr>
              <a:t>.</a:t>
            </a:r>
            <a:endParaRPr lang="hu-HU" sz="3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Segoe UI Light" panose="020B0502040204020203" pitchFamily="34" charset="0"/>
            </a:endParaRPr>
          </a:p>
        </p:txBody>
      </p:sp>
    </p:spTree>
    <p:extLst>
      <p:ext uri="{BB962C8B-B14F-4D97-AF65-F5344CB8AC3E}">
        <p14:creationId xmlns:p14="http://schemas.microsoft.com/office/powerpoint/2010/main" val="1070968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p:cNvSpPr txBox="1"/>
          <p:nvPr/>
        </p:nvSpPr>
        <p:spPr>
          <a:xfrm>
            <a:off x="657032" y="1503041"/>
            <a:ext cx="11045444" cy="4462760"/>
          </a:xfrm>
          <a:prstGeom prst="rect">
            <a:avLst/>
          </a:prstGeom>
          <a:noFill/>
        </p:spPr>
        <p:txBody>
          <a:bodyPr wrap="square" rtlCol="0">
            <a:spAutoFit/>
          </a:bodyPr>
          <a:lstStyle/>
          <a:p>
            <a:pPr marL="990600" indent="-990600">
              <a:spcAft>
                <a:spcPts val="600"/>
              </a:spcAft>
            </a:pPr>
            <a:r>
              <a:rPr lang="hu-HU" sz="2200" dirty="0">
                <a:solidFill>
                  <a:schemeClr val="bg1"/>
                </a:solidFill>
                <a:latin typeface="Constantia" panose="02030602050306030303" pitchFamily="18" charset="0"/>
                <a:ea typeface="Cambria" panose="02040503050406030204" pitchFamily="18" charset="0"/>
              </a:rPr>
              <a:t>110. § </a:t>
            </a:r>
            <a:r>
              <a:rPr lang="hu-HU" sz="2200" dirty="0" smtClean="0">
                <a:solidFill>
                  <a:schemeClr val="bg1"/>
                </a:solidFill>
                <a:latin typeface="Constantia" panose="02030602050306030303" pitchFamily="18" charset="0"/>
                <a:ea typeface="Cambria" panose="02040503050406030204" pitchFamily="18" charset="0"/>
              </a:rPr>
              <a:t>(</a:t>
            </a:r>
            <a:r>
              <a:rPr lang="hu-HU" sz="2200" dirty="0">
                <a:solidFill>
                  <a:schemeClr val="bg1"/>
                </a:solidFill>
                <a:latin typeface="Constantia" panose="02030602050306030303" pitchFamily="18" charset="0"/>
                <a:ea typeface="Cambria" panose="02040503050406030204" pitchFamily="18" charset="0"/>
              </a:rPr>
              <a:t>1) A 188. § (3) bekezdése alapján megindított előzetes vizsgálat eredményeként elrendelt fegyelmi eljárásban a fegyelmi vétséget elkövető személlyel szemben alkalmazható büntetések a következők:  </a:t>
            </a:r>
          </a:p>
          <a:p>
            <a:pPr marL="1085850" indent="-266700">
              <a:spcAft>
                <a:spcPts val="600"/>
              </a:spcAft>
            </a:pPr>
            <a:r>
              <a:rPr lang="hu-HU" sz="2200" dirty="0">
                <a:solidFill>
                  <a:schemeClr val="bg1"/>
                </a:solidFill>
                <a:latin typeface="Constantia" panose="02030602050306030303" pitchFamily="18" charset="0"/>
                <a:ea typeface="Cambria" panose="02040503050406030204" pitchFamily="18" charset="0"/>
              </a:rPr>
              <a:t>a) írásbeli megrovás,</a:t>
            </a:r>
          </a:p>
          <a:p>
            <a:pPr marL="1162050" indent="-342900">
              <a:spcAft>
                <a:spcPts val="600"/>
              </a:spcAft>
            </a:pPr>
            <a:r>
              <a:rPr lang="hu-HU" sz="2200" dirty="0">
                <a:solidFill>
                  <a:schemeClr val="bg1"/>
                </a:solidFill>
                <a:latin typeface="Constantia" panose="02030602050306030303" pitchFamily="18" charset="0"/>
                <a:ea typeface="Cambria" panose="02040503050406030204" pitchFamily="18" charset="0"/>
              </a:rPr>
              <a:t>b) a pénzmosás és a terrorizmus finanszírozása megelőzéséről és megakadályozásáról </a:t>
            </a:r>
            <a:r>
              <a:rPr lang="hu-HU" sz="2200" dirty="0" smtClean="0">
                <a:solidFill>
                  <a:schemeClr val="bg1"/>
                </a:solidFill>
                <a:latin typeface="Constantia" panose="02030602050306030303" pitchFamily="18" charset="0"/>
                <a:ea typeface="Cambria" panose="02040503050406030204" pitchFamily="18" charset="0"/>
              </a:rPr>
              <a:t>(…) szóló rendelkezésekben foglalt </a:t>
            </a:r>
            <a:r>
              <a:rPr lang="hu-HU" sz="2200" dirty="0">
                <a:solidFill>
                  <a:schemeClr val="bg1"/>
                </a:solidFill>
                <a:latin typeface="Constantia" panose="02030602050306030303" pitchFamily="18" charset="0"/>
                <a:ea typeface="Cambria" panose="02040503050406030204" pitchFamily="18" charset="0"/>
              </a:rPr>
              <a:t>kötelezettségek megsértése esetén kötelezés a jogsértés megszüntetésére és az annak megismétlésétől való tartózkodásra,</a:t>
            </a:r>
          </a:p>
          <a:p>
            <a:pPr marL="1162050" indent="-342900">
              <a:spcAft>
                <a:spcPts val="600"/>
              </a:spcAft>
            </a:pPr>
            <a:r>
              <a:rPr lang="hu-HU" sz="2200" dirty="0">
                <a:solidFill>
                  <a:schemeClr val="bg1"/>
                </a:solidFill>
                <a:latin typeface="Constantia" panose="02030602050306030303" pitchFamily="18" charset="0"/>
                <a:ea typeface="Cambria" panose="02040503050406030204" pitchFamily="18" charset="0"/>
              </a:rPr>
              <a:t>c) a pénzmosás és a terrorizmus finanszírozásának megelőzéséről és megakadályozásáról szóló rendelkezésekben foglalt kötelezettségek megsértése esetén legfeljebb </a:t>
            </a:r>
            <a:r>
              <a:rPr lang="hu-HU" sz="2200" b="1" i="1" u="sng" dirty="0">
                <a:solidFill>
                  <a:schemeClr val="bg1"/>
                </a:solidFill>
                <a:latin typeface="Constantia" panose="02030602050306030303" pitchFamily="18" charset="0"/>
                <a:ea typeface="Cambria" panose="02040503050406030204" pitchFamily="18" charset="0"/>
              </a:rPr>
              <a:t>400 000 000 Ft-ig terjedő pénzbírság</a:t>
            </a:r>
            <a:r>
              <a:rPr lang="hu-HU" sz="2200" dirty="0">
                <a:solidFill>
                  <a:schemeClr val="bg1"/>
                </a:solidFill>
                <a:latin typeface="Constantia" panose="02030602050306030303" pitchFamily="18" charset="0"/>
                <a:ea typeface="Cambria" panose="02040503050406030204" pitchFamily="18" charset="0"/>
              </a:rPr>
              <a:t>,</a:t>
            </a:r>
          </a:p>
          <a:p>
            <a:pPr marL="1085850" indent="-266700">
              <a:spcAft>
                <a:spcPts val="600"/>
              </a:spcAft>
            </a:pPr>
            <a:r>
              <a:rPr lang="hu-HU" sz="2200" dirty="0">
                <a:solidFill>
                  <a:schemeClr val="bg1"/>
                </a:solidFill>
                <a:latin typeface="Constantia" panose="02030602050306030303" pitchFamily="18" charset="0"/>
                <a:ea typeface="Cambria" panose="02040503050406030204" pitchFamily="18" charset="0"/>
              </a:rPr>
              <a:t>d) kizárás</a:t>
            </a:r>
            <a:r>
              <a:rPr lang="hu-HU" sz="2200" dirty="0" smtClean="0">
                <a:solidFill>
                  <a:schemeClr val="bg1"/>
                </a:solidFill>
                <a:latin typeface="Constantia" panose="02030602050306030303" pitchFamily="18" charset="0"/>
                <a:ea typeface="Cambria" panose="02040503050406030204" pitchFamily="18" charset="0"/>
              </a:rPr>
              <a:t>.</a:t>
            </a:r>
            <a:endParaRPr lang="hu-HU" sz="2200" dirty="0">
              <a:solidFill>
                <a:schemeClr val="bg1"/>
              </a:solidFill>
              <a:latin typeface="Constantia" panose="02030602050306030303" pitchFamily="18" charset="0"/>
              <a:ea typeface="Cambria" panose="02040503050406030204" pitchFamily="18" charset="0"/>
            </a:endParaRPr>
          </a:p>
        </p:txBody>
      </p:sp>
      <p:pic>
        <p:nvPicPr>
          <p:cNvPr id="6" name="Kép 5"/>
          <p:cNvPicPr>
            <a:picLocks noChangeAspect="1"/>
          </p:cNvPicPr>
          <p:nvPr/>
        </p:nvPicPr>
        <p:blipFill rotWithShape="1">
          <a:blip r:embed="rId3" cstate="hqprint">
            <a:duotone>
              <a:prstClr val="black"/>
              <a:schemeClr val="bg1">
                <a:tint val="45000"/>
                <a:satMod val="400000"/>
              </a:schemeClr>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t="19391" b="52940"/>
          <a:stretch/>
        </p:blipFill>
        <p:spPr>
          <a:xfrm>
            <a:off x="1070610" y="6250641"/>
            <a:ext cx="4442460" cy="381000"/>
          </a:xfrm>
          <a:prstGeom prst="rect">
            <a:avLst/>
          </a:prstGeom>
        </p:spPr>
      </p:pic>
      <p:pic>
        <p:nvPicPr>
          <p:cNvPr id="8" name="Kép 7"/>
          <p:cNvPicPr>
            <a:picLocks noChangeAspect="1"/>
          </p:cNvPicPr>
          <p:nvPr/>
        </p:nvPicPr>
        <p:blipFill rotWithShape="1">
          <a:blip r:embed="rId3" cstate="hqprint">
            <a:duotone>
              <a:prstClr val="black"/>
              <a:schemeClr val="bg1">
                <a:tint val="45000"/>
                <a:satMod val="400000"/>
              </a:schemeClr>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t="53782" b="18548"/>
          <a:stretch/>
        </p:blipFill>
        <p:spPr>
          <a:xfrm>
            <a:off x="6683978" y="6250641"/>
            <a:ext cx="4442460" cy="381000"/>
          </a:xfrm>
          <a:prstGeom prst="rect">
            <a:avLst/>
          </a:prstGeom>
        </p:spPr>
      </p:pic>
      <p:pic>
        <p:nvPicPr>
          <p:cNvPr id="10" name="Kép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772150" y="6117421"/>
            <a:ext cx="647700" cy="647440"/>
          </a:xfrm>
          <a:prstGeom prst="rect">
            <a:avLst/>
          </a:prstGeom>
        </p:spPr>
      </p:pic>
      <p:sp>
        <p:nvSpPr>
          <p:cNvPr id="9" name="Cím 1">
            <a:extLst>
              <a:ext uri="{FF2B5EF4-FFF2-40B4-BE49-F238E27FC236}">
                <a16:creationId xmlns:a16="http://schemas.microsoft.com/office/drawing/2014/main" id="{5A3D9365-3908-7B3C-7526-11483AA224BD}"/>
              </a:ext>
            </a:extLst>
          </p:cNvPr>
          <p:cNvSpPr>
            <a:spLocks noGrp="1"/>
          </p:cNvSpPr>
          <p:nvPr>
            <p:ph type="title"/>
          </p:nvPr>
        </p:nvSpPr>
        <p:spPr>
          <a:xfrm>
            <a:off x="1335930" y="177478"/>
            <a:ext cx="9520140" cy="1325563"/>
          </a:xfrm>
        </p:spPr>
        <p:txBody>
          <a:bodyPr/>
          <a:lstStyle/>
          <a:p>
            <a:r>
              <a:rPr lang="hu-HU" dirty="0" smtClean="0">
                <a:solidFill>
                  <a:schemeClr val="bg1"/>
                </a:solidFill>
                <a:effectLst>
                  <a:outerShdw blurRad="38100" dist="38100" dir="2700000" algn="tl">
                    <a:srgbClr val="000000">
                      <a:alpha val="43137"/>
                    </a:srgbClr>
                  </a:outerShdw>
                </a:effectLst>
                <a:latin typeface="Segoe UI Light" panose="020B0502040204020203" pitchFamily="34" charset="0"/>
                <a:ea typeface="Cambria" panose="02040503050406030204" pitchFamily="18" charset="0"/>
                <a:cs typeface="Segoe UI Light" panose="020B0502040204020203" pitchFamily="34" charset="0"/>
              </a:rPr>
              <a:t>X. </a:t>
            </a:r>
            <a:r>
              <a:rPr lang="hu-HU" dirty="0">
                <a:solidFill>
                  <a:schemeClr val="bg1"/>
                </a:solidFill>
                <a:effectLst>
                  <a:outerShdw blurRad="38100" dist="38100" dir="2700000" algn="tl">
                    <a:srgbClr val="000000">
                      <a:alpha val="43137"/>
                    </a:srgbClr>
                  </a:outerShdw>
                </a:effectLst>
                <a:latin typeface="Segoe UI Light" panose="020B0502040204020203" pitchFamily="34" charset="0"/>
                <a:ea typeface="Cambria" panose="02040503050406030204" pitchFamily="18" charset="0"/>
                <a:cs typeface="Segoe UI Light" panose="020B0502040204020203" pitchFamily="34" charset="0"/>
              </a:rPr>
              <a:t>Fegyelmi eljárások speciális szabályai</a:t>
            </a:r>
          </a:p>
        </p:txBody>
      </p:sp>
      <p:sp>
        <p:nvSpPr>
          <p:cNvPr id="11" name="Ellipszis 10"/>
          <p:cNvSpPr/>
          <p:nvPr/>
        </p:nvSpPr>
        <p:spPr>
          <a:xfrm>
            <a:off x="10699436" y="-2144990"/>
            <a:ext cx="4068644" cy="3884613"/>
          </a:xfrm>
          <a:prstGeom prst="ellipse">
            <a:avLst/>
          </a:prstGeom>
          <a:solidFill>
            <a:schemeClr val="bg1">
              <a:alpha val="22000"/>
            </a:schemeClr>
          </a:solidFill>
          <a:ln>
            <a:solidFill>
              <a:srgbClr val="CFCFC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hu-HU" sz="2800" dirty="0">
              <a:ln w="0"/>
              <a:solidFill>
                <a:schemeClr val="tx1"/>
              </a:solidFill>
              <a:effectLst>
                <a:outerShdw blurRad="38100" dist="19050" dir="2700000" algn="tl" rotWithShape="0">
                  <a:schemeClr val="dk1">
                    <a:alpha val="40000"/>
                  </a:schemeClr>
                </a:outerShdw>
              </a:effectLst>
            </a:endParaRPr>
          </a:p>
        </p:txBody>
      </p:sp>
      <p:sp>
        <p:nvSpPr>
          <p:cNvPr id="12" name="Szövegdoboz 11"/>
          <p:cNvSpPr txBox="1"/>
          <p:nvPr/>
        </p:nvSpPr>
        <p:spPr>
          <a:xfrm>
            <a:off x="11033883" y="196208"/>
            <a:ext cx="1337187" cy="646331"/>
          </a:xfrm>
          <a:prstGeom prst="rect">
            <a:avLst/>
          </a:prstGeom>
          <a:noFill/>
        </p:spPr>
        <p:txBody>
          <a:bodyPr wrap="square" rtlCol="0">
            <a:spAutoFit/>
          </a:bodyPr>
          <a:lstStyle/>
          <a:p>
            <a:r>
              <a:rPr lang="hu-HU" sz="3600" b="1" dirty="0" err="1"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Segoe UI Light" panose="020B0502040204020203" pitchFamily="34" charset="0"/>
              </a:rPr>
              <a:t>Üttv</a:t>
            </a:r>
            <a:r>
              <a:rPr lang="hu-HU" sz="3600"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Segoe UI Light" panose="020B0502040204020203" pitchFamily="34" charset="0"/>
              </a:rPr>
              <a:t>.</a:t>
            </a:r>
            <a:endParaRPr lang="hu-HU" sz="3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Segoe UI Light" panose="020B0502040204020203" pitchFamily="34" charset="0"/>
            </a:endParaRPr>
          </a:p>
        </p:txBody>
      </p:sp>
    </p:spTree>
    <p:extLst>
      <p:ext uri="{BB962C8B-B14F-4D97-AF65-F5344CB8AC3E}">
        <p14:creationId xmlns:p14="http://schemas.microsoft.com/office/powerpoint/2010/main" val="3449155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6990683" y="2238375"/>
            <a:ext cx="3829050" cy="2381250"/>
          </a:xfrm>
        </p:spPr>
        <p:txBody>
          <a:bodyPr>
            <a:normAutofit/>
          </a:bodyPr>
          <a:lstStyle/>
          <a:p>
            <a:pPr algn="ctr"/>
            <a:r>
              <a:rPr lang="hu-HU" dirty="0" smtClean="0">
                <a:solidFill>
                  <a:schemeClr val="bg1"/>
                </a:solidFill>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rPr>
              <a:t>További információk a MÜK oldalán</a:t>
            </a:r>
            <a:endParaRPr lang="hu-HU" dirty="0">
              <a:solidFill>
                <a:schemeClr val="bg1"/>
              </a:solidFill>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endParaRPr>
          </a:p>
        </p:txBody>
      </p:sp>
      <p:pic>
        <p:nvPicPr>
          <p:cNvPr id="7" name="Kép 6"/>
          <p:cNvPicPr>
            <a:picLocks noChangeAspect="1"/>
          </p:cNvPicPr>
          <p:nvPr/>
        </p:nvPicPr>
        <p:blipFill rotWithShape="1">
          <a:blip r:embed="rId2" cstate="hqprint">
            <a:duotone>
              <a:prstClr val="black"/>
              <a:schemeClr val="bg1">
                <a:tint val="45000"/>
                <a:satMod val="400000"/>
              </a:schemeClr>
            </a:duotone>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t="19391" b="52940"/>
          <a:stretch/>
        </p:blipFill>
        <p:spPr>
          <a:xfrm>
            <a:off x="1070610" y="6250641"/>
            <a:ext cx="4442460" cy="381000"/>
          </a:xfrm>
          <a:prstGeom prst="rect">
            <a:avLst/>
          </a:prstGeom>
        </p:spPr>
      </p:pic>
      <p:pic>
        <p:nvPicPr>
          <p:cNvPr id="8" name="Kép 7"/>
          <p:cNvPicPr>
            <a:picLocks noChangeAspect="1"/>
          </p:cNvPicPr>
          <p:nvPr/>
        </p:nvPicPr>
        <p:blipFill rotWithShape="1">
          <a:blip r:embed="rId2" cstate="hqprint">
            <a:duotone>
              <a:prstClr val="black"/>
              <a:schemeClr val="bg1">
                <a:tint val="45000"/>
                <a:satMod val="400000"/>
              </a:schemeClr>
            </a:duotone>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t="53782" b="18548"/>
          <a:stretch/>
        </p:blipFill>
        <p:spPr>
          <a:xfrm>
            <a:off x="6683978" y="6250641"/>
            <a:ext cx="4442460" cy="381000"/>
          </a:xfrm>
          <a:prstGeom prst="rect">
            <a:avLst/>
          </a:prstGeom>
        </p:spPr>
      </p:pic>
      <p:pic>
        <p:nvPicPr>
          <p:cNvPr id="9" name="Kép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772150" y="6117421"/>
            <a:ext cx="647700" cy="647440"/>
          </a:xfrm>
          <a:prstGeom prst="rect">
            <a:avLst/>
          </a:prstGeom>
        </p:spPr>
      </p:pic>
      <p:pic>
        <p:nvPicPr>
          <p:cNvPr id="10" name="Kép 9" descr="A képen szöveg, képernyőkép, Webhely, Weblap látható&#10;&#10;Automatikusan generált leírás"/>
          <p:cNvPicPr/>
          <p:nvPr/>
        </p:nvPicPr>
        <p:blipFill rotWithShape="1">
          <a:blip r:embed="rId5">
            <a:duotone>
              <a:schemeClr val="accent3">
                <a:shade val="45000"/>
                <a:satMod val="135000"/>
              </a:schemeClr>
              <a:prstClr val="white"/>
            </a:duotone>
          </a:blip>
          <a:srcRect r="2809"/>
          <a:stretch/>
        </p:blipFill>
        <p:spPr>
          <a:xfrm>
            <a:off x="-55865" y="0"/>
            <a:ext cx="5695951" cy="68580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7588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A3D9365-3908-7B3C-7526-11483AA224BD}"/>
              </a:ext>
            </a:extLst>
          </p:cNvPr>
          <p:cNvSpPr>
            <a:spLocks noGrp="1"/>
          </p:cNvSpPr>
          <p:nvPr>
            <p:ph type="title"/>
          </p:nvPr>
        </p:nvSpPr>
        <p:spPr>
          <a:xfrm>
            <a:off x="4346400" y="93600"/>
            <a:ext cx="3499200" cy="1325563"/>
          </a:xfrm>
        </p:spPr>
        <p:txBody>
          <a:bodyPr>
            <a:normAutofit/>
          </a:bodyPr>
          <a:lstStyle/>
          <a:p>
            <a:r>
              <a:rPr lang="hu-HU" b="1" dirty="0">
                <a:solidFill>
                  <a:schemeClr val="bg1"/>
                </a:solidFill>
                <a:effectLst>
                  <a:outerShdw blurRad="38100" dist="38100" dir="2700000" algn="tl">
                    <a:srgbClr val="000000">
                      <a:alpha val="43137"/>
                    </a:srgbClr>
                  </a:outerShdw>
                </a:effectLst>
                <a:latin typeface="Segoe UI Light" panose="020B0502040204020203" pitchFamily="34" charset="0"/>
                <a:ea typeface="Cambria" panose="02040503050406030204" pitchFamily="18" charset="0"/>
                <a:cs typeface="Segoe UI Light" panose="020B0502040204020203" pitchFamily="34" charset="0"/>
              </a:rPr>
              <a:t>BH2023. 266.</a:t>
            </a:r>
          </a:p>
        </p:txBody>
      </p:sp>
      <p:sp>
        <p:nvSpPr>
          <p:cNvPr id="3" name="Szövegdoboz 2"/>
          <p:cNvSpPr txBox="1"/>
          <p:nvPr/>
        </p:nvSpPr>
        <p:spPr>
          <a:xfrm>
            <a:off x="749497" y="1144113"/>
            <a:ext cx="10378440" cy="4874155"/>
          </a:xfrm>
          <a:prstGeom prst="rect">
            <a:avLst/>
          </a:prstGeom>
          <a:noFill/>
        </p:spPr>
        <p:txBody>
          <a:bodyPr wrap="square" rtlCol="0">
            <a:spAutoFit/>
          </a:bodyPr>
          <a:lstStyle/>
          <a:p>
            <a:pPr marL="450850" indent="-355600" algn="just">
              <a:lnSpc>
                <a:spcPct val="90000"/>
              </a:lnSpc>
              <a:spcBef>
                <a:spcPts val="1000"/>
              </a:spcBef>
            </a:pPr>
            <a:r>
              <a:rPr lang="hu-HU" sz="2400" dirty="0">
                <a:solidFill>
                  <a:schemeClr val="bg1"/>
                </a:solidFill>
                <a:latin typeface="Constantia" panose="02030602050306030303" pitchFamily="18" charset="0"/>
                <a:ea typeface="Cambria" panose="02040503050406030204" pitchFamily="18" charset="0"/>
              </a:rPr>
              <a:t>I. A pénzmosással kapcsolatos bejelentési kötelezettség elmulasztásának vétsége </a:t>
            </a:r>
            <a:r>
              <a:rPr lang="hu-HU" sz="2400" i="1" u="sng" dirty="0">
                <a:solidFill>
                  <a:schemeClr val="bg1"/>
                </a:solidFill>
                <a:latin typeface="Constantia" panose="02030602050306030303" pitchFamily="18" charset="0"/>
                <a:ea typeface="Cambria" panose="02040503050406030204" pitchFamily="18" charset="0"/>
              </a:rPr>
              <a:t>tiszta </a:t>
            </a:r>
            <a:r>
              <a:rPr lang="hu-HU" sz="2400" i="1" u="sng" dirty="0" err="1">
                <a:solidFill>
                  <a:schemeClr val="bg1"/>
                </a:solidFill>
                <a:latin typeface="Constantia" panose="02030602050306030303" pitchFamily="18" charset="0"/>
                <a:ea typeface="Cambria" panose="02040503050406030204" pitchFamily="18" charset="0"/>
              </a:rPr>
              <a:t>mulasztásos</a:t>
            </a:r>
            <a:r>
              <a:rPr lang="hu-HU" sz="2400" i="1" u="sng" dirty="0">
                <a:solidFill>
                  <a:schemeClr val="bg1"/>
                </a:solidFill>
                <a:latin typeface="Constantia" panose="02030602050306030303" pitchFamily="18" charset="0"/>
                <a:ea typeface="Cambria" panose="02040503050406030204" pitchFamily="18" charset="0"/>
              </a:rPr>
              <a:t> bűncselekmény</a:t>
            </a:r>
            <a:r>
              <a:rPr lang="hu-HU" sz="2400" dirty="0">
                <a:solidFill>
                  <a:schemeClr val="bg1"/>
                </a:solidFill>
                <a:latin typeface="Constantia" panose="02030602050306030303" pitchFamily="18" charset="0"/>
                <a:ea typeface="Cambria" panose="02040503050406030204" pitchFamily="18" charset="0"/>
              </a:rPr>
              <a:t>, melyet a </a:t>
            </a:r>
            <a:r>
              <a:rPr lang="hu-HU" sz="2400" dirty="0" err="1">
                <a:solidFill>
                  <a:schemeClr val="bg1"/>
                </a:solidFill>
                <a:latin typeface="Constantia" panose="02030602050306030303" pitchFamily="18" charset="0"/>
                <a:ea typeface="Cambria" panose="02040503050406030204" pitchFamily="18" charset="0"/>
              </a:rPr>
              <a:t>Pmt</a:t>
            </a:r>
            <a:r>
              <a:rPr lang="hu-HU" sz="2400" dirty="0">
                <a:solidFill>
                  <a:schemeClr val="bg1"/>
                </a:solidFill>
                <a:latin typeface="Constantia" panose="02030602050306030303" pitchFamily="18" charset="0"/>
                <a:ea typeface="Cambria" panose="02040503050406030204" pitchFamily="18" charset="0"/>
              </a:rPr>
              <a:t>. 23. §-</a:t>
            </a:r>
            <a:r>
              <a:rPr lang="hu-HU" sz="2400" dirty="0" err="1">
                <a:solidFill>
                  <a:schemeClr val="bg1"/>
                </a:solidFill>
                <a:latin typeface="Constantia" panose="02030602050306030303" pitchFamily="18" charset="0"/>
                <a:ea typeface="Cambria" panose="02040503050406030204" pitchFamily="18" charset="0"/>
              </a:rPr>
              <a:t>ában</a:t>
            </a:r>
            <a:r>
              <a:rPr lang="hu-HU" sz="2400" dirty="0">
                <a:solidFill>
                  <a:schemeClr val="bg1"/>
                </a:solidFill>
                <a:latin typeface="Constantia" panose="02030602050306030303" pitchFamily="18" charset="0"/>
                <a:ea typeface="Cambria" panose="02040503050406030204" pitchFamily="18" charset="0"/>
              </a:rPr>
              <a:t> meghatározott bejelentési kötelezettség szándékos elmulasztásával valósít meg az elkövető. A bejelentési kötelezettség </a:t>
            </a:r>
            <a:r>
              <a:rPr lang="hu-HU" sz="2400" i="1" u="sng" dirty="0">
                <a:solidFill>
                  <a:schemeClr val="bg1"/>
                </a:solidFill>
                <a:latin typeface="Constantia" panose="02030602050306030303" pitchFamily="18" charset="0"/>
                <a:ea typeface="Cambria" panose="02040503050406030204" pitchFamily="18" charset="0"/>
              </a:rPr>
              <a:t>alapja olyan adat, tény vagy körülmény megléte</a:t>
            </a:r>
            <a:r>
              <a:rPr lang="hu-HU" sz="2400" dirty="0">
                <a:solidFill>
                  <a:schemeClr val="bg1"/>
                </a:solidFill>
                <a:latin typeface="Constantia" panose="02030602050306030303" pitchFamily="18" charset="0"/>
                <a:ea typeface="Cambria" panose="02040503050406030204" pitchFamily="18" charset="0"/>
              </a:rPr>
              <a:t>, amelyből </a:t>
            </a:r>
            <a:r>
              <a:rPr lang="hu-HU" sz="2400" i="1" u="sng" dirty="0">
                <a:solidFill>
                  <a:schemeClr val="bg1"/>
                </a:solidFill>
                <a:latin typeface="Constantia" panose="02030602050306030303" pitchFamily="18" charset="0"/>
                <a:ea typeface="Cambria" panose="02040503050406030204" pitchFamily="18" charset="0"/>
              </a:rPr>
              <a:t>okszerű következtetés vonható le a pénzmosásra vagy a terrorizmus finanszírozására</a:t>
            </a:r>
            <a:r>
              <a:rPr lang="hu-HU" sz="2400" dirty="0">
                <a:solidFill>
                  <a:schemeClr val="bg1"/>
                </a:solidFill>
                <a:latin typeface="Constantia" panose="02030602050306030303" pitchFamily="18" charset="0"/>
                <a:ea typeface="Cambria" panose="02040503050406030204" pitchFamily="18" charset="0"/>
              </a:rPr>
              <a:t>. A bűncselekmény megállapításának további feltétele, hogy az </a:t>
            </a:r>
            <a:r>
              <a:rPr lang="hu-HU" sz="2400" i="1" u="sng" dirty="0">
                <a:solidFill>
                  <a:schemeClr val="bg1"/>
                </a:solidFill>
                <a:latin typeface="Constantia" panose="02030602050306030303" pitchFamily="18" charset="0"/>
                <a:ea typeface="Cambria" panose="02040503050406030204" pitchFamily="18" charset="0"/>
              </a:rPr>
              <a:t>elkövető tudata átfogja</a:t>
            </a:r>
            <a:r>
              <a:rPr lang="hu-HU" sz="2400" dirty="0">
                <a:solidFill>
                  <a:schemeClr val="bg1"/>
                </a:solidFill>
                <a:latin typeface="Constantia" panose="02030602050306030303" pitchFamily="18" charset="0"/>
                <a:ea typeface="Cambria" panose="02040503050406030204" pitchFamily="18" charset="0"/>
              </a:rPr>
              <a:t>: ebből következően bejelentési kötelezettsége van, amit önhibájából eredően nem teljesít. </a:t>
            </a:r>
          </a:p>
          <a:p>
            <a:pPr marL="450850" indent="-355600" algn="just">
              <a:lnSpc>
                <a:spcPct val="90000"/>
              </a:lnSpc>
              <a:spcBef>
                <a:spcPts val="1000"/>
              </a:spcBef>
            </a:pPr>
            <a:r>
              <a:rPr lang="hu-HU" sz="2400" dirty="0" smtClean="0">
                <a:solidFill>
                  <a:schemeClr val="bg1"/>
                </a:solidFill>
                <a:latin typeface="Constantia" panose="02030602050306030303" pitchFamily="18" charset="0"/>
                <a:ea typeface="Cambria" panose="02040503050406030204" pitchFamily="18" charset="0"/>
              </a:rPr>
              <a:t>II.</a:t>
            </a:r>
            <a:r>
              <a:rPr lang="hu-HU" sz="100" dirty="0" smtClean="0">
                <a:solidFill>
                  <a:schemeClr val="bg1"/>
                </a:solidFill>
                <a:latin typeface="Constantia" panose="02030602050306030303" pitchFamily="18" charset="0"/>
                <a:ea typeface="Cambria" panose="02040503050406030204" pitchFamily="18" charset="0"/>
              </a:rPr>
              <a:t> </a:t>
            </a:r>
            <a:r>
              <a:rPr lang="hu-HU" sz="2400" dirty="0" smtClean="0">
                <a:solidFill>
                  <a:schemeClr val="bg1"/>
                </a:solidFill>
                <a:latin typeface="Constantia" panose="02030602050306030303" pitchFamily="18" charset="0"/>
                <a:ea typeface="Cambria" panose="02040503050406030204" pitchFamily="18" charset="0"/>
              </a:rPr>
              <a:t>Azoknak </a:t>
            </a:r>
            <a:r>
              <a:rPr lang="hu-HU" sz="2400" dirty="0">
                <a:solidFill>
                  <a:schemeClr val="bg1"/>
                </a:solidFill>
                <a:latin typeface="Constantia" panose="02030602050306030303" pitchFamily="18" charset="0"/>
                <a:ea typeface="Cambria" panose="02040503050406030204" pitchFamily="18" charset="0"/>
              </a:rPr>
              <a:t>a pénzmosásra vagy terrorizmus finanszírozására </a:t>
            </a:r>
            <a:r>
              <a:rPr lang="hu-HU" sz="2400" dirty="0" smtClean="0">
                <a:solidFill>
                  <a:schemeClr val="bg1"/>
                </a:solidFill>
                <a:latin typeface="Constantia" panose="02030602050306030303" pitchFamily="18" charset="0"/>
                <a:ea typeface="Cambria" panose="02040503050406030204" pitchFamily="18" charset="0"/>
              </a:rPr>
              <a:t>utaló adatoknak, tényeknek és körülményeknek, amelyek alapján a bejelentési kötelezettség objektív kritériumát meg lehetne állapítani </a:t>
            </a:r>
            <a:r>
              <a:rPr lang="hu-HU" sz="2400" i="1" u="sng" dirty="0" smtClean="0">
                <a:solidFill>
                  <a:schemeClr val="bg1"/>
                </a:solidFill>
                <a:latin typeface="Constantia" panose="02030602050306030303" pitchFamily="18" charset="0"/>
                <a:ea typeface="Cambria" panose="02040503050406030204" pitchFamily="18" charset="0"/>
              </a:rPr>
              <a:t>nincs jogszabályi maghatározása</a:t>
            </a:r>
            <a:r>
              <a:rPr lang="hu-HU" sz="2400" dirty="0" smtClean="0">
                <a:solidFill>
                  <a:schemeClr val="bg1"/>
                </a:solidFill>
                <a:latin typeface="Constantia" panose="02030602050306030303" pitchFamily="18" charset="0"/>
                <a:ea typeface="Cambria" panose="02040503050406030204" pitchFamily="18" charset="0"/>
              </a:rPr>
              <a:t>. Így ilyennek tekinthető akár a szokásos vagy annak tűnő banki tranzakció is.</a:t>
            </a:r>
            <a:endParaRPr lang="hu-HU" sz="2400" dirty="0">
              <a:solidFill>
                <a:schemeClr val="bg1"/>
              </a:solidFill>
              <a:latin typeface="Constantia" panose="02030602050306030303" pitchFamily="18" charset="0"/>
              <a:ea typeface="Cambria" panose="02040503050406030204" pitchFamily="18" charset="0"/>
            </a:endParaRPr>
          </a:p>
        </p:txBody>
      </p:sp>
      <p:pic>
        <p:nvPicPr>
          <p:cNvPr id="5" name="Kép 4"/>
          <p:cNvPicPr>
            <a:picLocks noChangeAspect="1"/>
          </p:cNvPicPr>
          <p:nvPr/>
        </p:nvPicPr>
        <p:blipFill rotWithShape="1">
          <a:blip r:embed="rId3" cstate="hqprint">
            <a:duotone>
              <a:prstClr val="black"/>
              <a:schemeClr val="bg1">
                <a:tint val="45000"/>
                <a:satMod val="400000"/>
              </a:schemeClr>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t="19391" b="52940"/>
          <a:stretch/>
        </p:blipFill>
        <p:spPr>
          <a:xfrm>
            <a:off x="1070610" y="6250641"/>
            <a:ext cx="4442460" cy="381000"/>
          </a:xfrm>
          <a:prstGeom prst="rect">
            <a:avLst/>
          </a:prstGeom>
        </p:spPr>
      </p:pic>
      <p:pic>
        <p:nvPicPr>
          <p:cNvPr id="6" name="Kép 5"/>
          <p:cNvPicPr>
            <a:picLocks noChangeAspect="1"/>
          </p:cNvPicPr>
          <p:nvPr/>
        </p:nvPicPr>
        <p:blipFill rotWithShape="1">
          <a:blip r:embed="rId3" cstate="hqprint">
            <a:duotone>
              <a:prstClr val="black"/>
              <a:schemeClr val="bg1">
                <a:tint val="45000"/>
                <a:satMod val="400000"/>
              </a:schemeClr>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t="53782" b="18548"/>
          <a:stretch/>
        </p:blipFill>
        <p:spPr>
          <a:xfrm>
            <a:off x="6683978" y="6250641"/>
            <a:ext cx="4442460" cy="381000"/>
          </a:xfrm>
          <a:prstGeom prst="rect">
            <a:avLst/>
          </a:prstGeom>
        </p:spPr>
      </p:pic>
      <p:pic>
        <p:nvPicPr>
          <p:cNvPr id="8" name="Kép 7"/>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772150" y="6117421"/>
            <a:ext cx="647700" cy="647440"/>
          </a:xfrm>
          <a:prstGeom prst="rect">
            <a:avLst/>
          </a:prstGeom>
        </p:spPr>
      </p:pic>
    </p:spTree>
    <p:extLst>
      <p:ext uri="{BB962C8B-B14F-4D97-AF65-F5344CB8AC3E}">
        <p14:creationId xmlns:p14="http://schemas.microsoft.com/office/powerpoint/2010/main" val="1589608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a:extLst>
              <a:ext uri="{FF2B5EF4-FFF2-40B4-BE49-F238E27FC236}">
                <a16:creationId xmlns:a16="http://schemas.microsoft.com/office/drawing/2014/main" id="{E5020229-740F-54E8-B1DF-850819F77B4A}"/>
              </a:ext>
            </a:extLst>
          </p:cNvPr>
          <p:cNvSpPr>
            <a:spLocks noGrp="1"/>
          </p:cNvSpPr>
          <p:nvPr>
            <p:ph type="ctrTitle"/>
          </p:nvPr>
        </p:nvSpPr>
        <p:spPr>
          <a:xfrm>
            <a:off x="5898320" y="0"/>
            <a:ext cx="6141280" cy="1537399"/>
          </a:xfrm>
          <a:effectLst>
            <a:outerShdw blurRad="50800" dist="50800" dir="5400000" algn="ctr" rotWithShape="0">
              <a:schemeClr val="tx1"/>
            </a:outerShdw>
          </a:effectLst>
        </p:spPr>
        <p:txBody>
          <a:bodyPr>
            <a:normAutofit/>
          </a:bodyPr>
          <a:lstStyle/>
          <a:p>
            <a:pPr algn="l"/>
            <a:r>
              <a:rPr lang="hu-HU" sz="4800" dirty="0">
                <a:solidFill>
                  <a:schemeClr val="bg1"/>
                </a:solidFill>
                <a:effectLst>
                  <a:outerShdw blurRad="38100" dist="38100" dir="2700000" algn="tl">
                    <a:srgbClr val="000000">
                      <a:alpha val="43137"/>
                    </a:srgbClr>
                  </a:outerShdw>
                </a:effectLst>
                <a:latin typeface="Segoe UI Light" panose="020B0502040204020203" pitchFamily="34" charset="0"/>
                <a:ea typeface="Cambria" panose="02040503050406030204" pitchFamily="18" charset="0"/>
                <a:cs typeface="Segoe UI Light" panose="020B0502040204020203" pitchFamily="34" charset="0"/>
              </a:rPr>
              <a:t>Köszönöm a figyelmet!</a:t>
            </a:r>
          </a:p>
        </p:txBody>
      </p:sp>
      <p:sp>
        <p:nvSpPr>
          <p:cNvPr id="9" name="Szövegdoboz 8">
            <a:extLst>
              <a:ext uri="{FF2B5EF4-FFF2-40B4-BE49-F238E27FC236}">
                <a16:creationId xmlns:a16="http://schemas.microsoft.com/office/drawing/2014/main" id="{262BE2DE-2AE2-38FA-68AE-A5B1CF741165}"/>
              </a:ext>
            </a:extLst>
          </p:cNvPr>
          <p:cNvSpPr txBox="1"/>
          <p:nvPr/>
        </p:nvSpPr>
        <p:spPr>
          <a:xfrm>
            <a:off x="7534017" y="2111596"/>
            <a:ext cx="3882266" cy="2246769"/>
          </a:xfrm>
          <a:prstGeom prst="rect">
            <a:avLst/>
          </a:prstGeom>
          <a:noFill/>
          <a:effectLst>
            <a:outerShdw blurRad="50800" dist="50800" dir="5400000" algn="ctr" rotWithShape="0">
              <a:schemeClr val="tx1"/>
            </a:outerShdw>
          </a:effectLst>
        </p:spPr>
        <p:txBody>
          <a:bodyPr wrap="square" rtlCol="0">
            <a:spAutoFit/>
          </a:bodyPr>
          <a:lstStyle/>
          <a:p>
            <a:r>
              <a:rPr lang="hu-HU" sz="2800" dirty="0">
                <a:solidFill>
                  <a:schemeClr val="bg1"/>
                </a:solidFill>
                <a:effectLst>
                  <a:outerShdw blurRad="50800" dist="50800" dir="5400000" algn="ctr" rotWithShape="0">
                    <a:schemeClr val="tx1"/>
                  </a:outerShdw>
                </a:effectLst>
                <a:latin typeface="Segoe UI Light" panose="020B0502040204020203" pitchFamily="34" charset="0"/>
                <a:ea typeface="Cambria" panose="02040503050406030204" pitchFamily="18" charset="0"/>
                <a:cs typeface="Segoe UI Light" panose="020B0502040204020203" pitchFamily="34" charset="0"/>
              </a:rPr>
              <a:t>zoltan@ragany.hu</a:t>
            </a:r>
          </a:p>
          <a:p>
            <a:endParaRPr lang="hu-HU" sz="2800" dirty="0">
              <a:solidFill>
                <a:schemeClr val="bg1"/>
              </a:solidFill>
              <a:effectLst>
                <a:outerShdw blurRad="50800" dist="50800" dir="5400000" algn="ctr" rotWithShape="0">
                  <a:schemeClr val="tx1"/>
                </a:outerShdw>
              </a:effectLst>
              <a:latin typeface="Segoe UI Light" panose="020B0502040204020203" pitchFamily="34" charset="0"/>
              <a:ea typeface="Cambria" panose="02040503050406030204" pitchFamily="18" charset="0"/>
              <a:cs typeface="Segoe UI Light" panose="020B0502040204020203" pitchFamily="34" charset="0"/>
            </a:endParaRPr>
          </a:p>
          <a:p>
            <a:r>
              <a:rPr lang="hu-HU" sz="2800" dirty="0" smtClean="0">
                <a:solidFill>
                  <a:schemeClr val="bg1"/>
                </a:solidFill>
                <a:effectLst>
                  <a:outerShdw blurRad="50800" dist="50800" dir="5400000" algn="ctr" rotWithShape="0">
                    <a:schemeClr val="tx1"/>
                  </a:outerShdw>
                </a:effectLst>
                <a:latin typeface="Segoe UI Light" panose="020B0502040204020203" pitchFamily="34" charset="0"/>
                <a:ea typeface="Cambria" panose="02040503050406030204" pitchFamily="18" charset="0"/>
                <a:cs typeface="Segoe UI Light" panose="020B0502040204020203" pitchFamily="34" charset="0"/>
              </a:rPr>
              <a:t>6724 </a:t>
            </a:r>
            <a:r>
              <a:rPr lang="hu-HU" sz="2800" dirty="0">
                <a:solidFill>
                  <a:schemeClr val="bg1"/>
                </a:solidFill>
                <a:effectLst>
                  <a:outerShdw blurRad="50800" dist="50800" dir="5400000" algn="ctr" rotWithShape="0">
                    <a:schemeClr val="tx1"/>
                  </a:outerShdw>
                </a:effectLst>
                <a:latin typeface="Segoe UI Light" panose="020B0502040204020203" pitchFamily="34" charset="0"/>
                <a:ea typeface="Cambria" panose="02040503050406030204" pitchFamily="18" charset="0"/>
                <a:cs typeface="Segoe UI Light" panose="020B0502040204020203" pitchFamily="34" charset="0"/>
              </a:rPr>
              <a:t>Szeged,</a:t>
            </a:r>
          </a:p>
          <a:p>
            <a:r>
              <a:rPr lang="hu-HU" sz="2800" dirty="0" err="1" smtClean="0">
                <a:solidFill>
                  <a:schemeClr val="bg1"/>
                </a:solidFill>
                <a:effectLst>
                  <a:outerShdw blurRad="50800" dist="50800" dir="5400000" algn="ctr" rotWithShape="0">
                    <a:schemeClr val="tx1"/>
                  </a:outerShdw>
                </a:effectLst>
                <a:latin typeface="Segoe UI Light" panose="020B0502040204020203" pitchFamily="34" charset="0"/>
                <a:ea typeface="Cambria" panose="02040503050406030204" pitchFamily="18" charset="0"/>
                <a:cs typeface="Segoe UI Light" panose="020B0502040204020203" pitchFamily="34" charset="0"/>
              </a:rPr>
              <a:t>Bakay</a:t>
            </a:r>
            <a:r>
              <a:rPr lang="hu-HU" sz="2800" dirty="0" smtClean="0">
                <a:solidFill>
                  <a:schemeClr val="bg1"/>
                </a:solidFill>
                <a:effectLst>
                  <a:outerShdw blurRad="50800" dist="50800" dir="5400000" algn="ctr" rotWithShape="0">
                    <a:schemeClr val="tx1"/>
                  </a:outerShdw>
                </a:effectLst>
                <a:latin typeface="Segoe UI Light" panose="020B0502040204020203" pitchFamily="34" charset="0"/>
                <a:ea typeface="Cambria" panose="02040503050406030204" pitchFamily="18" charset="0"/>
                <a:cs typeface="Segoe UI Light" panose="020B0502040204020203" pitchFamily="34" charset="0"/>
              </a:rPr>
              <a:t> Nándor u. 24/A. 3/7.</a:t>
            </a:r>
            <a:endParaRPr lang="hu-HU" sz="2800" dirty="0">
              <a:solidFill>
                <a:schemeClr val="bg1"/>
              </a:solidFill>
              <a:effectLst>
                <a:outerShdw blurRad="50800" dist="50800" dir="5400000" algn="ctr" rotWithShape="0">
                  <a:schemeClr val="tx1"/>
                </a:outerShdw>
              </a:effectLst>
              <a:latin typeface="Segoe UI Light" panose="020B0502040204020203" pitchFamily="34" charset="0"/>
              <a:ea typeface="Cambria" panose="02040503050406030204" pitchFamily="18" charset="0"/>
              <a:cs typeface="Segoe UI Light" panose="020B0502040204020203" pitchFamily="34" charset="0"/>
            </a:endParaRPr>
          </a:p>
        </p:txBody>
      </p:sp>
      <p:sp>
        <p:nvSpPr>
          <p:cNvPr id="22" name="Szövegdoboz 21">
            <a:extLst>
              <a:ext uri="{FF2B5EF4-FFF2-40B4-BE49-F238E27FC236}">
                <a16:creationId xmlns:a16="http://schemas.microsoft.com/office/drawing/2014/main" id="{FF2155BE-D1D4-2BA2-EC22-57400C673E87}"/>
              </a:ext>
            </a:extLst>
          </p:cNvPr>
          <p:cNvSpPr txBox="1"/>
          <p:nvPr/>
        </p:nvSpPr>
        <p:spPr>
          <a:xfrm>
            <a:off x="8176101" y="6317998"/>
            <a:ext cx="1585718" cy="400110"/>
          </a:xfrm>
          <a:prstGeom prst="rect">
            <a:avLst/>
          </a:prstGeom>
          <a:noFill/>
          <a:effectLst>
            <a:outerShdw blurRad="50800" dist="50800" dir="5400000" algn="ctr" rotWithShape="0">
              <a:schemeClr val="tx1"/>
            </a:outerShdw>
          </a:effectLst>
        </p:spPr>
        <p:txBody>
          <a:bodyPr wrap="square" rtlCol="0">
            <a:spAutoFit/>
          </a:bodyPr>
          <a:lstStyle/>
          <a:p>
            <a:r>
              <a:rPr lang="hu-HU" sz="2000" dirty="0">
                <a:solidFill>
                  <a:schemeClr val="bg1"/>
                </a:solidFill>
                <a:latin typeface="Segoe UI Light" panose="020B0502040204020203" pitchFamily="34" charset="0"/>
                <a:ea typeface="Cambria" panose="02040503050406030204" pitchFamily="18" charset="0"/>
                <a:cs typeface="Segoe UI Light" panose="020B0502040204020203" pitchFamily="34" charset="0"/>
              </a:rPr>
              <a:t>2024. </a:t>
            </a:r>
            <a:r>
              <a:rPr lang="hu-HU" sz="2000" dirty="0" smtClean="0">
                <a:solidFill>
                  <a:schemeClr val="bg1"/>
                </a:solidFill>
                <a:latin typeface="Segoe UI Light" panose="020B0502040204020203" pitchFamily="34" charset="0"/>
                <a:ea typeface="Cambria" panose="02040503050406030204" pitchFamily="18" charset="0"/>
                <a:cs typeface="Segoe UI Light" panose="020B0502040204020203" pitchFamily="34" charset="0"/>
              </a:rPr>
              <a:t>09. 19.</a:t>
            </a:r>
            <a:endParaRPr lang="hu-HU" sz="2000" dirty="0">
              <a:solidFill>
                <a:schemeClr val="bg1"/>
              </a:solidFill>
              <a:latin typeface="Segoe UI Light" panose="020B0502040204020203" pitchFamily="34" charset="0"/>
              <a:ea typeface="Cambria" panose="02040503050406030204" pitchFamily="18" charset="0"/>
              <a:cs typeface="Segoe UI Light" panose="020B0502040204020203" pitchFamily="34" charset="0"/>
            </a:endParaRPr>
          </a:p>
        </p:txBody>
      </p:sp>
      <p:pic>
        <p:nvPicPr>
          <p:cNvPr id="2" name="Kép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62983" y="768699"/>
            <a:ext cx="5435337" cy="5433147"/>
          </a:xfrm>
          <a:prstGeom prst="rect">
            <a:avLst/>
          </a:prstGeom>
        </p:spPr>
      </p:pic>
      <p:pic>
        <p:nvPicPr>
          <p:cNvPr id="3" name="Kép 2"/>
          <p:cNvPicPr>
            <a:picLocks noChangeAspect="1"/>
          </p:cNvPicPr>
          <p:nvPr/>
        </p:nvPicPr>
        <p:blipFill>
          <a:blip r:embed="rId4" cstate="hqprint">
            <a:lum bright="70000" contrast="-70000"/>
            <a:extLst>
              <a:ext uri="{28A0092B-C50C-407E-A947-70E740481C1C}">
                <a14:useLocalDpi xmlns:a14="http://schemas.microsoft.com/office/drawing/2010/main" val="0"/>
              </a:ext>
            </a:extLst>
          </a:blip>
          <a:stretch>
            <a:fillRect/>
          </a:stretch>
        </p:blipFill>
        <p:spPr>
          <a:xfrm>
            <a:off x="5898320" y="4358365"/>
            <a:ext cx="5982844" cy="1854417"/>
          </a:xfrm>
          <a:prstGeom prst="rect">
            <a:avLst/>
          </a:prstGeom>
        </p:spPr>
      </p:pic>
      <p:pic>
        <p:nvPicPr>
          <p:cNvPr id="12" name="Ábra 16" descr="Boríték egyszínű kitöltéssel">
            <a:extLst>
              <a:ext uri="{FF2B5EF4-FFF2-40B4-BE49-F238E27FC236}">
                <a16:creationId xmlns:a16="http://schemas.microsoft.com/office/drawing/2014/main" id="{0AB31D8C-FFEC-B3A2-575B-B0189EF851EC}"/>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6812605" y="2044608"/>
            <a:ext cx="671491" cy="671491"/>
          </a:xfrm>
          <a:prstGeom prst="rect">
            <a:avLst/>
          </a:prstGeom>
          <a:effectLst>
            <a:outerShdw blurRad="50800" dist="50800" dir="5400000" algn="ctr" rotWithShape="0">
              <a:schemeClr val="tx1"/>
            </a:outerShdw>
          </a:effectLst>
        </p:spPr>
      </p:pic>
      <p:pic>
        <p:nvPicPr>
          <p:cNvPr id="13" name="Ábra 18" descr="Jelölő egyszínű kitöltéssel">
            <a:extLst>
              <a:ext uri="{FF2B5EF4-FFF2-40B4-BE49-F238E27FC236}">
                <a16:creationId xmlns:a16="http://schemas.microsoft.com/office/drawing/2014/main" id="{58A2F2FC-8122-B77C-8188-26F57AA15C37}"/>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6691150" y="2920745"/>
            <a:ext cx="914400" cy="914400"/>
          </a:xfrm>
          <a:prstGeom prst="rect">
            <a:avLst/>
          </a:prstGeom>
          <a:effectLst>
            <a:outerShdw blurRad="50800" dist="50800" dir="5400000" algn="ctr" rotWithShape="0">
              <a:schemeClr val="tx1"/>
            </a:outerShdw>
          </a:effectLst>
        </p:spPr>
      </p:pic>
    </p:spTree>
    <p:extLst>
      <p:ext uri="{BB962C8B-B14F-4D97-AF65-F5344CB8AC3E}">
        <p14:creationId xmlns:p14="http://schemas.microsoft.com/office/powerpoint/2010/main" val="3304182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zövegdoboz 6">
            <a:extLst>
              <a:ext uri="{FF2B5EF4-FFF2-40B4-BE49-F238E27FC236}">
                <a16:creationId xmlns:a16="http://schemas.microsoft.com/office/drawing/2014/main" id="{1A3790D6-5F4F-C77A-A641-AE508F364A94}"/>
              </a:ext>
            </a:extLst>
          </p:cNvPr>
          <p:cNvSpPr txBox="1"/>
          <p:nvPr/>
        </p:nvSpPr>
        <p:spPr>
          <a:xfrm>
            <a:off x="867294" y="2232752"/>
            <a:ext cx="10457412" cy="3286156"/>
          </a:xfrm>
          <a:prstGeom prst="rect">
            <a:avLst/>
          </a:prstGeom>
          <a:noFill/>
        </p:spPr>
        <p:txBody>
          <a:bodyPr wrap="square">
            <a:spAutoFit/>
          </a:bodyPr>
          <a:lstStyle/>
          <a:p>
            <a:pPr algn="just">
              <a:lnSpc>
                <a:spcPct val="115000"/>
              </a:lnSpc>
              <a:spcAft>
                <a:spcPts val="800"/>
              </a:spcAft>
            </a:pPr>
            <a:r>
              <a:rPr lang="hu-HU" sz="2600" u="sng" kern="100" dirty="0">
                <a:solidFill>
                  <a:schemeClr val="bg1"/>
                </a:solidFill>
                <a:effectLst/>
                <a:latin typeface="Constantia" panose="02030602050306030303" pitchFamily="18" charset="0"/>
                <a:ea typeface="Cambria" panose="02040503050406030204" pitchFamily="18" charset="0"/>
                <a:cs typeface="Times New Roman" panose="02020603050405020304" pitchFamily="18" charset="0"/>
              </a:rPr>
              <a:t>E törvény célja</a:t>
            </a:r>
            <a:r>
              <a:rPr lang="hu-HU" sz="2600" kern="100" dirty="0">
                <a:solidFill>
                  <a:schemeClr val="bg1"/>
                </a:solidFill>
                <a:effectLst/>
                <a:latin typeface="Constantia" panose="02030602050306030303" pitchFamily="18" charset="0"/>
                <a:ea typeface="Cambria" panose="02040503050406030204" pitchFamily="18" charset="0"/>
                <a:cs typeface="Times New Roman" panose="02020603050405020304" pitchFamily="18" charset="0"/>
              </a:rPr>
              <a:t>, hogy a pénzmosás és a terrorizmus finanszírozása tilalmának hatékony érvényesítése érdekében </a:t>
            </a:r>
            <a:r>
              <a:rPr lang="hu-HU" sz="2600" b="1" i="1" kern="100" dirty="0">
                <a:solidFill>
                  <a:schemeClr val="bg1"/>
                </a:solidFill>
                <a:effectLst/>
                <a:latin typeface="Constantia" panose="02030602050306030303" pitchFamily="18" charset="0"/>
                <a:ea typeface="Cambria" panose="02040503050406030204" pitchFamily="18" charset="0"/>
                <a:cs typeface="Times New Roman" panose="02020603050405020304" pitchFamily="18" charset="0"/>
              </a:rPr>
              <a:t>megelőzze és megakadályozza a büntetendő cselekmények elkövetéséből származó</a:t>
            </a:r>
            <a:r>
              <a:rPr lang="hu-HU" sz="2600" i="1" kern="100" dirty="0">
                <a:solidFill>
                  <a:schemeClr val="bg1"/>
                </a:solidFill>
                <a:effectLst/>
                <a:latin typeface="Constantia" panose="02030602050306030303" pitchFamily="18" charset="0"/>
                <a:ea typeface="Cambria" panose="02040503050406030204" pitchFamily="18" charset="0"/>
                <a:cs typeface="Times New Roman" panose="02020603050405020304" pitchFamily="18" charset="0"/>
              </a:rPr>
              <a:t> </a:t>
            </a:r>
            <a:r>
              <a:rPr lang="hu-HU" sz="2600" kern="100" dirty="0">
                <a:solidFill>
                  <a:schemeClr val="bg1"/>
                </a:solidFill>
                <a:effectLst/>
                <a:latin typeface="Constantia" panose="02030602050306030303" pitchFamily="18" charset="0"/>
                <a:ea typeface="Cambria" panose="02040503050406030204" pitchFamily="18" charset="0"/>
                <a:cs typeface="Times New Roman" panose="02020603050405020304" pitchFamily="18" charset="0"/>
              </a:rPr>
              <a:t>pénznek</a:t>
            </a:r>
            <a:r>
              <a:rPr lang="hu-HU" sz="2600" i="1" kern="100" dirty="0">
                <a:solidFill>
                  <a:schemeClr val="bg1"/>
                </a:solidFill>
                <a:effectLst/>
                <a:latin typeface="Constantia" panose="02030602050306030303" pitchFamily="18" charset="0"/>
                <a:ea typeface="Cambria" panose="02040503050406030204" pitchFamily="18" charset="0"/>
                <a:cs typeface="Times New Roman" panose="02020603050405020304" pitchFamily="18" charset="0"/>
              </a:rPr>
              <a:t> </a:t>
            </a:r>
            <a:r>
              <a:rPr lang="hu-HU" sz="2600" kern="100" dirty="0">
                <a:solidFill>
                  <a:schemeClr val="bg1"/>
                </a:solidFill>
                <a:effectLst/>
                <a:latin typeface="Constantia" panose="02030602050306030303" pitchFamily="18" charset="0"/>
                <a:ea typeface="Cambria" panose="02040503050406030204" pitchFamily="18" charset="0"/>
                <a:cs typeface="Times New Roman" panose="02020603050405020304" pitchFamily="18" charset="0"/>
              </a:rPr>
              <a:t>vagy pénzben kifejezhető értékkel bíró dolognak a pénzmosás szempontjából veszélyeztetett tevékenységeken keresztül történő tisztára mosását, valamint a terrorizmusnak pénzzel vagy pénzben kifejezhető értékkel bíró dologgal való támogatását. </a:t>
            </a:r>
          </a:p>
        </p:txBody>
      </p:sp>
      <p:sp>
        <p:nvSpPr>
          <p:cNvPr id="2" name="Cím 1">
            <a:extLst>
              <a:ext uri="{FF2B5EF4-FFF2-40B4-BE49-F238E27FC236}">
                <a16:creationId xmlns:a16="http://schemas.microsoft.com/office/drawing/2014/main" id="{5A3D9365-3908-7B3C-7526-11483AA224BD}"/>
              </a:ext>
            </a:extLst>
          </p:cNvPr>
          <p:cNvSpPr>
            <a:spLocks noGrp="1"/>
          </p:cNvSpPr>
          <p:nvPr>
            <p:ph type="title"/>
          </p:nvPr>
        </p:nvSpPr>
        <p:spPr>
          <a:xfrm>
            <a:off x="488240" y="201923"/>
            <a:ext cx="11215520" cy="1772274"/>
          </a:xfrm>
        </p:spPr>
        <p:txBody>
          <a:bodyPr>
            <a:noAutofit/>
          </a:bodyPr>
          <a:lstStyle/>
          <a:p>
            <a:pPr algn="ctr"/>
            <a:r>
              <a:rPr lang="hu-HU" sz="3600" dirty="0">
                <a:solidFill>
                  <a:schemeClr val="bg1"/>
                </a:solidFill>
                <a:effectLst>
                  <a:outerShdw blurRad="38100" dist="38100" dir="2700000" algn="tl">
                    <a:srgbClr val="000000">
                      <a:alpha val="43137"/>
                    </a:srgbClr>
                  </a:outerShdw>
                </a:effectLst>
                <a:latin typeface="Segoe UI Light" panose="020B0502040204020203" pitchFamily="34" charset="0"/>
                <a:ea typeface="Cambria" panose="02040503050406030204" pitchFamily="18" charset="0"/>
                <a:cs typeface="Segoe UI Light" panose="020B0502040204020203" pitchFamily="34" charset="0"/>
              </a:rPr>
              <a:t>2017. évi LIII. törvény</a:t>
            </a:r>
            <a:br>
              <a:rPr lang="hu-HU" sz="3600" dirty="0">
                <a:solidFill>
                  <a:schemeClr val="bg1"/>
                </a:solidFill>
                <a:effectLst>
                  <a:outerShdw blurRad="38100" dist="38100" dir="2700000" algn="tl">
                    <a:srgbClr val="000000">
                      <a:alpha val="43137"/>
                    </a:srgbClr>
                  </a:outerShdw>
                </a:effectLst>
                <a:latin typeface="Segoe UI Light" panose="020B0502040204020203" pitchFamily="34" charset="0"/>
                <a:ea typeface="Cambria" panose="02040503050406030204" pitchFamily="18" charset="0"/>
                <a:cs typeface="Segoe UI Light" panose="020B0502040204020203" pitchFamily="34" charset="0"/>
              </a:rPr>
            </a:br>
            <a:r>
              <a:rPr lang="hu-HU" sz="3600" dirty="0">
                <a:solidFill>
                  <a:schemeClr val="bg1"/>
                </a:solidFill>
                <a:effectLst>
                  <a:outerShdw blurRad="38100" dist="38100" dir="2700000" algn="tl">
                    <a:srgbClr val="000000">
                      <a:alpha val="43137"/>
                    </a:srgbClr>
                  </a:outerShdw>
                </a:effectLst>
                <a:latin typeface="Segoe UI Light" panose="020B0502040204020203" pitchFamily="34" charset="0"/>
                <a:ea typeface="Cambria" panose="02040503050406030204" pitchFamily="18" charset="0"/>
                <a:cs typeface="Segoe UI Light" panose="020B0502040204020203" pitchFamily="34" charset="0"/>
              </a:rPr>
              <a:t>a pénzmosás és a terrorizmus finanszírozása megelőzéséről és </a:t>
            </a:r>
            <a:r>
              <a:rPr lang="hu-HU" sz="3600" dirty="0" smtClean="0">
                <a:solidFill>
                  <a:schemeClr val="bg1"/>
                </a:solidFill>
                <a:effectLst>
                  <a:outerShdw blurRad="38100" dist="38100" dir="2700000" algn="tl">
                    <a:srgbClr val="000000">
                      <a:alpha val="43137"/>
                    </a:srgbClr>
                  </a:outerShdw>
                </a:effectLst>
                <a:latin typeface="Segoe UI Light" panose="020B0502040204020203" pitchFamily="34" charset="0"/>
                <a:ea typeface="Cambria" panose="02040503050406030204" pitchFamily="18" charset="0"/>
                <a:cs typeface="Segoe UI Light" panose="020B0502040204020203" pitchFamily="34" charset="0"/>
              </a:rPr>
              <a:t>megakadályozásáról</a:t>
            </a:r>
            <a:endParaRPr lang="hu-HU" sz="3600" dirty="0">
              <a:solidFill>
                <a:schemeClr val="bg1"/>
              </a:solidFill>
              <a:effectLst>
                <a:outerShdw blurRad="38100" dist="38100" dir="2700000" algn="tl">
                  <a:srgbClr val="000000">
                    <a:alpha val="43137"/>
                  </a:srgbClr>
                </a:outerShdw>
              </a:effectLst>
              <a:latin typeface="Segoe UI Light" panose="020B0502040204020203" pitchFamily="34" charset="0"/>
              <a:ea typeface="Cambria" panose="02040503050406030204" pitchFamily="18" charset="0"/>
              <a:cs typeface="Segoe UI Light" panose="020B0502040204020203" pitchFamily="34" charset="0"/>
            </a:endParaRPr>
          </a:p>
        </p:txBody>
      </p:sp>
      <p:sp>
        <p:nvSpPr>
          <p:cNvPr id="5" name="Ellipszis 4"/>
          <p:cNvSpPr/>
          <p:nvPr/>
        </p:nvSpPr>
        <p:spPr>
          <a:xfrm>
            <a:off x="10364156" y="-2080395"/>
            <a:ext cx="4068644" cy="3884613"/>
          </a:xfrm>
          <a:prstGeom prst="ellipse">
            <a:avLst/>
          </a:prstGeom>
          <a:solidFill>
            <a:schemeClr val="bg1">
              <a:alpha val="22000"/>
            </a:schemeClr>
          </a:solidFill>
          <a:ln>
            <a:solidFill>
              <a:srgbClr val="CFCFC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hu-HU" sz="2800" dirty="0">
              <a:ln w="0"/>
              <a:solidFill>
                <a:schemeClr val="tx1"/>
              </a:solidFill>
              <a:effectLst>
                <a:outerShdw blurRad="38100" dist="19050" dir="2700000" algn="tl" rotWithShape="0">
                  <a:schemeClr val="dk1">
                    <a:alpha val="40000"/>
                  </a:schemeClr>
                </a:outerShdw>
              </a:effectLst>
            </a:endParaRPr>
          </a:p>
        </p:txBody>
      </p:sp>
      <p:sp>
        <p:nvSpPr>
          <p:cNvPr id="3" name="Szövegdoboz 2"/>
          <p:cNvSpPr txBox="1"/>
          <p:nvPr/>
        </p:nvSpPr>
        <p:spPr>
          <a:xfrm>
            <a:off x="10911963" y="363848"/>
            <a:ext cx="1337187" cy="646331"/>
          </a:xfrm>
          <a:prstGeom prst="rect">
            <a:avLst/>
          </a:prstGeom>
          <a:noFill/>
        </p:spPr>
        <p:txBody>
          <a:bodyPr wrap="square" rtlCol="0">
            <a:spAutoFit/>
          </a:bodyPr>
          <a:lstStyle/>
          <a:p>
            <a:r>
              <a:rPr lang="hu-HU" sz="3600" b="1" dirty="0" err="1"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Segoe UI Light" panose="020B0502040204020203" pitchFamily="34" charset="0"/>
              </a:rPr>
              <a:t>Pmt</a:t>
            </a:r>
            <a:r>
              <a:rPr lang="hu-HU" sz="3600"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Segoe UI Light" panose="020B0502040204020203" pitchFamily="34" charset="0"/>
              </a:rPr>
              <a:t>.</a:t>
            </a:r>
            <a:endParaRPr lang="hu-HU" sz="3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Segoe UI Light" panose="020B0502040204020203" pitchFamily="34" charset="0"/>
            </a:endParaRPr>
          </a:p>
        </p:txBody>
      </p:sp>
      <p:pic>
        <p:nvPicPr>
          <p:cNvPr id="9" name="Kép 8"/>
          <p:cNvPicPr>
            <a:picLocks noChangeAspect="1"/>
          </p:cNvPicPr>
          <p:nvPr/>
        </p:nvPicPr>
        <p:blipFill rotWithShape="1">
          <a:blip r:embed="rId3" cstate="hqprint">
            <a:duotone>
              <a:prstClr val="black"/>
              <a:schemeClr val="bg1">
                <a:tint val="45000"/>
                <a:satMod val="400000"/>
              </a:schemeClr>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t="19391" b="52940"/>
          <a:stretch/>
        </p:blipFill>
        <p:spPr>
          <a:xfrm>
            <a:off x="1070610" y="6250641"/>
            <a:ext cx="4442460" cy="381000"/>
          </a:xfrm>
          <a:prstGeom prst="rect">
            <a:avLst/>
          </a:prstGeom>
        </p:spPr>
      </p:pic>
      <p:pic>
        <p:nvPicPr>
          <p:cNvPr id="10" name="Kép 9"/>
          <p:cNvPicPr>
            <a:picLocks noChangeAspect="1"/>
          </p:cNvPicPr>
          <p:nvPr/>
        </p:nvPicPr>
        <p:blipFill rotWithShape="1">
          <a:blip r:embed="rId3" cstate="hqprint">
            <a:duotone>
              <a:prstClr val="black"/>
              <a:schemeClr val="bg1">
                <a:tint val="45000"/>
                <a:satMod val="400000"/>
              </a:schemeClr>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t="53782" b="18548"/>
          <a:stretch/>
        </p:blipFill>
        <p:spPr>
          <a:xfrm>
            <a:off x="6683978" y="6250641"/>
            <a:ext cx="4442460" cy="381000"/>
          </a:xfrm>
          <a:prstGeom prst="rect">
            <a:avLst/>
          </a:prstGeom>
        </p:spPr>
      </p:pic>
      <p:pic>
        <p:nvPicPr>
          <p:cNvPr id="11" name="Kép 10"/>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772150" y="6117421"/>
            <a:ext cx="647700" cy="647440"/>
          </a:xfrm>
          <a:prstGeom prst="rect">
            <a:avLst/>
          </a:prstGeom>
        </p:spPr>
      </p:pic>
    </p:spTree>
    <p:extLst>
      <p:ext uri="{BB962C8B-B14F-4D97-AF65-F5344CB8AC3E}">
        <p14:creationId xmlns:p14="http://schemas.microsoft.com/office/powerpoint/2010/main" val="3489508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A3D9365-3908-7B3C-7526-11483AA224BD}"/>
              </a:ext>
            </a:extLst>
          </p:cNvPr>
          <p:cNvSpPr>
            <a:spLocks noGrp="1"/>
          </p:cNvSpPr>
          <p:nvPr>
            <p:ph type="title"/>
          </p:nvPr>
        </p:nvSpPr>
        <p:spPr>
          <a:xfrm>
            <a:off x="2850340" y="-19479"/>
            <a:ext cx="6491319" cy="1777977"/>
          </a:xfrm>
        </p:spPr>
        <p:txBody>
          <a:bodyPr>
            <a:normAutofit/>
          </a:bodyPr>
          <a:lstStyle/>
          <a:p>
            <a:pPr algn="ctr"/>
            <a:r>
              <a:rPr lang="hu-HU" dirty="0">
                <a:solidFill>
                  <a:schemeClr val="bg1"/>
                </a:solidFill>
                <a:effectLst>
                  <a:outerShdw blurRad="38100" dist="38100" dir="2700000" algn="tl">
                    <a:srgbClr val="000000">
                      <a:alpha val="43137"/>
                    </a:srgbClr>
                  </a:outerShdw>
                </a:effectLst>
                <a:latin typeface="Segoe UI Light" panose="020B0502040204020203" pitchFamily="34" charset="0"/>
                <a:ea typeface="Cambria" panose="02040503050406030204" pitchFamily="18" charset="0"/>
                <a:cs typeface="Segoe UI Light" panose="020B0502040204020203" pitchFamily="34" charset="0"/>
              </a:rPr>
              <a:t>2017. évi LXXVIII. törvény</a:t>
            </a:r>
            <a:br>
              <a:rPr lang="hu-HU" dirty="0">
                <a:solidFill>
                  <a:schemeClr val="bg1"/>
                </a:solidFill>
                <a:effectLst>
                  <a:outerShdw blurRad="38100" dist="38100" dir="2700000" algn="tl">
                    <a:srgbClr val="000000">
                      <a:alpha val="43137"/>
                    </a:srgbClr>
                  </a:outerShdw>
                </a:effectLst>
                <a:latin typeface="Segoe UI Light" panose="020B0502040204020203" pitchFamily="34" charset="0"/>
                <a:ea typeface="Cambria" panose="02040503050406030204" pitchFamily="18" charset="0"/>
                <a:cs typeface="Segoe UI Light" panose="020B0502040204020203" pitchFamily="34" charset="0"/>
              </a:rPr>
            </a:br>
            <a:r>
              <a:rPr lang="hu-HU" dirty="0">
                <a:solidFill>
                  <a:schemeClr val="bg1"/>
                </a:solidFill>
                <a:effectLst>
                  <a:outerShdw blurRad="38100" dist="38100" dir="2700000" algn="tl">
                    <a:srgbClr val="000000">
                      <a:alpha val="43137"/>
                    </a:srgbClr>
                  </a:outerShdw>
                </a:effectLst>
                <a:latin typeface="Segoe UI Light" panose="020B0502040204020203" pitchFamily="34" charset="0"/>
                <a:ea typeface="Cambria" panose="02040503050406030204" pitchFamily="18" charset="0"/>
                <a:cs typeface="Segoe UI Light" panose="020B0502040204020203" pitchFamily="34" charset="0"/>
              </a:rPr>
              <a:t>az ügyvédi tevékenységről </a:t>
            </a:r>
          </a:p>
        </p:txBody>
      </p:sp>
      <p:sp>
        <p:nvSpPr>
          <p:cNvPr id="11" name="Szövegdoboz 10">
            <a:extLst>
              <a:ext uri="{FF2B5EF4-FFF2-40B4-BE49-F238E27FC236}">
                <a16:creationId xmlns:a16="http://schemas.microsoft.com/office/drawing/2014/main" id="{F89807E0-1FF9-8816-2BFB-F3E70C440893}"/>
              </a:ext>
            </a:extLst>
          </p:cNvPr>
          <p:cNvSpPr txBox="1"/>
          <p:nvPr/>
        </p:nvSpPr>
        <p:spPr>
          <a:xfrm>
            <a:off x="494498" y="1637026"/>
            <a:ext cx="10631940" cy="4190891"/>
          </a:xfrm>
          <a:prstGeom prst="rect">
            <a:avLst/>
          </a:prstGeom>
          <a:noFill/>
        </p:spPr>
        <p:txBody>
          <a:bodyPr wrap="square">
            <a:spAutoFit/>
          </a:bodyPr>
          <a:lstStyle/>
          <a:p>
            <a:pPr marL="895350" indent="-895350" algn="just">
              <a:lnSpc>
                <a:spcPct val="115000"/>
              </a:lnSpc>
              <a:spcAft>
                <a:spcPts val="800"/>
              </a:spcAft>
            </a:pPr>
            <a:r>
              <a:rPr lang="hu-HU" sz="2200" kern="100" dirty="0">
                <a:solidFill>
                  <a:schemeClr val="bg1"/>
                </a:solidFill>
                <a:effectLst/>
                <a:latin typeface="Constantia" panose="02030602050306030303" pitchFamily="18" charset="0"/>
                <a:ea typeface="Cambria" panose="02040503050406030204" pitchFamily="18" charset="0"/>
                <a:cs typeface="Times New Roman" panose="02020603050405020304" pitchFamily="18" charset="0"/>
              </a:rPr>
              <a:t>1. § (1) Az ügyvédi hivatás – jogi szakértelemmel, </a:t>
            </a:r>
            <a:r>
              <a:rPr lang="hu-HU" sz="2200" i="1" u="sng" kern="100" dirty="0">
                <a:solidFill>
                  <a:schemeClr val="bg1"/>
                </a:solidFill>
                <a:effectLst/>
                <a:latin typeface="Constantia" panose="02030602050306030303" pitchFamily="18" charset="0"/>
                <a:ea typeface="Cambria" panose="02040503050406030204" pitchFamily="18" charset="0"/>
                <a:cs typeface="Times New Roman" panose="02020603050405020304" pitchFamily="18" charset="0"/>
              </a:rPr>
              <a:t>törvényes eszközökkel és módon, a közhatalmi szervektől függetlenül</a:t>
            </a:r>
            <a:r>
              <a:rPr lang="hu-HU" sz="2200" kern="100" dirty="0">
                <a:solidFill>
                  <a:schemeClr val="bg1"/>
                </a:solidFill>
                <a:effectLst/>
                <a:latin typeface="Constantia" panose="02030602050306030303" pitchFamily="18" charset="0"/>
                <a:ea typeface="Cambria" panose="02040503050406030204" pitchFamily="18" charset="0"/>
                <a:cs typeface="Times New Roman" panose="02020603050405020304" pitchFamily="18" charset="0"/>
              </a:rPr>
              <a:t> – az ügyfél jogai és jogos érdekei érvényesítésének, kötelezettségei teljesítésének elősegítésére, az ellenérdekű felek közötti jogvita – lehetőség szerinti – megegyezéssel történő lezárására irányuló tevékenység, amely tevékenység magában foglalja az igazságszolgáltatásban való közreműködést.  </a:t>
            </a:r>
          </a:p>
          <a:p>
            <a:pPr marL="990600" indent="-457200" algn="just" defTabSz="895350">
              <a:lnSpc>
                <a:spcPct val="115000"/>
              </a:lnSpc>
              <a:spcAft>
                <a:spcPts val="800"/>
              </a:spcAft>
            </a:pPr>
            <a:r>
              <a:rPr lang="hu-HU" sz="2200" kern="100" dirty="0">
                <a:solidFill>
                  <a:schemeClr val="bg1"/>
                </a:solidFill>
                <a:effectLst/>
                <a:latin typeface="Constantia" panose="02030602050306030303" pitchFamily="18" charset="0"/>
                <a:ea typeface="Cambria" panose="02040503050406030204" pitchFamily="18" charset="0"/>
                <a:cs typeface="Times New Roman" panose="02020603050405020304" pitchFamily="18" charset="0"/>
              </a:rPr>
              <a:t>(2) Az ügyvédi tevékenység </a:t>
            </a:r>
            <a:r>
              <a:rPr lang="hu-HU" sz="2200" i="1" kern="100" dirty="0">
                <a:solidFill>
                  <a:schemeClr val="bg1"/>
                </a:solidFill>
                <a:effectLst/>
                <a:latin typeface="Constantia" panose="02030602050306030303" pitchFamily="18" charset="0"/>
                <a:ea typeface="Cambria" panose="02040503050406030204" pitchFamily="18" charset="0"/>
                <a:cs typeface="Times New Roman" panose="02020603050405020304" pitchFamily="18" charset="0"/>
              </a:rPr>
              <a:t>az </a:t>
            </a:r>
            <a:r>
              <a:rPr lang="hu-HU" sz="2200" i="1" u="sng" kern="100" dirty="0">
                <a:solidFill>
                  <a:schemeClr val="bg1"/>
                </a:solidFill>
                <a:effectLst/>
                <a:latin typeface="Constantia" panose="02030602050306030303" pitchFamily="18" charset="0"/>
                <a:ea typeface="Cambria" panose="02040503050406030204" pitchFamily="18" charset="0"/>
                <a:cs typeface="Times New Roman" panose="02020603050405020304" pitchFamily="18" charset="0"/>
              </a:rPr>
              <a:t>ügyfél és az ügyvédi</a:t>
            </a:r>
            <a:r>
              <a:rPr lang="hu-HU" sz="2200" i="1" kern="100" dirty="0">
                <a:solidFill>
                  <a:schemeClr val="bg1"/>
                </a:solidFill>
                <a:effectLst/>
                <a:latin typeface="Constantia" panose="02030602050306030303" pitchFamily="18" charset="0"/>
                <a:ea typeface="Cambria" panose="02040503050406030204" pitchFamily="18" charset="0"/>
                <a:cs typeface="Times New Roman" panose="02020603050405020304" pitchFamily="18" charset="0"/>
              </a:rPr>
              <a:t> </a:t>
            </a:r>
            <a:r>
              <a:rPr lang="hu-HU" sz="2200" kern="100" dirty="0">
                <a:solidFill>
                  <a:schemeClr val="bg1"/>
                </a:solidFill>
                <a:effectLst/>
                <a:latin typeface="Constantia" panose="02030602050306030303" pitchFamily="18" charset="0"/>
                <a:ea typeface="Cambria" panose="02040503050406030204" pitchFamily="18" charset="0"/>
                <a:cs typeface="Times New Roman" panose="02020603050405020304" pitchFamily="18" charset="0"/>
              </a:rPr>
              <a:t>tevékenységet gyakorló </a:t>
            </a:r>
            <a:r>
              <a:rPr lang="hu-HU" sz="2200" i="1" u="sng" kern="100" dirty="0">
                <a:solidFill>
                  <a:schemeClr val="bg1"/>
                </a:solidFill>
                <a:effectLst/>
                <a:latin typeface="Constantia" panose="02030602050306030303" pitchFamily="18" charset="0"/>
                <a:ea typeface="Cambria" panose="02040503050406030204" pitchFamily="18" charset="0"/>
                <a:cs typeface="Times New Roman" panose="02020603050405020304" pitchFamily="18" charset="0"/>
              </a:rPr>
              <a:t>közötti</a:t>
            </a:r>
            <a:r>
              <a:rPr lang="hu-HU" sz="2200" i="1" kern="100" dirty="0">
                <a:solidFill>
                  <a:schemeClr val="bg1"/>
                </a:solidFill>
                <a:effectLst/>
                <a:latin typeface="Constantia" panose="02030602050306030303" pitchFamily="18" charset="0"/>
                <a:ea typeface="Cambria" panose="02040503050406030204" pitchFamily="18" charset="0"/>
                <a:cs typeface="Times New Roman" panose="02020603050405020304" pitchFamily="18" charset="0"/>
              </a:rPr>
              <a:t> </a:t>
            </a:r>
            <a:r>
              <a:rPr lang="hu-HU" sz="2200" i="1" u="sng" kern="100" dirty="0">
                <a:solidFill>
                  <a:schemeClr val="bg1"/>
                </a:solidFill>
                <a:effectLst/>
                <a:latin typeface="Constantia" panose="02030602050306030303" pitchFamily="18" charset="0"/>
                <a:ea typeface="Cambria" panose="02040503050406030204" pitchFamily="18" charset="0"/>
                <a:cs typeface="Times New Roman" panose="02020603050405020304" pitchFamily="18" charset="0"/>
              </a:rPr>
              <a:t>bizalmon alapul</a:t>
            </a:r>
            <a:r>
              <a:rPr lang="hu-HU" sz="2200" kern="100" dirty="0">
                <a:solidFill>
                  <a:schemeClr val="bg1"/>
                </a:solidFill>
                <a:effectLst/>
                <a:latin typeface="Constantia" panose="02030602050306030303" pitchFamily="18" charset="0"/>
                <a:ea typeface="Cambria" panose="02040503050406030204" pitchFamily="18" charset="0"/>
                <a:cs typeface="Times New Roman" panose="02020603050405020304" pitchFamily="18" charset="0"/>
              </a:rPr>
              <a:t>, amelyet mindenki köteles tiszteletben tartani.</a:t>
            </a:r>
          </a:p>
          <a:p>
            <a:pPr marL="895350" indent="-361950" algn="just">
              <a:lnSpc>
                <a:spcPct val="115000"/>
              </a:lnSpc>
              <a:spcAft>
                <a:spcPts val="800"/>
              </a:spcAft>
            </a:pPr>
            <a:r>
              <a:rPr lang="hu-HU" sz="2200" kern="100" dirty="0">
                <a:solidFill>
                  <a:schemeClr val="bg1"/>
                </a:solidFill>
                <a:effectLst/>
                <a:latin typeface="Constantia" panose="02030602050306030303" pitchFamily="18" charset="0"/>
                <a:ea typeface="Cambria" panose="02040503050406030204" pitchFamily="18" charset="0"/>
                <a:cs typeface="Times New Roman" panose="02020603050405020304" pitchFamily="18" charset="0"/>
              </a:rPr>
              <a:t>(5)</a:t>
            </a:r>
            <a:r>
              <a:rPr lang="hu-HU" sz="800" kern="100" dirty="0">
                <a:solidFill>
                  <a:schemeClr val="bg1"/>
                </a:solidFill>
                <a:effectLst/>
                <a:latin typeface="Constantia" panose="02030602050306030303" pitchFamily="18" charset="0"/>
                <a:ea typeface="Cambria" panose="02040503050406030204" pitchFamily="18" charset="0"/>
                <a:cs typeface="Times New Roman" panose="02020603050405020304" pitchFamily="18" charset="0"/>
              </a:rPr>
              <a:t> </a:t>
            </a:r>
            <a:r>
              <a:rPr lang="hu-HU" sz="2200" kern="100" dirty="0">
                <a:solidFill>
                  <a:schemeClr val="bg1"/>
                </a:solidFill>
                <a:effectLst/>
                <a:latin typeface="Constantia" panose="02030602050306030303" pitchFamily="18" charset="0"/>
                <a:ea typeface="Cambria" panose="02040503050406030204" pitchFamily="18" charset="0"/>
                <a:cs typeface="Times New Roman" panose="02020603050405020304" pitchFamily="18" charset="0"/>
              </a:rPr>
              <a:t>Az ügyvédi tevékenység gyakorlása </a:t>
            </a:r>
            <a:r>
              <a:rPr lang="hu-HU" sz="2200" i="1" u="sng" kern="100" dirty="0">
                <a:solidFill>
                  <a:schemeClr val="bg1"/>
                </a:solidFill>
                <a:effectLst/>
                <a:latin typeface="Constantia" panose="02030602050306030303" pitchFamily="18" charset="0"/>
                <a:ea typeface="Cambria" panose="02040503050406030204" pitchFamily="18" charset="0"/>
                <a:cs typeface="Times New Roman" panose="02020603050405020304" pitchFamily="18" charset="0"/>
              </a:rPr>
              <a:t>nem irányulhat jogszabály megkerülésére, jogszabályba ütköző célra, vagy ilyen jogügyletben való közreműködésre</a:t>
            </a:r>
            <a:r>
              <a:rPr lang="hu-HU" sz="2200" u="sng" kern="100" dirty="0">
                <a:solidFill>
                  <a:schemeClr val="bg1"/>
                </a:solidFill>
                <a:effectLst/>
                <a:latin typeface="Constantia" panose="02030602050306030303" pitchFamily="18" charset="0"/>
                <a:ea typeface="Cambria" panose="02040503050406030204" pitchFamily="18" charset="0"/>
                <a:cs typeface="Times New Roman" panose="02020603050405020304" pitchFamily="18" charset="0"/>
              </a:rPr>
              <a:t>.</a:t>
            </a:r>
          </a:p>
        </p:txBody>
      </p:sp>
      <p:sp>
        <p:nvSpPr>
          <p:cNvPr id="8" name="Ellipszis 7"/>
          <p:cNvSpPr/>
          <p:nvPr/>
        </p:nvSpPr>
        <p:spPr>
          <a:xfrm>
            <a:off x="10364156" y="-2080395"/>
            <a:ext cx="4068644" cy="3884613"/>
          </a:xfrm>
          <a:prstGeom prst="ellipse">
            <a:avLst/>
          </a:prstGeom>
          <a:solidFill>
            <a:schemeClr val="bg1">
              <a:alpha val="22000"/>
            </a:schemeClr>
          </a:solidFill>
          <a:ln>
            <a:solidFill>
              <a:srgbClr val="CFCFC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hu-HU" sz="2800" dirty="0">
              <a:ln w="0"/>
              <a:solidFill>
                <a:schemeClr val="tx1"/>
              </a:solidFill>
              <a:effectLst>
                <a:outerShdw blurRad="38100" dist="19050" dir="2700000" algn="tl" rotWithShape="0">
                  <a:schemeClr val="dk1">
                    <a:alpha val="40000"/>
                  </a:schemeClr>
                </a:outerShdw>
              </a:effectLst>
            </a:endParaRPr>
          </a:p>
        </p:txBody>
      </p:sp>
      <p:sp>
        <p:nvSpPr>
          <p:cNvPr id="9" name="Szövegdoboz 8"/>
          <p:cNvSpPr txBox="1"/>
          <p:nvPr/>
        </p:nvSpPr>
        <p:spPr>
          <a:xfrm>
            <a:off x="10911963" y="363848"/>
            <a:ext cx="1337187" cy="646331"/>
          </a:xfrm>
          <a:prstGeom prst="rect">
            <a:avLst/>
          </a:prstGeom>
          <a:noFill/>
        </p:spPr>
        <p:txBody>
          <a:bodyPr wrap="square" rtlCol="0">
            <a:spAutoFit/>
          </a:bodyPr>
          <a:lstStyle/>
          <a:p>
            <a:r>
              <a:rPr lang="hu-HU" sz="3600" b="1" dirty="0" err="1"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Segoe UI Light" panose="020B0502040204020203" pitchFamily="34" charset="0"/>
              </a:rPr>
              <a:t>Üttv</a:t>
            </a:r>
            <a:r>
              <a:rPr lang="hu-HU" sz="3600" b="1" dirty="0" smtClean="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Segoe UI Light" panose="020B0502040204020203" pitchFamily="34" charset="0"/>
              </a:rPr>
              <a:t>.</a:t>
            </a:r>
            <a:endParaRPr lang="hu-HU" sz="36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Segoe UI Light" panose="020B0502040204020203" pitchFamily="34" charset="0"/>
            </a:endParaRPr>
          </a:p>
        </p:txBody>
      </p:sp>
      <p:pic>
        <p:nvPicPr>
          <p:cNvPr id="10" name="Kép 9"/>
          <p:cNvPicPr>
            <a:picLocks noChangeAspect="1"/>
          </p:cNvPicPr>
          <p:nvPr/>
        </p:nvPicPr>
        <p:blipFill rotWithShape="1">
          <a:blip r:embed="rId3" cstate="hqprint">
            <a:duotone>
              <a:prstClr val="black"/>
              <a:schemeClr val="bg1">
                <a:tint val="45000"/>
                <a:satMod val="400000"/>
              </a:schemeClr>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t="19391" b="52940"/>
          <a:stretch/>
        </p:blipFill>
        <p:spPr>
          <a:xfrm>
            <a:off x="1070610" y="6250641"/>
            <a:ext cx="4442460" cy="381000"/>
          </a:xfrm>
          <a:prstGeom prst="rect">
            <a:avLst/>
          </a:prstGeom>
        </p:spPr>
      </p:pic>
      <p:pic>
        <p:nvPicPr>
          <p:cNvPr id="12" name="Kép 11"/>
          <p:cNvPicPr>
            <a:picLocks noChangeAspect="1"/>
          </p:cNvPicPr>
          <p:nvPr/>
        </p:nvPicPr>
        <p:blipFill rotWithShape="1">
          <a:blip r:embed="rId3" cstate="hqprint">
            <a:duotone>
              <a:prstClr val="black"/>
              <a:schemeClr val="bg1">
                <a:tint val="45000"/>
                <a:satMod val="400000"/>
              </a:schemeClr>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t="53782" b="18548"/>
          <a:stretch/>
        </p:blipFill>
        <p:spPr>
          <a:xfrm>
            <a:off x="6683978" y="6250641"/>
            <a:ext cx="4442460" cy="381000"/>
          </a:xfrm>
          <a:prstGeom prst="rect">
            <a:avLst/>
          </a:prstGeom>
        </p:spPr>
      </p:pic>
      <p:pic>
        <p:nvPicPr>
          <p:cNvPr id="13" name="Kép 12"/>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772150" y="6117421"/>
            <a:ext cx="647700" cy="647440"/>
          </a:xfrm>
          <a:prstGeom prst="rect">
            <a:avLst/>
          </a:prstGeom>
        </p:spPr>
      </p:pic>
    </p:spTree>
    <p:extLst>
      <p:ext uri="{BB962C8B-B14F-4D97-AF65-F5344CB8AC3E}">
        <p14:creationId xmlns:p14="http://schemas.microsoft.com/office/powerpoint/2010/main" val="787900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A3D9365-3908-7B3C-7526-11483AA224BD}"/>
              </a:ext>
            </a:extLst>
          </p:cNvPr>
          <p:cNvSpPr>
            <a:spLocks noGrp="1"/>
          </p:cNvSpPr>
          <p:nvPr>
            <p:ph type="title"/>
          </p:nvPr>
        </p:nvSpPr>
        <p:spPr>
          <a:xfrm>
            <a:off x="3533375" y="317809"/>
            <a:ext cx="5125250" cy="1324800"/>
          </a:xfrm>
        </p:spPr>
        <p:txBody>
          <a:bodyPr>
            <a:normAutofit/>
          </a:bodyPr>
          <a:lstStyle/>
          <a:p>
            <a:pPr algn="ctr"/>
            <a:r>
              <a:rPr lang="hu-HU" dirty="0">
                <a:solidFill>
                  <a:schemeClr val="bg1"/>
                </a:solidFill>
                <a:effectLst>
                  <a:outerShdw blurRad="38100" dist="38100" dir="2700000" algn="tl">
                    <a:srgbClr val="000000">
                      <a:alpha val="43137"/>
                    </a:srgbClr>
                  </a:outerShdw>
                </a:effectLst>
                <a:latin typeface="Segoe UI Light" panose="020B0502040204020203" pitchFamily="34" charset="0"/>
                <a:ea typeface="Cambria" panose="02040503050406030204" pitchFamily="18" charset="0"/>
                <a:cs typeface="Segoe UI Light" panose="020B0502040204020203" pitchFamily="34" charset="0"/>
              </a:rPr>
              <a:t>Alaptörvény 29. </a:t>
            </a:r>
            <a:r>
              <a:rPr lang="hu-HU" dirty="0" smtClean="0">
                <a:solidFill>
                  <a:schemeClr val="bg1"/>
                </a:solidFill>
                <a:effectLst>
                  <a:outerShdw blurRad="38100" dist="38100" dir="2700000" algn="tl">
                    <a:srgbClr val="000000">
                      <a:alpha val="43137"/>
                    </a:srgbClr>
                  </a:outerShdw>
                </a:effectLst>
                <a:latin typeface="Segoe UI Light" panose="020B0502040204020203" pitchFamily="34" charset="0"/>
                <a:ea typeface="Cambria" panose="02040503050406030204" pitchFamily="18" charset="0"/>
                <a:cs typeface="Segoe UI Light" panose="020B0502040204020203" pitchFamily="34" charset="0"/>
              </a:rPr>
              <a:t>cikk</a:t>
            </a:r>
            <a:br>
              <a:rPr lang="hu-HU" dirty="0" smtClean="0">
                <a:solidFill>
                  <a:schemeClr val="bg1"/>
                </a:solidFill>
                <a:effectLst>
                  <a:outerShdw blurRad="38100" dist="38100" dir="2700000" algn="tl">
                    <a:srgbClr val="000000">
                      <a:alpha val="43137"/>
                    </a:srgbClr>
                  </a:outerShdw>
                </a:effectLst>
                <a:latin typeface="Segoe UI Light" panose="020B0502040204020203" pitchFamily="34" charset="0"/>
                <a:ea typeface="Cambria" panose="02040503050406030204" pitchFamily="18" charset="0"/>
                <a:cs typeface="Segoe UI Light" panose="020B0502040204020203" pitchFamily="34" charset="0"/>
              </a:rPr>
            </a:br>
            <a:r>
              <a:rPr lang="hu-HU" dirty="0" smtClean="0">
                <a:solidFill>
                  <a:schemeClr val="bg1"/>
                </a:solidFill>
                <a:effectLst>
                  <a:outerShdw blurRad="38100" dist="38100" dir="2700000" algn="tl">
                    <a:srgbClr val="000000">
                      <a:alpha val="43137"/>
                    </a:srgbClr>
                  </a:outerShdw>
                </a:effectLst>
                <a:latin typeface="Segoe UI Light" panose="020B0502040204020203" pitchFamily="34" charset="0"/>
                <a:ea typeface="Cambria" panose="02040503050406030204" pitchFamily="18" charset="0"/>
                <a:cs typeface="Segoe UI Light" panose="020B0502040204020203" pitchFamily="34" charset="0"/>
              </a:rPr>
              <a:t>Az </a:t>
            </a:r>
            <a:r>
              <a:rPr lang="hu-HU" dirty="0">
                <a:solidFill>
                  <a:schemeClr val="bg1"/>
                </a:solidFill>
                <a:effectLst>
                  <a:outerShdw blurRad="38100" dist="38100" dir="2700000" algn="tl">
                    <a:srgbClr val="000000">
                      <a:alpha val="43137"/>
                    </a:srgbClr>
                  </a:outerShdw>
                </a:effectLst>
                <a:latin typeface="Segoe UI Light" panose="020B0502040204020203" pitchFamily="34" charset="0"/>
                <a:ea typeface="Cambria" panose="02040503050406030204" pitchFamily="18" charset="0"/>
                <a:cs typeface="Segoe UI Light" panose="020B0502040204020203" pitchFamily="34" charset="0"/>
              </a:rPr>
              <a:t>ügyészség</a:t>
            </a:r>
          </a:p>
        </p:txBody>
      </p:sp>
      <p:sp>
        <p:nvSpPr>
          <p:cNvPr id="11" name="Szövegdoboz 10">
            <a:extLst>
              <a:ext uri="{FF2B5EF4-FFF2-40B4-BE49-F238E27FC236}">
                <a16:creationId xmlns:a16="http://schemas.microsoft.com/office/drawing/2014/main" id="{F89807E0-1FF9-8816-2BFB-F3E70C440893}"/>
              </a:ext>
            </a:extLst>
          </p:cNvPr>
          <p:cNvSpPr txBox="1"/>
          <p:nvPr/>
        </p:nvSpPr>
        <p:spPr>
          <a:xfrm>
            <a:off x="858236" y="2248454"/>
            <a:ext cx="10268202" cy="3803734"/>
          </a:xfrm>
          <a:prstGeom prst="rect">
            <a:avLst/>
          </a:prstGeom>
          <a:noFill/>
        </p:spPr>
        <p:txBody>
          <a:bodyPr wrap="square">
            <a:spAutoFit/>
          </a:bodyPr>
          <a:lstStyle/>
          <a:p>
            <a:pPr marL="723900" indent="-723900" algn="just">
              <a:lnSpc>
                <a:spcPct val="115000"/>
              </a:lnSpc>
              <a:spcAft>
                <a:spcPts val="800"/>
              </a:spcAft>
              <a:buAutoNum type="arabicParenBoth"/>
            </a:pPr>
            <a:r>
              <a:rPr lang="hu-HU" sz="2800" kern="100" dirty="0" smtClean="0">
                <a:solidFill>
                  <a:schemeClr val="bg1"/>
                </a:solidFill>
                <a:effectLst/>
                <a:latin typeface="Constantia" panose="02030602050306030303" pitchFamily="18" charset="0"/>
                <a:ea typeface="Aptos" panose="020B0004020202020204" pitchFamily="34" charset="0"/>
                <a:cs typeface="Segoe UI Light" panose="020B0502040204020203" pitchFamily="34" charset="0"/>
              </a:rPr>
              <a:t>A </a:t>
            </a:r>
            <a:r>
              <a:rPr lang="hu-HU" sz="2800" kern="100" dirty="0">
                <a:solidFill>
                  <a:schemeClr val="bg1"/>
                </a:solidFill>
                <a:effectLst/>
                <a:latin typeface="Constantia" panose="02030602050306030303" pitchFamily="18" charset="0"/>
                <a:ea typeface="Aptos" panose="020B0004020202020204" pitchFamily="34" charset="0"/>
                <a:cs typeface="Segoe UI Light" panose="020B0502040204020203" pitchFamily="34" charset="0"/>
              </a:rPr>
              <a:t>legfőbb ügyész és az ügyészség független, az igazságszolgáltatás közreműködőjeként mint közvádló az állam büntetőigényének kizárólagos </a:t>
            </a:r>
            <a:r>
              <a:rPr lang="hu-HU" sz="2800" kern="100" dirty="0" smtClean="0">
                <a:solidFill>
                  <a:schemeClr val="bg1"/>
                </a:solidFill>
                <a:effectLst/>
                <a:latin typeface="Constantia" panose="02030602050306030303" pitchFamily="18" charset="0"/>
                <a:ea typeface="Aptos" panose="020B0004020202020204" pitchFamily="34" charset="0"/>
                <a:cs typeface="Segoe UI Light" panose="020B0502040204020203" pitchFamily="34" charset="0"/>
              </a:rPr>
              <a:t>érvényesítője. </a:t>
            </a:r>
            <a:r>
              <a:rPr lang="hu-HU" sz="2800" i="1" u="sng" kern="100" dirty="0" smtClean="0">
                <a:solidFill>
                  <a:schemeClr val="bg1"/>
                </a:solidFill>
                <a:effectLst/>
                <a:latin typeface="Constantia" panose="02030602050306030303" pitchFamily="18" charset="0"/>
                <a:ea typeface="Aptos" panose="020B0004020202020204" pitchFamily="34" charset="0"/>
                <a:cs typeface="Segoe UI Light" panose="020B0502040204020203" pitchFamily="34" charset="0"/>
              </a:rPr>
              <a:t>Az </a:t>
            </a:r>
            <a:r>
              <a:rPr lang="hu-HU" sz="2800" i="1" u="sng" kern="100" dirty="0">
                <a:solidFill>
                  <a:schemeClr val="bg1"/>
                </a:solidFill>
                <a:effectLst/>
                <a:latin typeface="Constantia" panose="02030602050306030303" pitchFamily="18" charset="0"/>
                <a:ea typeface="Aptos" panose="020B0004020202020204" pitchFamily="34" charset="0"/>
                <a:cs typeface="Segoe UI Light" panose="020B0502040204020203" pitchFamily="34" charset="0"/>
              </a:rPr>
              <a:t>ügyészség üldözi a bűncselekményeket,</a:t>
            </a:r>
            <a:r>
              <a:rPr lang="hu-HU" sz="2800" i="1" kern="100" dirty="0">
                <a:solidFill>
                  <a:schemeClr val="bg1"/>
                </a:solidFill>
                <a:effectLst/>
                <a:latin typeface="Constantia" panose="02030602050306030303" pitchFamily="18" charset="0"/>
                <a:ea typeface="Aptos" panose="020B0004020202020204" pitchFamily="34" charset="0"/>
                <a:cs typeface="Segoe UI Light" panose="020B0502040204020203" pitchFamily="34" charset="0"/>
              </a:rPr>
              <a:t> </a:t>
            </a:r>
            <a:r>
              <a:rPr lang="hu-HU" sz="2800" kern="100" dirty="0">
                <a:solidFill>
                  <a:schemeClr val="bg1"/>
                </a:solidFill>
                <a:effectLst/>
                <a:latin typeface="Constantia" panose="02030602050306030303" pitchFamily="18" charset="0"/>
                <a:ea typeface="Aptos" panose="020B0004020202020204" pitchFamily="34" charset="0"/>
                <a:cs typeface="Segoe UI Light" panose="020B0502040204020203" pitchFamily="34" charset="0"/>
              </a:rPr>
              <a:t>fellép más jogsértő cselekményekkel és mulasztásokkal szemben, valamint elősegíti a jogellenes cselekmények megelőzését.</a:t>
            </a:r>
          </a:p>
          <a:p>
            <a:pPr algn="just">
              <a:lnSpc>
                <a:spcPct val="115000"/>
              </a:lnSpc>
              <a:spcAft>
                <a:spcPts val="800"/>
              </a:spcAft>
            </a:pPr>
            <a:endParaRPr lang="hu-HU" sz="3200" kern="100" dirty="0">
              <a:solidFill>
                <a:schemeClr val="bg1"/>
              </a:solidFill>
              <a:effectLst/>
              <a:latin typeface="Constantia" panose="02030602050306030303" pitchFamily="18" charset="0"/>
              <a:ea typeface="Aptos" panose="020B0004020202020204" pitchFamily="34" charset="0"/>
              <a:cs typeface="Segoe UI Light" panose="020B0502040204020203" pitchFamily="34" charset="0"/>
            </a:endParaRPr>
          </a:p>
        </p:txBody>
      </p:sp>
      <p:pic>
        <p:nvPicPr>
          <p:cNvPr id="8" name="Kép 7"/>
          <p:cNvPicPr>
            <a:picLocks noChangeAspect="1"/>
          </p:cNvPicPr>
          <p:nvPr/>
        </p:nvPicPr>
        <p:blipFill rotWithShape="1">
          <a:blip r:embed="rId3" cstate="hqprint">
            <a:duotone>
              <a:prstClr val="black"/>
              <a:schemeClr val="bg1">
                <a:tint val="45000"/>
                <a:satMod val="400000"/>
              </a:schemeClr>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t="19391" b="52940"/>
          <a:stretch/>
        </p:blipFill>
        <p:spPr>
          <a:xfrm>
            <a:off x="1070610" y="6250641"/>
            <a:ext cx="4442460" cy="381000"/>
          </a:xfrm>
          <a:prstGeom prst="rect">
            <a:avLst/>
          </a:prstGeom>
        </p:spPr>
      </p:pic>
      <p:pic>
        <p:nvPicPr>
          <p:cNvPr id="9" name="Kép 8"/>
          <p:cNvPicPr>
            <a:picLocks noChangeAspect="1"/>
          </p:cNvPicPr>
          <p:nvPr/>
        </p:nvPicPr>
        <p:blipFill rotWithShape="1">
          <a:blip r:embed="rId3" cstate="hqprint">
            <a:duotone>
              <a:prstClr val="black"/>
              <a:schemeClr val="bg1">
                <a:tint val="45000"/>
                <a:satMod val="400000"/>
              </a:schemeClr>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t="53782" b="18548"/>
          <a:stretch/>
        </p:blipFill>
        <p:spPr>
          <a:xfrm>
            <a:off x="6683978" y="6250641"/>
            <a:ext cx="4442460" cy="381000"/>
          </a:xfrm>
          <a:prstGeom prst="rect">
            <a:avLst/>
          </a:prstGeom>
        </p:spPr>
      </p:pic>
      <p:pic>
        <p:nvPicPr>
          <p:cNvPr id="10" name="Kép 9"/>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772150" y="6117421"/>
            <a:ext cx="647700" cy="647440"/>
          </a:xfrm>
          <a:prstGeom prst="rect">
            <a:avLst/>
          </a:prstGeom>
        </p:spPr>
      </p:pic>
    </p:spTree>
    <p:extLst>
      <p:ext uri="{BB962C8B-B14F-4D97-AF65-F5344CB8AC3E}">
        <p14:creationId xmlns:p14="http://schemas.microsoft.com/office/powerpoint/2010/main" val="879526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3901A095-6865-9F1A-366B-2F6AE8957B3A}"/>
              </a:ext>
            </a:extLst>
          </p:cNvPr>
          <p:cNvSpPr>
            <a:spLocks noGrp="1"/>
          </p:cNvSpPr>
          <p:nvPr>
            <p:ph idx="1"/>
          </p:nvPr>
        </p:nvSpPr>
        <p:spPr>
          <a:xfrm>
            <a:off x="743564" y="958015"/>
            <a:ext cx="10704871" cy="2072408"/>
          </a:xfrm>
          <a:noFill/>
        </p:spPr>
        <p:txBody>
          <a:bodyPr>
            <a:normAutofit/>
          </a:bodyPr>
          <a:lstStyle/>
          <a:p>
            <a:pPr marL="1085850" indent="-1085850" algn="just">
              <a:buNone/>
            </a:pPr>
            <a:r>
              <a:rPr lang="hu-HU" dirty="0">
                <a:solidFill>
                  <a:schemeClr val="bg1"/>
                </a:solidFill>
                <a:latin typeface="Constantia" panose="02030602050306030303" pitchFamily="18" charset="0"/>
                <a:ea typeface="Cambria" panose="02040503050406030204" pitchFamily="18" charset="0"/>
              </a:rPr>
              <a:t>401.§ Aki a pénzmosás és a terrorizmus finanszírozásának megelőzésével és megakadályozásával kapcsolatos, </a:t>
            </a:r>
            <a:r>
              <a:rPr lang="hu-HU" i="1" u="sng" dirty="0">
                <a:solidFill>
                  <a:schemeClr val="bg1"/>
                </a:solidFill>
                <a:latin typeface="Constantia" panose="02030602050306030303" pitchFamily="18" charset="0"/>
                <a:ea typeface="Cambria" panose="02040503050406030204" pitchFamily="18" charset="0"/>
              </a:rPr>
              <a:t>törvényben előírt bejelentési kötelezettségének nem tesz eleget</a:t>
            </a:r>
            <a:r>
              <a:rPr lang="hu-HU" i="1" dirty="0">
                <a:solidFill>
                  <a:schemeClr val="bg1"/>
                </a:solidFill>
                <a:latin typeface="Constantia" panose="02030602050306030303" pitchFamily="18" charset="0"/>
                <a:ea typeface="Cambria" panose="02040503050406030204" pitchFamily="18" charset="0"/>
              </a:rPr>
              <a:t>, </a:t>
            </a:r>
            <a:r>
              <a:rPr lang="hu-HU" dirty="0">
                <a:solidFill>
                  <a:schemeClr val="bg1"/>
                </a:solidFill>
                <a:latin typeface="Constantia" panose="02030602050306030303" pitchFamily="18" charset="0"/>
                <a:ea typeface="Cambria" panose="02040503050406030204" pitchFamily="18" charset="0"/>
              </a:rPr>
              <a:t>vétség miatt két évig terjedő szabadságvesztéssel büntetendő.</a:t>
            </a:r>
          </a:p>
        </p:txBody>
      </p:sp>
      <p:sp>
        <p:nvSpPr>
          <p:cNvPr id="7" name="Szövegdoboz 6">
            <a:extLst>
              <a:ext uri="{FF2B5EF4-FFF2-40B4-BE49-F238E27FC236}">
                <a16:creationId xmlns:a16="http://schemas.microsoft.com/office/drawing/2014/main" id="{70EB0B33-C4D5-60C1-A416-0665C4EC617A}"/>
              </a:ext>
            </a:extLst>
          </p:cNvPr>
          <p:cNvSpPr txBox="1"/>
          <p:nvPr/>
        </p:nvSpPr>
        <p:spPr>
          <a:xfrm>
            <a:off x="1070610" y="3813512"/>
            <a:ext cx="4725769" cy="1323439"/>
          </a:xfrm>
          <a:prstGeom prst="rect">
            <a:avLst/>
          </a:prstGeom>
          <a:noFill/>
        </p:spPr>
        <p:txBody>
          <a:bodyPr wrap="square">
            <a:spAutoFit/>
          </a:bodyPr>
          <a:lstStyle/>
          <a:p>
            <a:pPr algn="ctr"/>
            <a:r>
              <a:rPr lang="hu-HU" sz="4000" dirty="0">
                <a:solidFill>
                  <a:schemeClr val="bg1"/>
                </a:solidFill>
                <a:latin typeface="Constantia" panose="02030602050306030303" pitchFamily="18" charset="0"/>
                <a:ea typeface="Cambria" panose="02040503050406030204" pitchFamily="18" charset="0"/>
                <a:cs typeface="Segoe UI Light" panose="020B0502040204020203" pitchFamily="34" charset="0"/>
              </a:rPr>
              <a:t>Ügyfél-azonosítási kötelezettség</a:t>
            </a:r>
            <a:endParaRPr lang="hu-HU" sz="4000" dirty="0">
              <a:solidFill>
                <a:schemeClr val="bg1"/>
              </a:solidFill>
              <a:latin typeface="Constantia" panose="02030602050306030303" pitchFamily="18" charset="0"/>
              <a:cs typeface="Segoe UI Light" panose="020B0502040204020203" pitchFamily="34" charset="0"/>
            </a:endParaRPr>
          </a:p>
        </p:txBody>
      </p:sp>
      <p:sp>
        <p:nvSpPr>
          <p:cNvPr id="12" name="Szövegdoboz 11">
            <a:extLst>
              <a:ext uri="{FF2B5EF4-FFF2-40B4-BE49-F238E27FC236}">
                <a16:creationId xmlns:a16="http://schemas.microsoft.com/office/drawing/2014/main" id="{1F32AA82-CA2D-8B39-3A8C-7628EF3D012D}"/>
              </a:ext>
            </a:extLst>
          </p:cNvPr>
          <p:cNvSpPr txBox="1"/>
          <p:nvPr/>
        </p:nvSpPr>
        <p:spPr>
          <a:xfrm>
            <a:off x="7243174" y="3813511"/>
            <a:ext cx="4110626" cy="1323439"/>
          </a:xfrm>
          <a:prstGeom prst="rect">
            <a:avLst/>
          </a:prstGeom>
          <a:noFill/>
        </p:spPr>
        <p:txBody>
          <a:bodyPr wrap="square">
            <a:spAutoFit/>
          </a:bodyPr>
          <a:lstStyle/>
          <a:p>
            <a:pPr algn="ctr"/>
            <a:r>
              <a:rPr lang="hu-HU" sz="4000" dirty="0">
                <a:solidFill>
                  <a:schemeClr val="bg1"/>
                </a:solidFill>
                <a:latin typeface="Constantia" panose="02030602050306030303" pitchFamily="18" charset="0"/>
                <a:ea typeface="Cambria" panose="02040503050406030204" pitchFamily="18" charset="0"/>
              </a:rPr>
              <a:t>Bejelentési kötelezettség</a:t>
            </a:r>
            <a:endParaRPr lang="hu-HU" sz="4000" dirty="0">
              <a:solidFill>
                <a:schemeClr val="bg1"/>
              </a:solidFill>
              <a:latin typeface="Constantia" panose="02030602050306030303" pitchFamily="18" charset="0"/>
            </a:endParaRPr>
          </a:p>
        </p:txBody>
      </p:sp>
      <p:pic>
        <p:nvPicPr>
          <p:cNvPr id="11" name="Kép 10"/>
          <p:cNvPicPr>
            <a:picLocks noChangeAspect="1"/>
          </p:cNvPicPr>
          <p:nvPr/>
        </p:nvPicPr>
        <p:blipFill rotWithShape="1">
          <a:blip r:embed="rId3" cstate="hqprint">
            <a:duotone>
              <a:prstClr val="black"/>
              <a:schemeClr val="bg1">
                <a:tint val="45000"/>
                <a:satMod val="400000"/>
              </a:schemeClr>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t="19391" b="52940"/>
          <a:stretch/>
        </p:blipFill>
        <p:spPr>
          <a:xfrm>
            <a:off x="1070610" y="6250641"/>
            <a:ext cx="4442460" cy="381000"/>
          </a:xfrm>
          <a:prstGeom prst="rect">
            <a:avLst/>
          </a:prstGeom>
        </p:spPr>
      </p:pic>
      <p:pic>
        <p:nvPicPr>
          <p:cNvPr id="13" name="Kép 12"/>
          <p:cNvPicPr>
            <a:picLocks noChangeAspect="1"/>
          </p:cNvPicPr>
          <p:nvPr/>
        </p:nvPicPr>
        <p:blipFill rotWithShape="1">
          <a:blip r:embed="rId3" cstate="hqprint">
            <a:duotone>
              <a:prstClr val="black"/>
              <a:schemeClr val="bg1">
                <a:tint val="45000"/>
                <a:satMod val="400000"/>
              </a:schemeClr>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t="53782" b="18548"/>
          <a:stretch/>
        </p:blipFill>
        <p:spPr>
          <a:xfrm>
            <a:off x="6683978" y="6250641"/>
            <a:ext cx="4442460" cy="381000"/>
          </a:xfrm>
          <a:prstGeom prst="rect">
            <a:avLst/>
          </a:prstGeom>
        </p:spPr>
      </p:pic>
      <p:pic>
        <p:nvPicPr>
          <p:cNvPr id="15" name="Kép 14"/>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772150" y="6117421"/>
            <a:ext cx="647700" cy="647440"/>
          </a:xfrm>
          <a:prstGeom prst="rect">
            <a:avLst/>
          </a:prstGeom>
        </p:spPr>
      </p:pic>
      <p:cxnSp>
        <p:nvCxnSpPr>
          <p:cNvPr id="16" name="Egyenes összekötő nyíllal 15">
            <a:extLst>
              <a:ext uri="{FF2B5EF4-FFF2-40B4-BE49-F238E27FC236}">
                <a16:creationId xmlns:a16="http://schemas.microsoft.com/office/drawing/2014/main" id="{F2DF5F27-4E94-26C5-46DB-F13C92550F4E}"/>
              </a:ext>
            </a:extLst>
          </p:cNvPr>
          <p:cNvCxnSpPr>
            <a:cxnSpLocks/>
          </p:cNvCxnSpPr>
          <p:nvPr/>
        </p:nvCxnSpPr>
        <p:spPr>
          <a:xfrm flipH="1">
            <a:off x="4519614" y="2837529"/>
            <a:ext cx="1628774" cy="819150"/>
          </a:xfrm>
          <a:prstGeom prst="straightConnector1">
            <a:avLst/>
          </a:prstGeom>
          <a:ln w="114300">
            <a:solidFill>
              <a:srgbClr val="FFFFFF"/>
            </a:solidFill>
            <a:tailEnd type="triangle"/>
          </a:ln>
        </p:spPr>
        <p:style>
          <a:lnRef idx="2">
            <a:schemeClr val="accent1"/>
          </a:lnRef>
          <a:fillRef idx="0">
            <a:schemeClr val="accent1"/>
          </a:fillRef>
          <a:effectRef idx="1">
            <a:schemeClr val="accent1"/>
          </a:effectRef>
          <a:fontRef idx="minor">
            <a:schemeClr val="tx1"/>
          </a:fontRef>
        </p:style>
      </p:cxnSp>
      <p:cxnSp>
        <p:nvCxnSpPr>
          <p:cNvPr id="18" name="Egyenes összekötő nyíllal 17">
            <a:extLst>
              <a:ext uri="{FF2B5EF4-FFF2-40B4-BE49-F238E27FC236}">
                <a16:creationId xmlns:a16="http://schemas.microsoft.com/office/drawing/2014/main" id="{F2DF5F27-4E94-26C5-46DB-F13C92550F4E}"/>
              </a:ext>
            </a:extLst>
          </p:cNvPr>
          <p:cNvCxnSpPr>
            <a:cxnSpLocks/>
          </p:cNvCxnSpPr>
          <p:nvPr/>
        </p:nvCxnSpPr>
        <p:spPr>
          <a:xfrm>
            <a:off x="6096000" y="2838651"/>
            <a:ext cx="1575435" cy="819150"/>
          </a:xfrm>
          <a:prstGeom prst="straightConnector1">
            <a:avLst/>
          </a:prstGeom>
          <a:ln w="114300">
            <a:solidFill>
              <a:srgbClr val="FFFFFF"/>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1857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1509</TotalTime>
  <Words>5448</Words>
  <Application>Microsoft Office PowerPoint</Application>
  <PresentationFormat>Szélesvásznú</PresentationFormat>
  <Paragraphs>385</Paragraphs>
  <Slides>50</Slides>
  <Notes>41</Notes>
  <HiddenSlides>0</HiddenSlides>
  <MMClips>0</MMClips>
  <ScaleCrop>false</ScaleCrop>
  <HeadingPairs>
    <vt:vector size="6" baseType="variant">
      <vt:variant>
        <vt:lpstr>Használt betűtípusok</vt:lpstr>
      </vt:variant>
      <vt:variant>
        <vt:i4>9</vt:i4>
      </vt:variant>
      <vt:variant>
        <vt:lpstr>Téma</vt:lpstr>
      </vt:variant>
      <vt:variant>
        <vt:i4>1</vt:i4>
      </vt:variant>
      <vt:variant>
        <vt:lpstr>Diacímek</vt:lpstr>
      </vt:variant>
      <vt:variant>
        <vt:i4>50</vt:i4>
      </vt:variant>
    </vt:vector>
  </HeadingPairs>
  <TitlesOfParts>
    <vt:vector size="60" baseType="lpstr">
      <vt:lpstr>Aptos</vt:lpstr>
      <vt:lpstr>Aptos Display</vt:lpstr>
      <vt:lpstr>Arial</vt:lpstr>
      <vt:lpstr>Calibri</vt:lpstr>
      <vt:lpstr>Cambria</vt:lpstr>
      <vt:lpstr>Cambria Math</vt:lpstr>
      <vt:lpstr>Constantia</vt:lpstr>
      <vt:lpstr>Segoe UI Light</vt:lpstr>
      <vt:lpstr>Times New Roman</vt:lpstr>
      <vt:lpstr>Office-téma</vt:lpstr>
      <vt:lpstr>Az ügyvédek kötelezettségei, feladatai a pénzmosás és terrorizmus finanszírozásának megelőzése kapcsán a gyakorlatban</vt:lpstr>
      <vt:lpstr>Előadás felépítése</vt:lpstr>
      <vt:lpstr>I. Jogforrások</vt:lpstr>
      <vt:lpstr>Btk. A pénzmosással kapcsolatos bejelentési kötelezettség elmulasztásának vétsége</vt:lpstr>
      <vt:lpstr>BH2023. 266.</vt:lpstr>
      <vt:lpstr>2017. évi LIII. törvény a pénzmosás és a terrorizmus finanszírozása megelőzéséről és megakadályozásáról</vt:lpstr>
      <vt:lpstr>2017. évi LXXVIII. törvény az ügyvédi tevékenységről </vt:lpstr>
      <vt:lpstr>Alaptörvény 29. cikk Az ügyészség</vt:lpstr>
      <vt:lpstr>PowerPoint-bemutató</vt:lpstr>
      <vt:lpstr>II. Alapfogalmak és értelmező rendelkezések</vt:lpstr>
      <vt:lpstr>II. Alapfogalmak és értelmező rendelkezések</vt:lpstr>
      <vt:lpstr>PowerPoint-bemutató</vt:lpstr>
      <vt:lpstr>III. Ügyfél-átvilágítási kötelezettség esetei</vt:lpstr>
      <vt:lpstr>III. Ügyfél-átvilágítási kötelezettség esetei</vt:lpstr>
      <vt:lpstr>IV. Ügyfél-átvilágítási intézkedések természetes személy esetén</vt:lpstr>
      <vt:lpstr>IV. Ügyfél-átvilágítási intézkedések jogi személy esetén</vt:lpstr>
      <vt:lpstr>Bemutatandó okiratok – természetes személy</vt:lpstr>
      <vt:lpstr>Bemutatandó okiratok – jogi személy</vt:lpstr>
      <vt:lpstr>Adatok ellenőrzése, rögzítése és nyilvántartása</vt:lpstr>
      <vt:lpstr>Adatok ellenőrzése, rögzítése és nyilvántartása</vt:lpstr>
      <vt:lpstr>Tényleges tulajdonosra és közszereplőre vonatkozó rendelkezések</vt:lpstr>
      <vt:lpstr>Tényleges tulajdonosra és közszereplőre vonatkozó rendelkezések</vt:lpstr>
      <vt:lpstr>Kiemelt közszereplő</vt:lpstr>
      <vt:lpstr>Mikor nem szükséges megismételni  az azonosítást?</vt:lpstr>
      <vt:lpstr>V. Egyszerűsített ügyfél-átvilágítás</vt:lpstr>
      <vt:lpstr>Okiratok ellenőrzése személyes megjelenés hiányában</vt:lpstr>
      <vt:lpstr>Ügyfelek távazonosításának menete</vt:lpstr>
      <vt:lpstr>Ügyfelek távazonosításának menete</vt:lpstr>
      <vt:lpstr>Azonosítás során használható egyes elektronikus hírközlő eszközök</vt:lpstr>
      <vt:lpstr>VI. Fokozott ügyfél-átvilágítás</vt:lpstr>
      <vt:lpstr>VII. Kockázati szintbe sorolás</vt:lpstr>
      <vt:lpstr>VII. Kockázati szintbe sorolás</vt:lpstr>
      <vt:lpstr>2. alcím: A társaságok alapításával, működtetésével kapcsolatos magas kockázati tényezők (példák)</vt:lpstr>
      <vt:lpstr>PowerPoint-bemutató</vt:lpstr>
      <vt:lpstr>PowerPoint-bemutató</vt:lpstr>
      <vt:lpstr>PowerPoint-bemutató</vt:lpstr>
      <vt:lpstr>VIII. Bejelentés</vt:lpstr>
      <vt:lpstr>VIII. Bejelentés</vt:lpstr>
      <vt:lpstr>IX. Egy jogerős bírósági döntés és annak tanulságai</vt:lpstr>
      <vt:lpstr>PowerPoint-bemutató</vt:lpstr>
      <vt:lpstr>PowerPoint-bemutató</vt:lpstr>
      <vt:lpstr>PowerPoint-bemutató</vt:lpstr>
      <vt:lpstr>PowerPoint-bemutató</vt:lpstr>
      <vt:lpstr>PowerPoint-bemutató</vt:lpstr>
      <vt:lpstr>Ügyekről vezetett nyilvántartás</vt:lpstr>
      <vt:lpstr>X. Fegyelmi eljárások speciális szabályai</vt:lpstr>
      <vt:lpstr>X. Fegyelmi eljárások speciális szabályai</vt:lpstr>
      <vt:lpstr>X. Fegyelmi eljárások speciális szabályai</vt:lpstr>
      <vt:lpstr>További információk a MÜK oldalán</vt:lpstr>
      <vt:lpstr>Köszönöm a figyelmet!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Petra Panna Ponta</dc:creator>
  <cp:lastModifiedBy>Ilona</cp:lastModifiedBy>
  <cp:revision>130</cp:revision>
  <dcterms:created xsi:type="dcterms:W3CDTF">2024-03-21T18:03:50Z</dcterms:created>
  <dcterms:modified xsi:type="dcterms:W3CDTF">2024-09-27T11:21:09Z</dcterms:modified>
</cp:coreProperties>
</file>