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6"/>
  </p:notesMasterIdLst>
  <p:sldIdLst>
    <p:sldId id="256" r:id="rId2"/>
    <p:sldId id="37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9" r:id="rId11"/>
    <p:sldId id="314" r:id="rId12"/>
    <p:sldId id="316" r:id="rId13"/>
    <p:sldId id="258" r:id="rId14"/>
    <p:sldId id="317" r:id="rId15"/>
    <p:sldId id="315" r:id="rId16"/>
    <p:sldId id="257" r:id="rId17"/>
    <p:sldId id="318" r:id="rId18"/>
    <p:sldId id="359" r:id="rId19"/>
    <p:sldId id="327" r:id="rId20"/>
    <p:sldId id="336" r:id="rId21"/>
    <p:sldId id="357" r:id="rId22"/>
    <p:sldId id="351" r:id="rId23"/>
    <p:sldId id="337" r:id="rId24"/>
    <p:sldId id="360" r:id="rId25"/>
    <p:sldId id="346" r:id="rId26"/>
    <p:sldId id="349" r:id="rId27"/>
    <p:sldId id="279" r:id="rId28"/>
    <p:sldId id="312" r:id="rId29"/>
    <p:sldId id="281" r:id="rId30"/>
    <p:sldId id="282" r:id="rId31"/>
    <p:sldId id="356" r:id="rId32"/>
    <p:sldId id="329" r:id="rId33"/>
    <p:sldId id="280" r:id="rId34"/>
    <p:sldId id="283" r:id="rId35"/>
    <p:sldId id="285" r:id="rId36"/>
    <p:sldId id="261" r:id="rId37"/>
    <p:sldId id="348" r:id="rId38"/>
    <p:sldId id="284" r:id="rId39"/>
    <p:sldId id="290" r:id="rId40"/>
    <p:sldId id="352" r:id="rId41"/>
    <p:sldId id="286" r:id="rId42"/>
    <p:sldId id="350" r:id="rId43"/>
    <p:sldId id="328" r:id="rId44"/>
    <p:sldId id="372" r:id="rId45"/>
    <p:sldId id="375" r:id="rId46"/>
    <p:sldId id="358" r:id="rId47"/>
    <p:sldId id="339" r:id="rId48"/>
    <p:sldId id="292" r:id="rId49"/>
    <p:sldId id="341" r:id="rId50"/>
    <p:sldId id="374" r:id="rId51"/>
    <p:sldId id="376" r:id="rId52"/>
    <p:sldId id="345" r:id="rId53"/>
    <p:sldId id="371" r:id="rId54"/>
    <p:sldId id="344" r:id="rId55"/>
    <p:sldId id="347" r:id="rId56"/>
    <p:sldId id="293" r:id="rId57"/>
    <p:sldId id="296" r:id="rId58"/>
    <p:sldId id="294" r:id="rId59"/>
    <p:sldId id="326" r:id="rId60"/>
    <p:sldId id="332" r:id="rId61"/>
    <p:sldId id="333" r:id="rId62"/>
    <p:sldId id="330" r:id="rId63"/>
    <p:sldId id="331" r:id="rId64"/>
    <p:sldId id="320" r:id="rId65"/>
    <p:sldId id="323" r:id="rId66"/>
    <p:sldId id="324" r:id="rId67"/>
    <p:sldId id="319" r:id="rId68"/>
    <p:sldId id="343" r:id="rId69"/>
    <p:sldId id="354" r:id="rId70"/>
    <p:sldId id="325" r:id="rId71"/>
    <p:sldId id="355" r:id="rId72"/>
    <p:sldId id="338" r:id="rId73"/>
    <p:sldId id="335" r:id="rId74"/>
    <p:sldId id="373" r:id="rId7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C02CF-AB27-40A6-AFF3-95963C3D4A82}" type="datetimeFigureOut">
              <a:rPr lang="hu-HU" smtClean="0"/>
              <a:t>2025. 10. 20.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C4984-080D-4D51-90A9-D225F09EC816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1" name="Jegyzetek helye 2"/>
          <p:cNvSpPr>
            <a:spLocks noGrp="1"/>
          </p:cNvSpPr>
          <p:nvPr>
            <p:ph type="body" idx="1"/>
          </p:nvPr>
        </p:nvSpPr>
        <p:spPr/>
        <p:txBody>
          <a:bodyPr wrap="square" lIns="0" tIns="0" rIns="0" bIns="0" anchor="t" anchorCtr="0"/>
          <a:lstStyle/>
          <a:p>
            <a:pPr lvl="0"/>
            <a:endParaRPr lang="hu-HU" altLang="hu-HU" dirty="0"/>
          </a:p>
        </p:txBody>
      </p:sp>
      <p:sp>
        <p:nvSpPr>
          <p:cNvPr id="12292" name="Dia számának helye 3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rPr>
              <a:t>4</a:t>
            </a:fld>
            <a:endParaRPr lang="hu-HU" altLang="hu-HU" sz="1400" dirty="0">
              <a:solidFill>
                <a:srgbClr val="000000"/>
              </a:solidFill>
              <a:latin typeface="Times New Roman" panose="02020603050405020304" pitchFamily="18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1" name="Jegyzetek helye 2"/>
          <p:cNvSpPr>
            <a:spLocks noGrp="1"/>
          </p:cNvSpPr>
          <p:nvPr>
            <p:ph type="body" idx="1"/>
          </p:nvPr>
        </p:nvSpPr>
        <p:spPr/>
        <p:txBody>
          <a:bodyPr wrap="square" lIns="0" tIns="0" rIns="0" bIns="0" anchor="t" anchorCtr="0"/>
          <a:lstStyle/>
          <a:p>
            <a:pPr lvl="0"/>
            <a:endParaRPr lang="hu-HU" altLang="hu-HU" dirty="0"/>
          </a:p>
        </p:txBody>
      </p:sp>
      <p:sp>
        <p:nvSpPr>
          <p:cNvPr id="12292" name="Dia számának helye 3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rPr>
              <a:t>5</a:t>
            </a:fld>
            <a:endParaRPr lang="hu-HU" altLang="hu-HU" sz="1400" dirty="0">
              <a:solidFill>
                <a:srgbClr val="000000"/>
              </a:solidFill>
              <a:latin typeface="Times New Roman" panose="02020603050405020304" pitchFamily="18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spcBef>
                <a:spcPct val="0"/>
              </a:spcBef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ea typeface="Microsoft YaHei" panose="020B0503020204020204" pitchFamily="34" charset="-122"/>
              </a:rPr>
              <a:t>6</a:t>
            </a:fld>
            <a:endParaRPr lang="hu-HU" altLang="hu-HU" sz="1400" dirty="0">
              <a:ea typeface="Microsoft YaHei" panose="020B0503020204020204" pitchFamily="34" charset="-122"/>
            </a:endParaRPr>
          </a:p>
        </p:txBody>
      </p:sp>
      <p:sp>
        <p:nvSpPr>
          <p:cNvPr id="16387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6388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</p:spPr>
        <p:txBody>
          <a:bodyPr wrap="none" lIns="0" tIns="0" rIns="0" bIns="0" anchor="ctr" anchorCtr="0"/>
          <a:lstStyle/>
          <a:p>
            <a:pPr lvl="0"/>
            <a:endParaRPr lang="hu-HU" altLang="hu-H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spcBef>
                <a:spcPct val="0"/>
              </a:spcBef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ea typeface="Microsoft YaHei" panose="020B0503020204020204" pitchFamily="34" charset="-122"/>
              </a:rPr>
              <a:t>7</a:t>
            </a:fld>
            <a:endParaRPr lang="hu-HU" altLang="hu-HU" sz="1400" dirty="0">
              <a:ea typeface="Microsoft YaHei" panose="020B0503020204020204" pitchFamily="34" charset="-122"/>
            </a:endParaRPr>
          </a:p>
        </p:txBody>
      </p:sp>
      <p:sp>
        <p:nvSpPr>
          <p:cNvPr id="18435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6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</p:spPr>
        <p:txBody>
          <a:bodyPr wrap="none" lIns="0" tIns="0" rIns="0" bIns="0" anchor="ctr" anchorCtr="0"/>
          <a:lstStyle/>
          <a:p>
            <a:pPr lvl="0"/>
            <a:endParaRPr lang="hu-HU" altLang="hu-H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spcBef>
                <a:spcPct val="0"/>
              </a:spcBef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ea typeface="Microsoft YaHei" panose="020B0503020204020204" pitchFamily="34" charset="-122"/>
              </a:rPr>
              <a:t>8</a:t>
            </a:fld>
            <a:endParaRPr lang="hu-HU" altLang="hu-HU" sz="1400" dirty="0">
              <a:ea typeface="Microsoft YaHei" panose="020B0503020204020204" pitchFamily="34" charset="-122"/>
            </a:endParaRPr>
          </a:p>
        </p:txBody>
      </p:sp>
      <p:sp>
        <p:nvSpPr>
          <p:cNvPr id="20483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0484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</p:spPr>
        <p:txBody>
          <a:bodyPr wrap="none" lIns="0" tIns="0" rIns="0" bIns="0" anchor="ctr" anchorCtr="0"/>
          <a:lstStyle/>
          <a:p>
            <a:pPr lvl="0"/>
            <a:endParaRPr lang="hu-HU" altLang="hu-H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spcBef>
                <a:spcPct val="0"/>
              </a:spcBef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ea typeface="Microsoft YaHei" panose="020B0503020204020204" pitchFamily="34" charset="-122"/>
              </a:rPr>
              <a:t>9</a:t>
            </a:fld>
            <a:endParaRPr lang="hu-HU" altLang="hu-HU" sz="1400" dirty="0">
              <a:ea typeface="Microsoft YaHei" panose="020B0503020204020204" pitchFamily="34" charset="-122"/>
            </a:endParaRPr>
          </a:p>
        </p:txBody>
      </p:sp>
      <p:sp>
        <p:nvSpPr>
          <p:cNvPr id="22531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2532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</p:spPr>
        <p:txBody>
          <a:bodyPr wrap="none" lIns="0" tIns="0" rIns="0" bIns="0" anchor="ctr" anchorCtr="0"/>
          <a:lstStyle/>
          <a:p>
            <a:pPr lvl="0"/>
            <a:endParaRPr lang="hu-HU" altLang="hu-H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spcBef>
                <a:spcPct val="0"/>
              </a:spcBef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ea typeface="Microsoft YaHei" panose="020B0503020204020204" pitchFamily="34" charset="-122"/>
              </a:rPr>
              <a:t>10</a:t>
            </a:fld>
            <a:endParaRPr lang="hu-HU" altLang="hu-HU" sz="1400" dirty="0">
              <a:ea typeface="Microsoft YaHei" panose="020B0503020204020204" pitchFamily="34" charset="-122"/>
            </a:endParaRPr>
          </a:p>
        </p:txBody>
      </p:sp>
      <p:sp>
        <p:nvSpPr>
          <p:cNvPr id="26627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6628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</p:spPr>
        <p:txBody>
          <a:bodyPr wrap="none" lIns="0" tIns="0" rIns="0" bIns="0" anchor="ctr" anchorCtr="0"/>
          <a:lstStyle/>
          <a:p>
            <a:pPr lvl="0"/>
            <a:endParaRPr lang="hu-HU" altLang="hu-H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48945" eaLnBrk="1">
              <a:lnSpc>
                <a:spcPct val="95000"/>
              </a:lnSpc>
              <a:spcBef>
                <a:spcPct val="0"/>
              </a:spcBef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hu-HU" altLang="hu-HU" sz="1400" dirty="0">
                <a:ea typeface="Microsoft YaHei" panose="020B0503020204020204" pitchFamily="34" charset="-122"/>
              </a:rPr>
              <a:t>11</a:t>
            </a:fld>
            <a:endParaRPr lang="hu-HU" altLang="hu-HU" sz="1400" dirty="0">
              <a:ea typeface="Microsoft YaHei" panose="020B0503020204020204" pitchFamily="34" charset="-122"/>
            </a:endParaRPr>
          </a:p>
        </p:txBody>
      </p:sp>
      <p:sp>
        <p:nvSpPr>
          <p:cNvPr id="28675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8676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</p:spPr>
        <p:txBody>
          <a:bodyPr wrap="none" lIns="0" tIns="0" rIns="0" bIns="0" anchor="ctr" anchorCtr="0"/>
          <a:lstStyle/>
          <a:p>
            <a:pPr lvl="0"/>
            <a:endParaRPr lang="hu-HU" altLang="hu-H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B61BEF0D-F0BB-DE4B-95CE-6DB70DBA9567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vezetői felelősség - Cstv. 33/A.§.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515378" y="4188177"/>
            <a:ext cx="6987645" cy="2336801"/>
          </a:xfrm>
        </p:spPr>
        <p:txBody>
          <a:bodyPr>
            <a:normAutofit fontScale="72500"/>
          </a:bodyPr>
          <a:lstStyle/>
          <a:p>
            <a:pPr algn="l"/>
            <a:endParaRPr lang="hu-H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Jobbágy Ildikó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Szegedi Ítélőtábla Polgári Kollégium 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kollégiumvezető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október 17.</a:t>
            </a:r>
          </a:p>
          <a:p>
            <a:pPr algn="l"/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hasCustomPrompt="1"/>
          </p:nvPr>
        </p:nvSpPr>
        <p:spPr>
          <a:xfrm>
            <a:off x="503555" y="301625"/>
            <a:ext cx="11193145" cy="1262380"/>
          </a:xfrm>
          <a:solidFill>
            <a:srgbClr val="00B0F0"/>
          </a:solidFill>
        </p:spPr>
        <p:txBody>
          <a:bodyPr vert="horz" wrap="square" lIns="91440" tIns="39091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10071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44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2016. évi LXXVII. törvény</a:t>
            </a:r>
            <a:br>
              <a:rPr kumimoji="0" lang="hu-HU" sz="44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hu-HU" sz="44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hu-HU" sz="441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Ptk</a:t>
            </a:r>
            <a:r>
              <a:rPr kumimoji="0" lang="hu-HU" sz="44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módosítás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 hasCustomPrompt="1"/>
          </p:nvPr>
        </p:nvSpPr>
        <p:spPr>
          <a:xfrm>
            <a:off x="503555" y="2004695"/>
            <a:ext cx="11193145" cy="4027805"/>
          </a:xfrm>
          <a:solidFill>
            <a:srgbClr val="FEEC6A"/>
          </a:solidFill>
        </p:spPr>
        <p:txBody>
          <a:bodyPr vert="horz" wrap="square" lIns="91440" tIns="12692" rIns="91440" bIns="45720" numCol="1" rtlCol="0" anchor="ctr" anchorCtr="0" compatLnSpc="1">
            <a:normAutofit/>
          </a:bodyPr>
          <a:lstStyle/>
          <a:p>
            <a:pPr marL="0" marR="0" lvl="0" indent="0" algn="l" defTabSz="100711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- Hatályon kívül helyezte a Ptk. 6:541. §</a:t>
            </a:r>
            <a:r>
              <a:rPr kumimoji="0" lang="hu-HU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-át</a:t>
            </a:r>
            <a:r>
              <a:rPr kumimoji="0" lang="hu-HU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100711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- És a Ptk. 3:24.§</a:t>
            </a:r>
            <a:r>
              <a:rPr kumimoji="0" lang="hu-HU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-át</a:t>
            </a:r>
            <a:r>
              <a:rPr kumimoji="0" lang="hu-HU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 kiegészítette az alábbi bekezdéssel: </a:t>
            </a:r>
          </a:p>
          <a:p>
            <a:pPr marL="0" marR="0" lvl="0" indent="0" algn="l" defTabSz="100711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(2) A vezető tisztségviselő által e jogkörében eljárva harmadik személynek okozott károkért a jogi személy felel. A vezető tisztségviselő a jogi személlyel egyetemlegesen felel, ha a kárt szándékosan okozta.</a:t>
            </a:r>
          </a:p>
          <a:p>
            <a:pPr marL="0" marR="0" lvl="0" indent="0" algn="l" defTabSz="100711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A szabályozás visszatért ezzel a korábbi főszabályhoz, azzal, hogy a szándékos károkozás esetén a vezető tisztségviselő - hasonlóan mint a tag, vagy alkalmazott -, a jogi személlyel egyetemlegesen felel. </a:t>
            </a:r>
          </a:p>
          <a:p>
            <a:pPr marL="0" marR="0" lvl="0" indent="0" algn="l" defTabSz="100711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És mivel ez a szabály nem a </a:t>
            </a:r>
            <a:r>
              <a:rPr kumimoji="0" lang="hu-H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delictuális</a:t>
            </a: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 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CE" pitchFamily="18" charset="0"/>
                <a:ea typeface="+mn-ea"/>
                <a:cs typeface="+mn-cs"/>
              </a:rPr>
              <a:t>kártérítési szabályok között került elhelyezésre, így most már ezen szabály szerint a szándékos magatartással okozott károkért való felelősség a szerződésszegéssel, és a szerződésen kívüli okozott károkra is vonatkozhat.</a:t>
            </a:r>
          </a:p>
          <a:p>
            <a:pPr marL="0" marR="0" lvl="0" indent="0" algn="l" defTabSz="10071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/>
              <a:buChar char="•"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sz="quarter" hasCustomPrompt="1"/>
          </p:nvPr>
        </p:nvSpPr>
        <p:spPr>
          <a:xfrm>
            <a:off x="491490" y="163195"/>
            <a:ext cx="11101070" cy="786130"/>
          </a:xfrm>
          <a:solidFill>
            <a:srgbClr val="00B0F0"/>
          </a:solidFill>
        </p:spPr>
        <p:txBody>
          <a:bodyPr vert="horz" wrap="square" lIns="82952" tIns="35462" rIns="82952" bIns="41476" numCol="1" rtlCol="0" anchor="ctr" anchorCtr="0" compatLnSpc="1">
            <a:normAutofit/>
          </a:bodyPr>
          <a:lstStyle/>
          <a:p>
            <a:pPr marL="0" marR="0" lvl="0" indent="0" algn="ctr" defTabSz="10071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242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2013. évi V. törvény (új </a:t>
            </a:r>
            <a:r>
              <a:rPr kumimoji="0" lang="hu-HU" sz="242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Ptk</a:t>
            </a:r>
            <a:r>
              <a:rPr kumimoji="0" lang="hu-HU" sz="242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 a 2016-os módosítás után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92125" y="949325"/>
            <a:ext cx="5610860" cy="1644650"/>
          </a:xfrm>
          <a:prstGeom prst="rect">
            <a:avLst/>
          </a:prstGeom>
          <a:solidFill>
            <a:srgbClr val="FEEC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5792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217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Tagi felelősség</a:t>
            </a:r>
          </a:p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4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Külső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hu-HU" altLang="hu-HU" sz="14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harmadik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személy felé: </a:t>
            </a:r>
            <a:r>
              <a:rPr kumimoji="0" lang="hu-HU" altLang="hu-HU" sz="14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fenntartj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a a korábbi </a:t>
            </a:r>
            <a:r>
              <a:rPr kumimoji="0" lang="hu-HU" altLang="hu-HU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Gt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hu-HU" altLang="hu-HU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főszabályt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, a társaság felel</a:t>
            </a:r>
          </a:p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de ha a tag </a:t>
            </a:r>
            <a:r>
              <a:rPr kumimoji="0" lang="hu-HU" altLang="hu-HU" sz="14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szándékosan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okoz kárt, a </a:t>
            </a:r>
            <a:r>
              <a:rPr kumimoji="0" lang="hu-HU" altLang="hu-HU" sz="14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jogi személlyel egyetemlegesen felel 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kumimoji="0" lang="hu-HU" altLang="hu-HU" sz="145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6:540.§. (3) </a:t>
            </a:r>
            <a:r>
              <a:rPr kumimoji="0" lang="hu-HU" altLang="hu-HU" sz="14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4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6229985" y="949325"/>
            <a:ext cx="5361940" cy="1663065"/>
          </a:xfrm>
          <a:prstGeom prst="rect">
            <a:avLst/>
          </a:prstGeom>
          <a:solidFill>
            <a:srgbClr val="FEEC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5792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217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Vezetői felelősség</a:t>
            </a:r>
            <a:endParaRPr kumimoji="0" lang="hu-HU" altLang="hu-HU" sz="290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54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</a:t>
            </a:r>
            <a:r>
              <a:rPr kumimoji="0" lang="hu-HU" altLang="hu-HU" sz="154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külső </a:t>
            </a:r>
            <a:r>
              <a:rPr kumimoji="0" lang="hu-HU" altLang="hu-HU" sz="154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harmadik személy fel</a:t>
            </a:r>
            <a:r>
              <a:rPr kumimoji="0" lang="hu-HU" altLang="hu-HU" sz="154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é</a:t>
            </a:r>
            <a:r>
              <a:rPr kumimoji="0" lang="hu-HU" altLang="hu-HU" sz="154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a</a:t>
            </a:r>
            <a:r>
              <a:rPr kumimoji="0" lang="hu-HU" altLang="hu-HU" sz="154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altLang="hu-HU" sz="154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főszabályt</a:t>
            </a:r>
            <a:r>
              <a:rPr kumimoji="0" lang="hu-HU" altLang="hu-HU" sz="154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altLang="hu-HU" sz="154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alkalmazza, </a:t>
            </a: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54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54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de ha a vezető a harmadik személynek </a:t>
            </a:r>
            <a:r>
              <a:rPr kumimoji="0" lang="hu-HU" altLang="hu-HU" sz="154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szándékosan</a:t>
            </a:r>
            <a:r>
              <a:rPr kumimoji="0" lang="hu-HU" altLang="hu-HU" sz="154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kárt okoz, a </a:t>
            </a:r>
            <a:r>
              <a:rPr kumimoji="0" lang="hu-HU" altLang="hu-HU" sz="154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jogi személlyel egyetemlegesen felel 3:24.§ (2) 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6198235" y="2790190"/>
            <a:ext cx="5393690" cy="27559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611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felé a vezető felelőssége:a cég megszűnése esetén</a:t>
            </a:r>
          </a:p>
          <a:p>
            <a:pPr marL="431800" marR="0" lvl="0" indent="-32385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gazdasági társaságok (Ptk. </a:t>
            </a:r>
            <a:r>
              <a:rPr kumimoji="0" lang="hu-HU" altLang="hu-HU" sz="163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3:118.</a:t>
            </a: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§)</a:t>
            </a:r>
          </a:p>
          <a:p>
            <a:pPr marL="431800" marR="0" lvl="0" indent="-32385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Egyesületek (3:86.§)</a:t>
            </a:r>
          </a:p>
          <a:p>
            <a:pPr marL="431800" marR="0" lvl="0" indent="-32385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Szövetkezetek (3:348.§)</a:t>
            </a:r>
          </a:p>
          <a:p>
            <a:pPr marL="431800" marR="0" lvl="0" indent="-32385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Egyesülés (3:368.§)</a:t>
            </a: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+A </a:t>
            </a:r>
            <a:r>
              <a:rPr kumimoji="0" lang="hu-HU" altLang="hu-HU" sz="1635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Cstv</a:t>
            </a:r>
            <a:r>
              <a:rPr kumimoji="0" lang="hu-HU" altLang="hu-HU" sz="163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 33/A.§ </a:t>
            </a: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-a </a:t>
            </a: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és </a:t>
            </a:r>
            <a:r>
              <a:rPr kumimoji="0" lang="hu-HU" altLang="hu-HU" sz="163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</a:t>
            </a:r>
            <a:r>
              <a:rPr kumimoji="0" lang="hu-HU" altLang="hu-HU" sz="1635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Ctv</a:t>
            </a:r>
            <a:r>
              <a:rPr kumimoji="0" lang="hu-HU" altLang="hu-HU" sz="163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118/B. § </a:t>
            </a: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párhuzamosan hatályban van. Együttesen alkalmazandó a Ptk-val </a:t>
            </a: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</a:t>
            </a:r>
            <a:r>
              <a:rPr lang="hu-HU" altLang="hu-HU" sz="14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+mn-ea"/>
              </a:rPr>
              <a:t>2021.07.01 -Ctv.117/C. kényszertörlésben  eltiltott vezető korlátlanul felel</a:t>
            </a:r>
            <a:endParaRPr kumimoji="0" lang="hu-HU" altLang="hu-H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63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431800" marR="0" lvl="0" indent="-32385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63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491490" y="2790825"/>
            <a:ext cx="5611495" cy="310134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611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felé továbbra is a tag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 csalárd magatartás miatti (3:2.§)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-uralkodó tag felelősségi szabályokat (Ptk.3:59.§) Cstv. 63.§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+Ctv.118/A.§ kényszertörlés- a korlátozott felelősséggel visszaélő, hátrányos üzletpolitikát folytató, átruházó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-Cstv.63/A </a:t>
            </a:r>
            <a:r>
              <a:rPr lang="hu-HU" altLang="hu-HU" sz="1635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+mn-ea"/>
              </a:rPr>
              <a:t>felszámolás esetén </a:t>
            </a: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részesedés rosszhiszemű átruházása 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63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 </a:t>
            </a:r>
            <a:r>
              <a:rPr lang="hu-HU" altLang="hu-HU" sz="1635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+mn-ea"/>
              </a:rPr>
              <a:t>2021.07.01 Ctv.117/C. kényszertörlésben eltiltott tag korlátlanul felel (400.000-ig()</a:t>
            </a:r>
            <a:endParaRPr kumimoji="0" lang="hu-HU" altLang="hu-HU" sz="163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63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7655" name="Szövegdoboz 1"/>
          <p:cNvSpPr txBox="1"/>
          <p:nvPr/>
        </p:nvSpPr>
        <p:spPr>
          <a:xfrm>
            <a:off x="6229985" y="5545455"/>
            <a:ext cx="5275580" cy="1036955"/>
          </a:xfrm>
          <a:prstGeom prst="rect">
            <a:avLst/>
          </a:prstGeom>
          <a:solidFill>
            <a:srgbClr val="0DFF7A"/>
          </a:solidFill>
          <a:ln w="9525">
            <a:noFill/>
          </a:ln>
        </p:spPr>
        <p:txBody>
          <a:bodyPr>
            <a:no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u-HU" altLang="hu-HU" sz="1635" dirty="0">
                <a:latin typeface="Arial" panose="020B0604020202020204" pitchFamily="34" charset="0"/>
              </a:rPr>
              <a:t>A </a:t>
            </a:r>
            <a:r>
              <a:rPr lang="hu-HU" altLang="hu-HU" sz="1635" b="1" dirty="0">
                <a:latin typeface="Arial" panose="020B0604020202020204" pitchFamily="34" charset="0"/>
              </a:rPr>
              <a:t>belső</a:t>
            </a:r>
            <a:r>
              <a:rPr lang="hu-HU" altLang="hu-HU" sz="1635" dirty="0">
                <a:latin typeface="Arial" panose="020B0604020202020204" pitchFamily="34" charset="0"/>
              </a:rPr>
              <a:t> viszony:</a:t>
            </a:r>
            <a:r>
              <a:rPr lang="hu-HU" altLang="hu-HU" sz="1635" b="1" dirty="0">
                <a:latin typeface="Arial" panose="020B0604020202020204" pitchFamily="34" charset="0"/>
              </a:rPr>
              <a:t> </a:t>
            </a:r>
            <a:r>
              <a:rPr lang="hu-HU" altLang="hu-HU" sz="1635" b="1" dirty="0">
                <a:sym typeface="+mn-ea"/>
              </a:rPr>
              <a:t>3:24.§</a:t>
            </a:r>
            <a:r>
              <a:rPr lang="hu-HU" altLang="hu-HU" sz="1635" dirty="0">
                <a:latin typeface="Arial" panose="020B0604020202020204" pitchFamily="34" charset="0"/>
              </a:rPr>
              <a:t> szerződésszegéssel okozott kár szerint felel a társaságnak okozott kárért 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u-HU" altLang="hu-HU" sz="1635" dirty="0">
                <a:latin typeface="Arial" panose="020B0604020202020204" pitchFamily="34" charset="0"/>
              </a:rPr>
              <a:t>DE az új Mt a munkaviszonyban álló vezetőkre a Ptk-ra utaló szabályt nem tartalmaz.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8425"/>
            <a:ext cx="10972800" cy="586105"/>
          </a:xfrm>
        </p:spPr>
        <p:txBody>
          <a:bodyPr/>
          <a:lstStyle/>
          <a:p>
            <a:r>
              <a:rPr lang="hu-HU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Vezetői felelősség a hitelezőkkel szemben -a cég megszűnése esetére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80" y="685165"/>
            <a:ext cx="11752580" cy="6030595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2006. évi IV. (Gt.) tv 30. § (3) bek. vezette be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vezetői felelősséget a hitelezőkkel szemben, a társaság jogutód nélküli megszüntetésének esetére. </a:t>
            </a:r>
          </a:p>
          <a:p>
            <a:pPr marL="0" indent="0" algn="just">
              <a:buNone/>
            </a:pPr>
            <a:r>
              <a:rPr lang="hu-HU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Gt. 30.§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(3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  A gazdasági társaság fizetésképtelenségével fenyegető helyzet bekövetkeztét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követően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vezető tisztségviselők ügyvezetési feladataikat a társaság hitelezői érdekeinek elsődlegessége alapján kötelesek ellátni.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Külön törvény e követelmény felróható megszegése esetére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– ha a gazdasági társaság fizetésképtelenné vált vagy külön jogszabály szerint, a fizetésképtelenség vizsgálata nélkül,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jogutód nélkül megszüntették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– előírhatja a vezető tisztségviselők hitelezőkkel szembeni helytállási kötelezettségét.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Utaló szabálya alapján:</a:t>
            </a:r>
          </a:p>
          <a:p>
            <a:pPr marL="0" indent="0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Felszámolással való megszüntetés esetére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- 2006-ban 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Cstv.33/A. §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-a került beiktatásra</a:t>
            </a:r>
          </a:p>
          <a:p>
            <a:pPr marL="0" indent="0" algn="just">
              <a:buNone/>
            </a:pPr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Kényszertörlési eljárással való megszüntetés esetére</a:t>
            </a:r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hasonló szabályozás: 2012. III. 1. -től Ctv. 118/A. § (3) bekezdése, majd módosítást követően </a:t>
            </a:r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Ctv. 118/B §</a:t>
            </a:r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Végelszámolással való megszünés esetén nincs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Nem marad a cég megszűnésével kielégítetlen hitelezői igény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2013. évi V. tv (Ptk.) hatályba lépésével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 Ptk. 3:118.§)  - a Cstv 33/A. §, és a Ctv 118/A. § hatályban maradt.</a:t>
            </a:r>
          </a:p>
          <a:p>
            <a:pPr marL="0" indent="0" algn="just">
              <a:buNone/>
            </a:pPr>
            <a:r>
              <a:rPr lang="hu-HU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Ptk.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3:118. </a:t>
            </a:r>
            <a:r>
              <a:rPr lang="zh-CN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Ha a gazdasági társaság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jogutód nélkül megszűnik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a hitelezők kielégítetlen követelésük erejéig kártérítési igényt érvényesíthetnek a társaság vezető tisztségviselőivel szemben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szerződésen kívül okozott károkért való felelősség szabályai szerint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ha a vezető tisztségviselő a társaság fizetésképtelenségével fenyegető helyzet beállta után a hitelezői érdekeket nem vette figyelembe.</a:t>
            </a: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33/A. §-a a Gt-vel, majd a Ptk. 3:118.§-ával is együttesen alkalmazandó</a:t>
            </a:r>
          </a:p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47345" y="141605"/>
            <a:ext cx="11606530" cy="6406515"/>
          </a:xfrm>
          <a:ln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                                            Cstv. 33/A. § 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 mögöttes felelősség, hanem önálló, </a:t>
            </a: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sui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generis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kártérítési felelősség az adós hitelezői felé</a:t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ez </a:t>
            </a: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delictuális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s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zerződésen kívüli felelősség, mivel az adós vezetője a hitelezőkkel nem áll közvetlen szerződéses kapcsolatban.</a:t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összegszerűen korlátozott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vagyoncsökkentés, vagy egyéb a hitelezői kielégítést meghiúsító magatartással összefüggő mértékig felel a ki nem elégített hitelezői követelésekért</a:t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speciális “kétlépcsős” igényérvényesítés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fő jellemzője</a:t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SZÍT BDT2025. 4888.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vezetőtisztségviselő Cstv. 33/A. §-a szerinti felelősség nem járulékos jelleggel, az adós és a hitelező alapjogviszonyából származó követesért mögöttesen áll fenn a hitelezővel szemben, hanem a vezető tisztségviselő kártérítés cínén felel az alapjogviszonytól elkülönült magatartásával összefüggésben az adós gazdálkodó szervezetnél keletkező vagyoncsökkenés erejéig, vagy más okból a hitelezői követelések kielégítésének meghiúsulásának mértékéig a hitelezők felszámolási eljárásban nyilvántartásba vett, de meg nem térült követeléseiért.</a:t>
            </a:r>
            <a:b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Több időállapota van a </a:t>
            </a: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Cstv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33/A. §-</a:t>
            </a: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ának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b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2006.07.01-2009.08.31</a:t>
            </a:r>
            <a:b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2009.09.01-2012.02.29</a:t>
            </a:r>
            <a:b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2012.03.01-2014.03.14</a:t>
            </a:r>
            <a:b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2014.03.15-2017.06.30.</a:t>
            </a:r>
            <a:b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2017.07.01-                  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2017-es átfogó módosítástól, bármely időpontban indult a felszámolás, a 2017-es időállapot szerinti szabályok alakalmazandók.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786765"/>
          </a:xfrm>
        </p:spPr>
        <p:txBody>
          <a:bodyPr/>
          <a:lstStyle/>
          <a:p>
            <a:r>
              <a:rPr lang="hu-H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Ctv. 118./B. §- Elhatárolás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474980" y="945515"/>
            <a:ext cx="11107420" cy="47491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Kényszertörlési eljárás esetér</a:t>
            </a:r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 vonatkozó hasonló, de nem azonos  szabályozás:</a:t>
            </a:r>
          </a:p>
          <a:p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2012. III. 1. -től Ctv. 118/A. § (3) bekezdése, majd módosítást követően Ctv. 118/B § 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Ctv.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118/B.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  (1)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 a cégbíróság a céget kényszertörlési eljárásban törölte a cégjegyzékből, a cég vezető tisztségviselője – ideértve a kényszertörlési eljárás előtt a cégjegyzékből törölt vezető tisztségviselőt is – az okozott hátrány erejéig felel a kielégítetlenül maradt hitelezői követelésekért, ha a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 fenyegető helyzet bekövetkezését követően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ügyvezetési feladatait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nem a hitelezői érdekek figyelembe vételével látta el,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és ezáltal a cég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vagyona csökkent, illetve a hitelezők követeléseinek kielégítése meghiúsult.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Több vezető tisztségviselő esetén felelősségük egyetemleges.</a:t>
            </a:r>
          </a:p>
          <a:p>
            <a:pPr algn="just"/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-Tényállási elemek jórészt egyezőek, vagy hasonlóak</a:t>
            </a:r>
          </a:p>
          <a:p>
            <a:pPr algn="just"/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De nem kétlépcsős perben történik az igényérvényesítés</a:t>
            </a:r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- cég törlését követően indítható a per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9070"/>
            <a:ext cx="10972800" cy="930275"/>
          </a:xfrm>
        </p:spPr>
        <p:txBody>
          <a:bodyPr/>
          <a:lstStyle/>
          <a:p>
            <a:r>
              <a:rPr lang="hu-HU" altLang="en-US" sz="2400"/>
              <a:t>Ptk. 3:118. § - Cstv. 33/A. 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860" y="981710"/>
            <a:ext cx="11759565" cy="5685790"/>
          </a:xfrm>
        </p:spPr>
        <p:txBody>
          <a:bodyPr/>
          <a:lstStyle/>
          <a:p>
            <a:pPr marL="0" indent="0" algn="just">
              <a:buNone/>
            </a:pPr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Ptk.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3:118.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[A vezető tisztségviselő harmadik személyekkel szembeni felelőssége] ​ ​</a:t>
            </a:r>
          </a:p>
          <a:p>
            <a:pPr marL="0" indent="0" algn="just"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 a gazdasági társaság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jogutód nélkül megszűnik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kielégítetlen követelésük erejéig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kártérítési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igényt érvényesíthetnek a társaság vezető tisztségviselőivel szemben a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szerződésen kívül okozott károkért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való felelősség szabályai szerint, ha a vezető tisztségviselő a társaság fizetésképtelenségével fenyegető helyzet beállta után a hitelezői érdekeket nem vette figyelembe.</a:t>
            </a:r>
          </a:p>
          <a:p>
            <a:pPr marL="0" indent="0" algn="just">
              <a:buNone/>
            </a:pPr>
            <a:endParaRPr lang="hu-HU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Cstv.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33/A.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  (1)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A hitelező vagy – az adós nevében – a felszámoló a felszámolási eljárás alatt keresettel kérheti a 6. 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szerint illetékes bíróságtól annak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megállapítását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hogy azok, akik a gazdálkodó szervezet vezetői voltak a felszámolás kezdő időpontját megelőző három évben, a fizetésképtelenséggel fenyegető helyzet bekövetkeztét követően a vezetői feladataikat nem a hitelezők érdekeinek figyelembevételével látták el, és ezzel okozati összefüggésben a gazdálkodó szervezet vagyona csökkent, vagy a hitelezők követeléseinek teljes mértékben történő kielégítése más okból meghiúsulhat. </a:t>
            </a:r>
          </a:p>
          <a:p>
            <a:pPr marL="0" indent="0" algn="just">
              <a:buNone/>
            </a:pP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Cstv. 33/A. §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(11)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  A felszámolási eljárás jogerős lezárásáról hozott határozat Cégközlönyben való közzétételét követően bármely hitelező keresettel kérheti a 6. 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szerint illetékes bíróságtól, hogy az (1) bekezdés szerinti perben jogerősen megállapított felelősség alapján, az okozott vagyoni hátrány mértékéig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kötelezze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az adós volt vezetőjét a felszámolási eljárásban nyilvántartásba vett, de ott meg nem térült követelésének kifizetésére.</a:t>
            </a:r>
          </a:p>
          <a:p>
            <a:pPr marL="0" indent="0" algn="just">
              <a:buNone/>
            </a:pP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200660"/>
            <a:ext cx="10019030" cy="580390"/>
          </a:xfrm>
        </p:spPr>
        <p:txBody>
          <a:bodyPr>
            <a:normAutofit/>
          </a:bodyPr>
          <a:lstStyle/>
          <a:p>
            <a:r>
              <a:rPr lang="hu-HU" sz="3110" dirty="0" err="1">
                <a:latin typeface="Arial" panose="020B0604020202020204" pitchFamily="34" charset="0"/>
                <a:cs typeface="Arial" panose="020B0604020202020204" pitchFamily="34" charset="0"/>
              </a:rPr>
              <a:t>Cstv</a:t>
            </a:r>
            <a:r>
              <a:rPr lang="hu-HU" sz="3110" dirty="0">
                <a:latin typeface="Arial" panose="020B0604020202020204" pitchFamily="34" charset="0"/>
                <a:cs typeface="Arial" panose="020B0604020202020204" pitchFamily="34" charset="0"/>
              </a:rPr>
              <a:t>. 33/A. §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5260" y="781050"/>
            <a:ext cx="11741150" cy="58058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Kétlépcsős igényérvényesítést vezetett be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Az igény csak bíróság előtt érvényesíthető, fmh útján nem.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adós felszámolását lefolytató bíróság hatáskörébe, és kizárólagos illetékességébe (6.§)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tartoznak a perek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Tárgyi illetékfeljegyzési jogos perek- Itv. 62.§ (1) i, v. - 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Azaz a vezető által beadott fellebbezésre is kiterjed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Mindkét perben ítéletet hoz a bíróság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első lépcsős -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megállapítási per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(1) bek.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megállapítási perben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károkozás jogalapját, és annak összegszerűségét is meg kell állapítani -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ítélet nem a Pp. szerinti közbenső ítélet</a:t>
            </a: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 nem határozható pertárgyértékű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megállapítási per (1/2013 Pk vélemény, BDT2011.2476.)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megállapításra irányuló kereset alapján,- az alperes ellenkérelmének hiánya, visszautasítása, vagy hatálytalansága esetén 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bírósági meghagyás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kibocsátható. 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SZÍT BDT2025. 4888.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első per sikeressége esetén, azt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követő-  marasztalási per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(11) bek.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453390"/>
            <a:ext cx="12045315" cy="632396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hu-HU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indíthatja</a:t>
            </a:r>
            <a:r>
              <a:rPr lang="hu-HU" sz="7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felperesi oldal</a:t>
            </a:r>
          </a:p>
          <a:p>
            <a:pPr marL="0" indent="0" algn="just">
              <a:buNone/>
            </a:pPr>
            <a:endParaRPr lang="hu-HU" sz="7200" u="sng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7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7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bármely</a:t>
            </a:r>
            <a:r>
              <a:rPr lang="hu-HU" sz="7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hu-HU" sz="7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hitelező</a:t>
            </a:r>
            <a:r>
              <a:rPr lang="hu-HU" sz="7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hu-HU" sz="7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Hitelező (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3. § (1) c), cd): - aki hitelezői igényét a felszámolásba bejelentette, regisztrációs díjat befizette, és a felszámoló igényét nyilvántartásba vette.   BH2017.345</a:t>
            </a:r>
          </a:p>
          <a:p>
            <a:pPr marL="0" indent="0" algn="just">
              <a:buNone/>
            </a:pP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Ez a per egyfajta „perbizomány” az adósnak a vezető által okozott teljes vagyoncsökkenést érvényesítheti akár egy hitelező is, függetlenül saját igényétől. </a:t>
            </a:r>
            <a:endParaRPr lang="hu-H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7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hitelező követelését ebben a perben nem lehet vitatni. </a:t>
            </a:r>
          </a:p>
          <a:p>
            <a:pPr marL="0" indent="0" algn="just">
              <a:buNone/>
            </a:pPr>
            <a:endParaRPr lang="hu-HU" sz="7200" u="sng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7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7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adós</a:t>
            </a: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-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akine</a:t>
            </a: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 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nevében a felszámoló jár el</a:t>
            </a:r>
          </a:p>
          <a:p>
            <a:pPr marL="0" indent="0" algn="just">
              <a:buNone/>
            </a:pP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Adós 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(Cstv. 3.§ (1) bek a), aa.):</a:t>
            </a:r>
          </a:p>
          <a:p>
            <a:pPr marL="0" indent="0" algn="just">
              <a:buNone/>
            </a:pP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Gazdasági társaságok,  </a:t>
            </a:r>
            <a:r>
              <a:rPr lang="hu-HU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Kht, 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Közjegyzői iroda, végrehajtói iroda, Szövetkezet, vízgazdasági társulat, erdőbirtokossági társulat, egyéni cég, egyesülés, nyugdíjpénztár, egyesület, alapítvány, ügyvédi iroda, szabadalmi ügyvivő</a:t>
            </a:r>
          </a:p>
          <a:p>
            <a:pPr marL="0" indent="0" algn="just">
              <a:buNone/>
            </a:pPr>
            <a:endParaRPr lang="hu-HU" sz="7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Megjegyzés: </a:t>
            </a:r>
          </a:p>
          <a:p>
            <a:pPr marL="0" indent="0" algn="just">
              <a:buNone/>
            </a:pP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adós nevében a felszámoló hitelezővédelmi szempontból kapott jogot a perindításra, azért, mert a felszámoló több információ birtokában van. </a:t>
            </a: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követelés azonban nem tartozik az adós vagyonába,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felszámolás befejezésekor az  követelésként fel sem osztható a hitelezők között.- díjat sem kap ez után a felszámoló</a:t>
            </a:r>
            <a:endParaRPr lang="hu-H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BH2022. 78</a:t>
            </a:r>
            <a:r>
              <a:rPr lang="en-US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A</a:t>
            </a:r>
            <a:r>
              <a:rPr lang="hu-HU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 33/A. </a:t>
            </a:r>
            <a:r>
              <a:rPr lang="zh-CN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bekezdése szerinti megállapítási per soha nem eredményezheti a felszámolás alatt álló adós vagyonának növekedését. A megállapítási perben meghatározott összeg erejéig a felszámolási eljárás befejezése utáni marasztalási perben léphetnek fel a hitelezők ki nem egyenlített követelésük erejéig a vezető tisztségviselővel szemben.</a:t>
            </a:r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hu-H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7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Több megállapítási per is indíthat</a:t>
            </a:r>
            <a:r>
              <a:rPr lang="hu-HU" sz="7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ó, de a keresetlevél visszautasítási oka az, ha a vezető ugyanazon tevékenysége miatt már per van, vagy volt folyamatban. (Cstv. 33/A. § (7) bek.)</a:t>
            </a:r>
            <a:endParaRPr lang="hu-H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453390"/>
            <a:ext cx="11918315" cy="6238875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Felek változása a felperesi oldalon:</a:t>
            </a:r>
            <a:endParaRPr lang="hu-H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hitelező által indított perben- a hitelezői pozícióban lehetséges jogutódlás-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SZÍT Gf.III.30.174/2024/6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felszámoló által indított perek folyamatban léte alatt nem fejezhető be a felszámolás- Cstv. 52. (2) b.) ba.)-  itt folyamatban lévőnek minősül a szünetelő, vagy felfüggesztett per is.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Felperesi perbelépés- Pp. 52. § (2) - aki maga is jogosult lett volna a perindításra, a perfelvételt lezáró végzés meghozataláig perbe beléphet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hu-HU" sz="2000" b="1" dirty="0">
                <a:sym typeface="+mn-ea"/>
              </a:rPr>
              <a:t>SZÍT Gf.III.30.174/2024/6-</a:t>
            </a:r>
            <a:r>
              <a:rPr lang="hu-HU" sz="2000" dirty="0">
                <a:sym typeface="+mn-ea"/>
              </a:rPr>
              <a:t> a </a:t>
            </a:r>
            <a:r>
              <a:rPr lang="hu-HU" sz="2000" b="1" dirty="0">
                <a:sym typeface="+mn-ea"/>
              </a:rPr>
              <a:t>jogosult felperes ellen felszámolás indul</a:t>
            </a:r>
            <a:endParaRPr lang="hu-HU" sz="2000" b="1" dirty="0"/>
          </a:p>
          <a:p>
            <a:pPr marL="0" lvl="0" indent="0" algn="just">
              <a:buNone/>
            </a:pP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Pp.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240. § (1) bekezdés f) 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pontja értelmében a fél megszűnése esetén akkor szüntethető meg az eljárás,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 a jogviszony természete a jogutódlást kizárja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Ettől meg kell különböztetni a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Pp. 241. § (1) bekezdés c) 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pontjában szabályozott esetet,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amikor a jogutódlás a jogviszony természeténél fogva nem kizárt, 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 a jogképességét elvesztett félnek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nincs jogutóda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hu-HU" sz="17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33/A. §-ának szabályozás tartalma alapján egyértelmű, hogy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kártérítési típusú tényállás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ról van szó,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 ebből következően sor kerülhet jogutódlásra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A Cstv. 33/A. §-a szerinti igény – eltérő szabály hiányában – egyrészt a hagyatéki tartozásokért fennálló felelősség korlátai között az örökösökkel szemben is megkötés nélkül érvényesíthető, másrészt a hitelező jogutódára is átszáll, a vagyoni jellegű jogosultságok nem szűnnek meg önmagában a hitelező halálával vagy megszűnésével. A Cstv. 33/A. §-a alapján indított perekben érvényesített megállapításra, majd marasztalásra irányuló, azaz az igényérvényesítés fázisába jutott igény esetében </a:t>
            </a:r>
            <a:r>
              <a:rPr lang="hu-HU" sz="178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 áll fenn a kötelezettség olyan személyessége, amely a jogutódlás kizárását megalapozná.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Cstv. 33/A. §-</a:t>
            </a:r>
            <a:r>
              <a:rPr lang="hu-HU" sz="178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ában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szabályozott vezető tisztségviselői felelősség ugyan </a:t>
            </a:r>
            <a:r>
              <a:rPr lang="hu-HU" sz="178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sui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generis és szankciós jellegű, de alapvetően mégis olyan </a:t>
            </a:r>
            <a:r>
              <a:rPr lang="hu-HU" sz="178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deliktuális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kártérítési felelősségi alakzat, amely a jogutódlás szempontjából sem a kétlépcsős perlésre, sem a kimentéssel kapcsolatos bizonyítási nehézségekre hivatkozással nem igényli az egyéb </a:t>
            </a:r>
            <a:r>
              <a:rPr lang="hu-HU" sz="178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deliktuális</a:t>
            </a:r>
            <a:r>
              <a:rPr lang="hu-HU" sz="178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alakzatokétól eltérő gyakorlat alkalmazását (hasonlóan: BH2021. 47). Ezért önmagában a hitelező esetleges megszűnése a Pp. 240. § (1) bekezdés f) pontja alapján nem ad alapot a Cstv. 33/A. § (1) bekezdésében meghatározott igény érvényesítése iránti eljárás megszüntetésére. Az ilyen típusú peres eljárás a hitelező megszűnése miatt kizárólag a Pp. 241. § (1) bekezdés c) pontja alapján, jogutód hiányában szüntethető meg.</a:t>
            </a:r>
            <a:endParaRPr lang="hu-HU" sz="17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17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17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595630"/>
          </a:xfrm>
        </p:spPr>
        <p:txBody>
          <a:bodyPr/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Határozatok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470" y="870585"/>
            <a:ext cx="11698605" cy="5866130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felperesi pozícióban csak a meghatározott felek lehetnek.</a:t>
            </a:r>
          </a:p>
          <a:p>
            <a:pPr marL="0" indent="0" algn="just">
              <a:buNone/>
            </a:pPr>
            <a:endParaRPr lang="hu-H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a felperes által kinyilatkoztatottan nem hitelezőként indítja, akkor a bíróság </a:t>
            </a:r>
          </a:p>
          <a:p>
            <a:pPr marL="0" indent="0" algn="just">
              <a:buNone/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 Pp. 176. § (1) bek. 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szerint a </a:t>
            </a:r>
            <a:r>
              <a:rPr lang="hu-H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keresetlevelet visszautasítja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ha később szűnik meg ez a minősége, vagy derül ki, hogy eleve nem volt hitelező, a </a:t>
            </a:r>
            <a:r>
              <a:rPr lang="hu-H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Pp. 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240. § (1) bek. a.), vagy 379.§-a alapján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megszünteti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a felperesi pozícióban szereplő személy tekintetében </a:t>
            </a:r>
            <a:r>
              <a:rPr lang="hu-H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vitás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hogy hitelőzőnek minősül-e, akkor a bíróság ítélettel dönt.</a:t>
            </a:r>
          </a:p>
          <a:p>
            <a:pPr marL="0" indent="0" algn="just">
              <a:buNone/>
            </a:pPr>
            <a:endParaRPr lang="hu-H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Behajthatatlansági igazolás 46. § (8) bek:</a:t>
            </a:r>
          </a:p>
          <a:p>
            <a:pPr marL="0" indent="0" algn="just">
              <a:buNone/>
            </a:pP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Ha a hitelező e felszámolásba bejelentkezett, de utóbb behajthatatlansági nyilatkozat kiadását kérte, automatikusan nem szűnik meg hitelezői minősége, csak akkor, ha azt is közli a felszámolóval. BH2016.212</a:t>
            </a:r>
          </a:p>
          <a:p>
            <a:pPr marL="0" indent="0">
              <a:buNone/>
            </a:pP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Ha a hitelező csak eleve behajthatatlansági nyilatkozat kiadását kéri, és  csak annak megfelelő </a:t>
            </a:r>
            <a:r>
              <a:rPr lang="hu-H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regdíjat</a:t>
            </a: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fizet be, hitelezőnek nem fog minősülni. BDT2008.1892.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52650" y="191193"/>
            <a:ext cx="7886700" cy="565265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kereset</a:t>
            </a:r>
            <a:b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</a:b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Pp. 170. § (2) bekezdés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61340" y="889635"/>
            <a:ext cx="11161395" cy="57772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u-HU" sz="17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anyagi jogi igény érvényesítése polgári perben</a:t>
            </a:r>
            <a:endParaRPr lang="hu-HU" sz="17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hu-HU" sz="17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jogalany a tárgyi jog rendelkezéséből részére biztosított alanyi jog megsértése miatt, igénye érvényesítése céljából – jogvédelmi érdekből –bírósághoz fordulhat.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sz="17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új Pp. A háromtagú pertárgyfogalomra épül.</a:t>
            </a:r>
            <a:endParaRPr lang="hu-HU" sz="1700" b="1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hu-HU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u-HU" sz="17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Pp. 170. § (2) A keresetlevél érdemi részében fel kell tüntetni:</a:t>
            </a:r>
          </a:p>
          <a:p>
            <a:pPr marL="0" indent="0">
              <a:spcBef>
                <a:spcPts val="0"/>
              </a:spcBef>
              <a:buNone/>
            </a:pPr>
            <a:endParaRPr lang="hu-HU" sz="17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a bíróság döntésére irányuló határozott </a:t>
            </a:r>
            <a:r>
              <a:rPr lang="hu-HU" sz="17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kereseti kérelmet</a:t>
            </a: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az </a:t>
            </a:r>
            <a:r>
              <a:rPr lang="hu-HU" sz="17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érvényesíteni kívánt jogot </a:t>
            </a: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jogalap megjelölése útján,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az érvényesíteni kívánt jogot és a kereseti kérelmet megalapozó </a:t>
            </a:r>
            <a:r>
              <a:rPr lang="hu-HU" sz="17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tényeket,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az érvényesíteni kívánt jog, a tényállítás és a kereseti kérelem közötti összefüggés levezetésére vonatkozó </a:t>
            </a:r>
            <a:r>
              <a:rPr lang="hu-HU" sz="17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jogi érvelést</a:t>
            </a: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és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a tényállításokat alátámasztó és rendelkezésre álló </a:t>
            </a:r>
            <a:r>
              <a:rPr lang="hu-HU" sz="17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bizonyítékokat</a:t>
            </a:r>
            <a:r>
              <a:rPr lang="hu-HU" sz="17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bizonyítási indítványokat az e törvényben meghatározott módon.</a:t>
            </a:r>
          </a:p>
          <a:p>
            <a:pPr marL="0" indent="0">
              <a:spcBef>
                <a:spcPts val="0"/>
              </a:spcBef>
              <a:buNone/>
            </a:pPr>
            <a:endParaRPr lang="hu-HU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hu-HU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u-HU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Pp. 7. § [Értelmező rendelkezések] (1) </a:t>
            </a:r>
            <a:r>
              <a:rPr lang="hu-HU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jogalap</a:t>
            </a:r>
            <a:r>
              <a:rPr lang="hu-HU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az az anyagi jogi jogszabályi rendelkezés, amely az alanyi jogot közvetlenül keletkeztető tényeket meghatározza és annak alapján az igény támasztására feljogosít;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keresettel érvényesített jog</a:t>
            </a:r>
            <a:r>
              <a:rPr lang="hu-HU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az az alanyi jog, amelynek érvényesítését anyagi jogi jogszabály biztosítja;</a:t>
            </a:r>
          </a:p>
          <a:p>
            <a:pPr marL="0" indent="0" algn="just">
              <a:spcBef>
                <a:spcPts val="1200"/>
              </a:spcBef>
              <a:spcAft>
                <a:spcPts val="800"/>
              </a:spcAft>
              <a:buNone/>
            </a:pPr>
            <a:endParaRPr lang="hu-HU" sz="2000" b="1" u="sng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1200"/>
              </a:spcBef>
              <a:spcAft>
                <a:spcPts val="800"/>
              </a:spcAft>
              <a:buNone/>
            </a:pPr>
            <a:r>
              <a:rPr lang="hu-HU" sz="2000" b="1" u="sng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bíróság közrehatása a jogérvényesítésben: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a kereset hiányos, nem kellően részletezett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: Pp. 176. § (2) bekezdés e), g) pontja szerint a bíróság először </a:t>
            </a: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hiánypótlással él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, sikertelensége esetén a keresetlevelet </a:t>
            </a: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visszautasítja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a visszautasítás elmaradt, ezt követően nincs helye permegszüntetésnek sem elsőfokon a Pp. 240. §-a alapján, sem másodfokon a Pp. 379. §-a szerint.</a:t>
            </a:r>
            <a:r>
              <a:rPr lang="hu-HU" sz="1500" dirty="0">
                <a:latin typeface="Calibri" panose="020F0502020204030204" charset="0"/>
                <a:ea typeface="Calibri" panose="020F0502020204030204" charset="0"/>
                <a:cs typeface="Times New Roman" panose="02020603050405020304" pitchFamily="18" charset="0"/>
              </a:rPr>
              <a:t> 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hiányosság ezesetben </a:t>
            </a: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perfelvételi szakban anyagi pervezetéssel 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küszöbölhető ki.</a:t>
            </a:r>
            <a:endParaRPr lang="hu-HU" sz="15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a kereset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</a:t>
            </a: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ellentmondó</a:t>
            </a:r>
            <a:r>
              <a:rPr lang="hu-HU" sz="15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: Pp. 176. § (6) bekezdés esetén nincs helye sem hiánypótlásnak, sem visszautasításnak. Ez esetben a keresetlevelet perfelvételre alkalmasnak kell tekinteni és az alperessel közölni kell, </a:t>
            </a:r>
            <a:r>
              <a:rPr lang="hu-HU" sz="1500" b="1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perfelvételi szakban anyagi pervezetés. </a:t>
            </a:r>
            <a:endParaRPr lang="hu-HU" sz="1500" dirty="0">
              <a:solidFill>
                <a:prstClr val="black"/>
              </a:solidFill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453390"/>
            <a:ext cx="11833225" cy="612330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hu-HU" sz="8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8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ellen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alperesi oldal -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vezető tisztségviselők ellen 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(Cstv. 3. § (1) d.), </a:t>
            </a: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cégjegyzékbe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bejegyzett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képviselő</a:t>
            </a: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(-aki a felszámolást megelőző 3 évben vezető volt, </a:t>
            </a: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-azaz azzal szemben is, aki a felszámolás elrendelésekor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már nem bejegyzett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függetlenül attól, meddig volt bejegyzett, BDT2013.2897) </a:t>
            </a:r>
          </a:p>
          <a:p>
            <a:pPr marL="0" indent="0" algn="just">
              <a:buNone/>
            </a:pP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Kérdés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ez egyben igényérvényesítési korlátot is jelent-e a 3 évnél régebben bejegyzett vezetőnél- 3462/2022 (XI.17) AB határozat   -igen</a:t>
            </a:r>
          </a:p>
          <a:p>
            <a:pPr marL="0" indent="0" algn="just">
              <a:buNone/>
            </a:pPr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névleges 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 is felel  - azaz a bejegyzett vezető nem védekezhet eredményesen azzal, hogy tényleges feladatot nem végzett     - EBH2011. 2326, BDT2010.2282.</a:t>
            </a:r>
          </a:p>
          <a:p>
            <a:pPr marL="0" indent="0" algn="just">
              <a:buNone/>
            </a:pPr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árnyékvezető 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is felel - az aki be nem jegyzett, de a cég működését irányítja </a:t>
            </a: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(e minőséget a felperesnek kell állítani, bizonyítani ÍH2012.91.)</a:t>
            </a: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Árnyékvezető </a:t>
            </a:r>
            <a:r>
              <a:rPr lang="hu-HU" sz="8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pl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tag, a tag vagy vezető rokona, cégvezető, FB tag, társaságnak hitelt folyósító pénzintézet, ha jogi személy a képviselő, annak vezetője</a:t>
            </a:r>
          </a:p>
          <a:p>
            <a:pPr marL="0" indent="0" algn="just">
              <a:buNone/>
            </a:pPr>
            <a:endParaRPr lang="en-US" altLang="en-US" sz="8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altLang="en-US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BDT2019. 4102.</a:t>
            </a:r>
          </a:p>
          <a:p>
            <a:pPr marL="0" indent="0" algn="just">
              <a:buNone/>
            </a:pPr>
            <a:r>
              <a:rPr lang="en-US" altLang="en-US" sz="6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II. Az árnyékvezetés megállapításának az is feltétele, hogy a vizsgálat alá vont magatartások idején működjön a gazdálkodó szervezet, a vezető döntéseket hozzon a cég működésével kapcsolatosan és ezek azt eredményezzék, hogy a cég vagyonvesztése miatt a hitelezők kielégítési alapja csökken.</a:t>
            </a:r>
          </a:p>
          <a:p>
            <a:pPr marL="0" indent="0" algn="just">
              <a:buNone/>
            </a:pPr>
            <a:endParaRPr lang="en-US" altLang="en-US" sz="8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457835"/>
          </a:xfrm>
        </p:spPr>
        <p:txBody>
          <a:bodyPr/>
          <a:lstStyle/>
          <a:p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Alperesi oldalon alanyváltozás: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vezető halálát követően örökösével szemben az igény érvényesíthető a hagyaték erejéig</a:t>
            </a:r>
          </a:p>
          <a:p>
            <a:pPr marL="0" indent="0" algn="just">
              <a:buNone/>
            </a:pPr>
            <a:endParaRPr lang="en-US" alt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alt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BH2021. 47.</a:t>
            </a:r>
            <a:endParaRPr lang="en-US" alt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hu-HU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Cstv. 33/A. </a:t>
            </a:r>
            <a:r>
              <a:rPr lang="zh-CN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-a alapján indított perekben érvényesített megállapításra, majd marasztalásra irányuló igény esetében </a:t>
            </a:r>
            <a:r>
              <a:rPr lang="en-US" alt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nem áll fenn a kötelezettség olyan személyessége</a:t>
            </a: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, amely a vezető tisztségviselő (árnyékvezető) halála esetén a jogutódlás bekövetkezését és megállapítását kizárná. Az ilyen igény a hagyatéki tartozásokért fennálló felelősség korlátai között az örökösökkel szemben is megkötés nélkül érvényesíthető [1991. évi XLIX. törvény 33/A. </a:t>
            </a:r>
            <a:r>
              <a:rPr lang="zh-CN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, 1952. évi III. tv. 61. </a:t>
            </a:r>
            <a:r>
              <a:rPr lang="zh-CN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, 62. </a:t>
            </a:r>
            <a:r>
              <a:rPr lang="zh-CN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].</a:t>
            </a:r>
          </a:p>
          <a:p>
            <a:pPr marL="0" indent="0" algn="just">
              <a:buNone/>
            </a:pPr>
            <a:endParaRPr lang="en-US" alt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9910" y="671195"/>
            <a:ext cx="10952480" cy="5730240"/>
          </a:xfrm>
        </p:spPr>
        <p:txBody>
          <a:bodyPr>
            <a:normAutofit fontScale="25000"/>
          </a:bodyPr>
          <a:lstStyle/>
          <a:p>
            <a:pPr marL="0" indent="0" algn="just">
              <a:buNone/>
            </a:pPr>
            <a:r>
              <a:rPr lang="hu-HU" sz="8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Akár több vezetővel szemben is indítható.</a:t>
            </a:r>
            <a:endParaRPr lang="hu-H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Ha </a:t>
            </a:r>
            <a:r>
              <a:rPr lang="hu-HU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egyidejűleg több</a:t>
            </a: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vezető tisztségviselője volt a társaságnak, felelősségük a tisztség betöltése alatt az ügyvezetői feladatok nem a hitelezői érdekek figyelembevételével történt ellátása miatt keletkezett károkért </a:t>
            </a:r>
            <a:r>
              <a:rPr lang="hu-HU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egyetemleges</a:t>
            </a: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</a:p>
          <a:p>
            <a:pPr marL="0" indent="0" algn="just">
              <a:buNone/>
            </a:pP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</a:t>
            </a:r>
            <a:r>
              <a:rPr lang="hu-HU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egyidejűleg működő vezetők a felelősség alóli mentesülés érdekében a hitelezővel szemben az egymás közötti </a:t>
            </a:r>
            <a:r>
              <a:rPr lang="hu-HU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belső munkamegosztásukra megalapozottan nem hivatkozhatnak. </a:t>
            </a:r>
            <a:endParaRPr lang="hu-HU" sz="8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Az </a:t>
            </a:r>
            <a:r>
              <a:rPr lang="hu-HU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egymást követő időszakban működő vezető</a:t>
            </a: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tisztségviselők alapvetően csak a saját tevékenységükkel, mulasztásukkal okozott károkért felelnek, felelősségük tehát főszabály szerint </a:t>
            </a:r>
            <a:r>
              <a:rPr lang="hu-HU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 egyetemleges</a:t>
            </a:r>
            <a:r>
              <a:rPr lang="hu-H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pPr marL="0" indent="0" algn="just">
              <a:buNone/>
            </a:pPr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második fordulat alapján a felelősség akkor is megállapítható, ha a hitelezői igények kielégítése </a:t>
            </a:r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 teljes egészében, hanem részben hiúsult meg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ilyenkor az adott, a jogellenes magatartással, mulasztással okozati összefüggésben álló rész erejéig kerül sor a felelősség megállapítására, ezt az összeget kell megállapítani az ítélet rendelkező részében.</a:t>
            </a:r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453390"/>
            <a:ext cx="11833225" cy="63239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8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Mikor indítható</a:t>
            </a:r>
            <a:endParaRPr lang="hu-HU" sz="188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adós felszámolása alatt indítható </a:t>
            </a:r>
          </a:p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azaz a felszámolás elrendelésének közzétételétől</a:t>
            </a:r>
          </a:p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felszámolás jogerős befejezéséig   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BH2018.231</a:t>
            </a:r>
          </a:p>
          <a:p>
            <a:pPr marL="0" indent="0" algn="just">
              <a:buNone/>
            </a:pPr>
            <a:endParaRPr lang="hu-H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BH2018. 231.</a:t>
            </a:r>
          </a:p>
          <a:p>
            <a:pPr marL="0" indent="0" algn="just">
              <a:buNone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§ (1) bekezdése szerinti megállapítási per a felszámolási eljárás alatt indítható, azaz a kártérítési kötelem keletkezésének időbeli feltétele e jogszabályi rendelkezés alapján a felszámolási eljárás kezdetétől annak jogerős befejezéséig tart, ez utóbbi szünteti meg a perindítás lehetőségét a Cstv. 33/A. § (1) bekezdése keretében (Kúria Gfv.VII.30.589/2017/3. . számon, BDT2023. 4641.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BDT2023. 4641. </a:t>
            </a:r>
          </a:p>
          <a:p>
            <a:pPr marL="0" indent="0" algn="just">
              <a:buNone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§ intézményes felelősségátvitelt tartalmazó, a gazdasági társaság szervezetére vonatkozó egyes felelősségi szabályokat áttörő, a hitelező és a vezető tisztségviselő közötti kártérítési kötelmet keletkeztető rendelkezés, amelynél a felperest az általa érvényesített jog kizárólag abban az esetben illeti meg, ha a keresetindítás a Cstv. 33/A. § (1) bekezdés valamennyi feltételének megfelel. A törvényi tényállási elemek megvalósulása keletkezteti a gazdálkodó szervezet vezetőjének felelősségét megalapító – a gazdálkodó szervezet és harmadik személyekre irányadó általános szabályokat áttörő – kártérítési jogviszonyt. Ennek egyik együttes feltétele az igényérvényesítés időbeliségét szabályozó rendelkezés, amely szerint a gazdálkodó szervezet kártérítési felelősségének megállapítása </a:t>
            </a:r>
            <a:r>
              <a:rPr lang="hu-H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kizárólag a felszámolási eljárás alatt érvényesíthető.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Ennek hiányában a kártérítési kötelem nem jön létre, ezért az érvényesített jog fennállásának hiányában a </a:t>
            </a:r>
            <a:r>
              <a:rPr lang="hu-H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keresetet érdemben el kell utasítani.</a:t>
            </a:r>
          </a:p>
          <a:p>
            <a:pPr marL="0" indent="0" algn="just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az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elévülés szabályai nem alkalmazhatók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-    Kúria Gfv.VII.30.063/2016/6.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BDT2020.4186.</a:t>
            </a:r>
            <a:r>
              <a:rPr lang="hu-H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 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453390"/>
            <a:ext cx="11833225" cy="632396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Egy vezetővel szemben több Cstv. 33/A. § szerinti per is indítható.</a:t>
            </a:r>
          </a:p>
          <a:p>
            <a:pPr marL="0" indent="0" algn="just">
              <a:buNone/>
            </a:pP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különböző vagyoncsökkentő magatartások miatt</a:t>
            </a:r>
          </a:p>
          <a:p>
            <a:pPr marL="0" indent="0" algn="just">
              <a:buNone/>
            </a:pP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ha viszont a 2. fordulat szerinti hitelezők követelésének teljes mértékben történő kielégítésének meghiúsítására folyt a per, - </a:t>
            </a:r>
            <a:r>
              <a:rPr lang="hu-H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ítélt dolgot</a:t>
            </a: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eredményez.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BDT2025. 4933.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Ha a Cstv. 33/A.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bekezdésére alapított perben a bíróság jogerősen megállapítja, hogy az adós vezetője a fizetésképtelenséggel fenyegető helyzet bekövetkeztét követően vezetői feladatait nem a hitelezők érdekeinek figyelembevételével látta el, és ezzel okozati összefüggésben a hitelezők összes bejelentett követelésének teljes mértékben történő kielégítése meghiúsulhat, ez a döntés 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ítélt dolgot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eredményez az érintett vezető tisztségviselő és valamennyi hitelező vonatkozásában.</a:t>
            </a: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II. Ha bíróság a perfüggőséget nem észlelte, és ezért elmulasztotta a keresetlevél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visszautasítását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33/A.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(7) bekezdése alapján, a korábban meghozott ítélet anyagi jogerő hatása miatt a per későbbi szakaszában 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eljárást meg kell szüntetnie.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576580"/>
          </a:xfrm>
        </p:spPr>
        <p:txBody>
          <a:bodyPr>
            <a:normAutofit fontScale="90000"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 - Elhatárolás</a:t>
            </a:r>
            <a:b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és a szerződésen kívüli kártérítés viszonya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6070" y="453390"/>
            <a:ext cx="11535410" cy="6185535"/>
          </a:xfrm>
        </p:spPr>
        <p:txBody>
          <a:bodyPr>
            <a:normAutofit fontScale="75000"/>
          </a:bodyPr>
          <a:lstStyle/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35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BH2019. 172.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35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§-</a:t>
            </a:r>
            <a:r>
              <a:rPr lang="hu-HU" sz="2355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ában</a:t>
            </a:r>
            <a:r>
              <a:rPr lang="hu-HU" sz="235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szabályozott tényállásra alapozott igény nem érvényesíthető pusztán a Ptk. 339. § (1) bekezdésében szabályozott jogként a Cstv. 33/A. §-</a:t>
            </a:r>
            <a:r>
              <a:rPr lang="hu-HU" sz="2355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ában</a:t>
            </a:r>
            <a:r>
              <a:rPr lang="hu-HU" sz="235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meghatározott eljárási rendben és igényérvényesítési határidőkön kívül          -        </a:t>
            </a:r>
            <a:r>
              <a:rPr lang="hu-HU" sz="2355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Permegszüntetésnek van helye</a:t>
            </a:r>
            <a:endParaRPr lang="hu-HU" sz="2355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felperes az eljárás folyamán tett nyilatkozataival </a:t>
            </a:r>
            <a:r>
              <a:rPr lang="hu-H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keresete jogszabályi alapjává csak a Ptk. 339. § (1) bekezdését tette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érvényesített jogát abból származtatta, a Gt. és a </a:t>
            </a:r>
            <a:r>
              <a:rPr lang="hu-H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felhívott rendelkezései-nek tartalmára csak igényérvényesítése </a:t>
            </a:r>
            <a:r>
              <a:rPr lang="hu-H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jogi indokolásának kiegészítése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körében utalt. Ennek ellenére az eljárt bíróságok a felülvizsgálati kérelemben megjelölt jogszabályok megsértése nélkül vizsgálták a szükséges eljárási előfeltételek fennállását, ezek hiányával kapcsolatos indokolásuk is mindenben megfelel a jogszabályoknak, azzal a Kúria is maradéktalanul egyetért.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felperes által a perben érvényesíteni kívánt és a bíróságok által a Pp. 3. § (2) bekezdésének megfelelően figyelembe vett </a:t>
            </a:r>
            <a:r>
              <a:rPr lang="hu-H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igény az alapjául előadott tényállás mellett nem alapítható a Cstv. 33/A. § mellőzésével a Ptk. 339. §-ára.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Cstv. 33/A. §-át törvénybe iktató, a csődeljárásról, a felszámolási eljárásról és a végelszámolásról szóló 1991. évi XLIX. törvény módosításáról szóló 2006. évi VI. törvény 14. §-a teremtette meg a gazdálkodó szervezet vezetőinek a hitelezőkkel szembeni, magánvagyonukra is kiterjedő polgári jogi felelősségét arra az esetre, ha a fizetésképtelenséggel fenyegető helyzet bekövetkeztét követően ügyvezetési feladataikat nem a hitelezők érdekének elsődlegessége, illetve a környezeti </a:t>
            </a:r>
            <a:r>
              <a:rPr lang="hu-H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terhek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rendezésének kötelezettsége alapján látták el, és ezáltal a társasági vagyon csökkent.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13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Ilyen tényállás mellett a kártérítési igénynek azért nem lehet jogalapja a Ptk. 339. §-a,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13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mert a kárkötelem nem a hitelező és a vezető tisztségviselők közötti közvetlen viszonyban jön létre, hanem a vezető tisztségviselő a társaságnak okoz kárt,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13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hitelezőnek pedig a társasággal szemben van olyan kötelmi igénye, amely a vezető tisztségviselő magatartása miatt részben vagy egészben megtérítetlen marad.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13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jogi </a:t>
            </a:r>
            <a:r>
              <a:rPr lang="hu-HU" sz="2135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okozatosság</a:t>
            </a:r>
            <a:r>
              <a:rPr lang="hu-HU" sz="213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közvetett, mind a hitelező igénye, mind a vezető tisztségviselő kárfelelőssége a társasággal szemben áll fenn. Ezeknek a jogviszonyoknak az áthidalására szolgál a Cstv. 33/A. §-a. Ez a jogszabály tehát nem kerülhető meg a kereset alapjává tett tényállás vonatkozásában. A Cstv. 33/A. §-a pedig tartalmazza azokat az igényérvényesítési határidőket, és azt az eljárási rendet, amelyre az eljárt bíróságok a felülvizsgálattal támadott döntésüket alapították.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13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782320"/>
          </a:xfrm>
        </p:spPr>
        <p:txBody>
          <a:bodyPr>
            <a:normAutofit/>
          </a:bodyPr>
          <a:lstStyle/>
          <a:p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I. Megállapítási per - </a:t>
            </a:r>
            <a:b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22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és-  a szerződésen kívüli kártérítés viszonya </a:t>
            </a:r>
            <a:endParaRPr lang="hu-HU" sz="2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1050290"/>
            <a:ext cx="11833225" cy="5727065"/>
          </a:xfrm>
        </p:spPr>
        <p:txBody>
          <a:bodyPr>
            <a:normAutofit lnSpcReduction="20000"/>
          </a:bodyPr>
          <a:lstStyle/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BH2019. 234.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adós vezető tisztségviselőjének kártérítési felelőssége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hitelező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irányában az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rPtk. 339. 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bekezdése alapján – ha az egyáltalán ezen a jogcímen érvényesíthető –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csak akkor állhat fenn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a kárt okozó cselekményének célja, eredménye saját magánvagyonának növelése volt [2006. évi IV. tv. 30.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és (3) bek., 1991. évi XLIX. tv. 33/A.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Kérdés:</a:t>
            </a:r>
            <a:endParaRPr lang="hu-HU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adós hitelezője a szándékosan kárt okozó vezetővel szemben - a felszámolás alatt, vagy akár az után, elévülési időn belül - a Ptk. 3:24. § (2) bekezdése alapján érvényesíthet-e igényt, vagy csak a Cstv. 33/A. § szerint léphet fel a vezetővel szemben?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 helyzet akkor, ha az adóssal szemben igényt nem is érvényesít? -nem hitelező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224790"/>
            <a:ext cx="10019030" cy="621030"/>
          </a:xfrm>
        </p:spPr>
        <p:txBody>
          <a:bodyPr>
            <a:normAutofit/>
          </a:bodyPr>
          <a:lstStyle/>
          <a:p>
            <a:r>
              <a:rPr lang="hu-HU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I. A megállapítási per anyagi jogi feltételei - tényállási elemei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17805" y="780415"/>
            <a:ext cx="11754485" cy="5757545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/>
                <a:ea typeface="Times New Roman" panose="02020603050405020304"/>
              </a:rPr>
              <a:t>A</a:t>
            </a:r>
            <a:r>
              <a:rPr lang="hu-HU" b="1">
                <a:latin typeface="Times New Roman" panose="02020603050405020304"/>
                <a:ea typeface="Times New Roman" panose="02020603050405020304"/>
              </a:rPr>
              <a:t> </a:t>
            </a:r>
            <a:r>
              <a:rPr b="1">
                <a:latin typeface="Times New Roman" panose="02020603050405020304"/>
                <a:ea typeface="Times New Roman" panose="02020603050405020304"/>
              </a:rPr>
              <a:t>felperesnek kell állítania és bizonyítania</a:t>
            </a:r>
            <a:r>
              <a:rPr lang="hu-HU" b="1">
                <a:latin typeface="Times New Roman" panose="02020603050405020304"/>
                <a:ea typeface="Times New Roman" panose="02020603050405020304"/>
              </a:rPr>
              <a:t>, mert az ő bizonyítási érdekébe tartozik (Pp. 265.§)</a:t>
            </a:r>
            <a:r>
              <a:rPr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/>
                <a:ea typeface="Times New Roman" panose="02020603050405020304"/>
              </a:rPr>
              <a:t>1./ </a:t>
            </a:r>
            <a:r>
              <a:rPr>
                <a:latin typeface="Times New Roman" panose="02020603050405020304"/>
                <a:ea typeface="Times New Roman" panose="02020603050405020304"/>
              </a:rPr>
              <a:t> az adós gazdálkodó szervezet </a:t>
            </a:r>
            <a:r>
              <a:rPr b="1">
                <a:latin typeface="Times New Roman" panose="02020603050405020304"/>
                <a:ea typeface="Times New Roman" panose="02020603050405020304"/>
              </a:rPr>
              <a:t>fizetésképtelenséggel fenyegető helyzete bekövetkeztét, és időpontját</a:t>
            </a:r>
            <a:r>
              <a:rPr>
                <a:latin typeface="Times New Roman" panose="02020603050405020304"/>
                <a:ea typeface="Times New Roman" panose="02020603050405020304"/>
              </a:rPr>
              <a:t>, amikor már a fizetésképtelenség fennállt.</a:t>
            </a:r>
            <a:r>
              <a:rPr lang="hu-HU">
                <a:latin typeface="Times New Roman" panose="02020603050405020304"/>
                <a:ea typeface="Times New Roman" panose="02020603050405020304"/>
              </a:rPr>
              <a:t> ( tehát nem a kezdő időpontját, és nem tényállási elem, hogyan következett be ez a helyzet)</a:t>
            </a:r>
            <a:endParaRPr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hu-HU">
                <a:latin typeface="Times New Roman" panose="02020603050405020304"/>
                <a:ea typeface="Times New Roman" panose="02020603050405020304"/>
              </a:rPr>
              <a:t>2./ </a:t>
            </a:r>
            <a:r>
              <a:rPr>
                <a:latin typeface="Times New Roman" panose="02020603050405020304"/>
                <a:ea typeface="Times New Roman" panose="02020603050405020304"/>
              </a:rPr>
              <a:t>az ezt követően kifejtett </a:t>
            </a:r>
            <a:r>
              <a:rPr lang="hu-HU">
                <a:latin typeface="Times New Roman" panose="02020603050405020304"/>
                <a:ea typeface="Times New Roman" panose="02020603050405020304"/>
              </a:rPr>
              <a:t>konkrét </a:t>
            </a:r>
            <a:r>
              <a:rPr>
                <a:latin typeface="Times New Roman" panose="02020603050405020304"/>
                <a:ea typeface="Times New Roman" panose="02020603050405020304"/>
              </a:rPr>
              <a:t>a </a:t>
            </a:r>
            <a:r>
              <a:rPr b="1">
                <a:latin typeface="Times New Roman" panose="02020603050405020304"/>
                <a:ea typeface="Times New Roman" panose="02020603050405020304"/>
              </a:rPr>
              <a:t>hitelezők érdekeit figyelmen kívül hagyó vezetői magatartást</a:t>
            </a:r>
            <a:r>
              <a:rPr>
                <a:latin typeface="Times New Roman" panose="02020603050405020304"/>
                <a:ea typeface="Times New Roman" panose="02020603050405020304"/>
              </a:rPr>
              <a:t> (vagy mulasztást), amellyel </a:t>
            </a:r>
          </a:p>
          <a:p>
            <a:pPr algn="just" defTabSz="266700"/>
            <a:r>
              <a:rPr lang="hu-HU">
                <a:latin typeface="Times New Roman" panose="02020603050405020304"/>
                <a:ea typeface="Times New Roman" panose="02020603050405020304"/>
              </a:rPr>
              <a:t>-</a:t>
            </a:r>
            <a:r>
              <a:rPr>
                <a:latin typeface="Times New Roman" panose="02020603050405020304"/>
                <a:ea typeface="Times New Roman" panose="02020603050405020304"/>
              </a:rPr>
              <a:t>az adós társaság vagyona csökkent vagy</a:t>
            </a:r>
          </a:p>
          <a:p>
            <a:pPr algn="just" defTabSz="266700"/>
            <a:r>
              <a:rPr lang="hu-HU">
                <a:latin typeface="Times New Roman" panose="02020603050405020304"/>
                <a:ea typeface="Times New Roman" panose="02020603050405020304"/>
              </a:rPr>
              <a:t>-</a:t>
            </a:r>
            <a:r>
              <a:rPr>
                <a:latin typeface="Times New Roman" panose="02020603050405020304"/>
                <a:ea typeface="Times New Roman" panose="02020603050405020304"/>
              </a:rPr>
              <a:t>a hitelezői követelések teljes kielégítését meghiúsíthatja, </a:t>
            </a:r>
          </a:p>
          <a:p>
            <a:pPr algn="just" defTabSz="266700"/>
            <a:endParaRPr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hu-HU">
                <a:latin typeface="Times New Roman" panose="02020603050405020304"/>
                <a:ea typeface="Times New Roman" panose="02020603050405020304"/>
              </a:rPr>
              <a:t>3./ </a:t>
            </a:r>
            <a:r>
              <a:rPr>
                <a:latin typeface="Times New Roman" panose="02020603050405020304"/>
                <a:ea typeface="Times New Roman" panose="02020603050405020304"/>
              </a:rPr>
              <a:t>és az ezek közötti </a:t>
            </a:r>
            <a:r>
              <a:rPr b="1">
                <a:latin typeface="Times New Roman" panose="02020603050405020304"/>
                <a:ea typeface="Times New Roman" panose="02020603050405020304"/>
              </a:rPr>
              <a:t>okozati összefüggést</a:t>
            </a:r>
            <a:r>
              <a:rPr>
                <a:latin typeface="Times New Roman" panose="02020603050405020304"/>
                <a:ea typeface="Times New Roman" panose="02020603050405020304"/>
              </a:rPr>
              <a:t>.  </a:t>
            </a:r>
          </a:p>
          <a:p>
            <a:pPr algn="just" defTabSz="266700"/>
            <a:endParaRPr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en-US" altLang="en-US">
                <a:latin typeface="Times New Roman" panose="02020603050405020304"/>
                <a:ea typeface="Times New Roman" panose="02020603050405020304"/>
              </a:rPr>
              <a:t>A fenti tényállási elemek felperes általi bizonyítását követően, </a:t>
            </a:r>
            <a:r>
              <a:rPr lang="en-US" altLang="en-US" b="1">
                <a:latin typeface="Times New Roman" panose="02020603050405020304"/>
                <a:ea typeface="Times New Roman" panose="02020603050405020304"/>
              </a:rPr>
              <a:t>az alperes a Cstv. 33/A. </a:t>
            </a:r>
            <a:r>
              <a:rPr lang="zh-CN" altLang="en-US" b="1">
                <a:latin typeface="Times New Roman" panose="02020603050405020304"/>
                <a:ea typeface="Times New Roman" panose="02020603050405020304"/>
              </a:rPr>
              <a:t>§</a:t>
            </a:r>
            <a:r>
              <a:rPr lang="en-US" altLang="en-US" b="1">
                <a:latin typeface="Times New Roman" panose="02020603050405020304"/>
                <a:ea typeface="Times New Roman" panose="02020603050405020304"/>
              </a:rPr>
              <a:t> (4) bekezdésben foglaltak szerint kimentheti magát.</a:t>
            </a:r>
          </a:p>
          <a:p>
            <a:pPr algn="just" defTabSz="266700"/>
            <a:endParaRPr lang="en-US" altLang="en-US" b="1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en-US" altLang="en-US" sz="1600" b="1">
                <a:latin typeface="Times New Roman" panose="02020603050405020304"/>
                <a:ea typeface="Times New Roman" panose="02020603050405020304"/>
              </a:rPr>
              <a:t>BH2022. 267.</a:t>
            </a:r>
          </a:p>
          <a:p>
            <a:pPr algn="just" defTabSz="266700"/>
            <a:r>
              <a:rPr lang="en-US" altLang="en-US" sz="1600">
                <a:latin typeface="Times New Roman" panose="02020603050405020304"/>
                <a:ea typeface="Times New Roman" panose="02020603050405020304"/>
              </a:rPr>
              <a:t>A tanú felkutatásának nehézségei miatt kihallgatása meghiúsulásának, továbbá a szakértői bizonyításhoz szükséges tényadatok beszerzése ellehetetlenülésének kockázatát a bizonyítási érdek általános szabálya alapján a bizonyításra köteles fél viseli, önmagukban e körülmények nem fordítják meg a bizonyítási terhet, és nem teremtenek a régi Pp. alkalmazásában nem értelmezhető bizonyítási szükséghelyzetet a fél javára [1991. XLIX. törvény (Cstv.) 33/A. </a:t>
            </a:r>
            <a:r>
              <a:rPr lang="zh-CN" altLang="en-US" sz="1600">
                <a:latin typeface="Times New Roman" panose="02020603050405020304"/>
                <a:ea typeface="Times New Roman" panose="02020603050405020304"/>
              </a:rPr>
              <a:t>§</a:t>
            </a:r>
            <a:r>
              <a:rPr lang="en-US" altLang="en-US" sz="1600">
                <a:latin typeface="Times New Roman" panose="02020603050405020304"/>
                <a:ea typeface="Times New Roman" panose="02020603050405020304"/>
              </a:rPr>
              <a:t> (1) és (3) bek., 63. </a:t>
            </a:r>
            <a:r>
              <a:rPr lang="zh-CN" altLang="en-US" sz="1600">
                <a:latin typeface="Times New Roman" panose="02020603050405020304"/>
                <a:ea typeface="Times New Roman" panose="02020603050405020304"/>
              </a:rPr>
              <a:t>§</a:t>
            </a:r>
            <a:r>
              <a:rPr lang="en-US" altLang="en-US" sz="1600">
                <a:latin typeface="Times New Roman" panose="02020603050405020304"/>
                <a:ea typeface="Times New Roman" panose="02020603050405020304"/>
              </a:rPr>
              <a:t> (2) bek.; 1952. évi III. törvény (régi Pp.) 164. </a:t>
            </a:r>
            <a:r>
              <a:rPr lang="zh-CN" altLang="en-US" sz="1600">
                <a:latin typeface="Times New Roman" panose="02020603050405020304"/>
                <a:ea typeface="Times New Roman" panose="02020603050405020304"/>
              </a:rPr>
              <a:t>§</a:t>
            </a:r>
            <a:r>
              <a:rPr lang="en-US" altLang="en-US" sz="1600">
                <a:latin typeface="Times New Roman" panose="02020603050405020304"/>
                <a:ea typeface="Times New Roman" panose="02020603050405020304"/>
              </a:rPr>
              <a:t> (1) bek.; 2016. évi CXXX. törvény (Pp.) 265. </a:t>
            </a:r>
            <a:r>
              <a:rPr lang="zh-CN" altLang="en-US" sz="1600">
                <a:latin typeface="Times New Roman" panose="02020603050405020304"/>
                <a:ea typeface="Times New Roman" panose="02020603050405020304"/>
              </a:rPr>
              <a:t>§</a:t>
            </a:r>
            <a:r>
              <a:rPr lang="en-US" altLang="en-US" sz="1600">
                <a:latin typeface="Times New Roman" panose="02020603050405020304"/>
                <a:ea typeface="Times New Roman" panose="02020603050405020304"/>
              </a:rPr>
              <a:t> (2) bek.].</a:t>
            </a:r>
          </a:p>
          <a:p>
            <a:pPr algn="just" defTabSz="266700"/>
            <a:endParaRPr lang="en-US" altLang="en-US" b="1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lang="en-US" altLang="en-US" b="1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lang="en-US" altLang="en-US" b="1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lang="en-US" altLang="en-US" b="1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lang="en-US" altLang="en-US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lang="en-US" altLang="en-US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070" y="175895"/>
            <a:ext cx="11557000" cy="563880"/>
          </a:xfrm>
        </p:spPr>
        <p:txBody>
          <a:bodyPr>
            <a:normAutofit/>
          </a:bodyPr>
          <a:lstStyle/>
          <a:p>
            <a:r>
              <a:rPr lang="hu-HU" altLang="en-US" sz="2665">
                <a:latin typeface="Times New Roman" panose="02020603050405020304" pitchFamily="18" charset="0"/>
                <a:cs typeface="Times New Roman" panose="02020603050405020304" pitchFamily="18" charset="0"/>
              </a:rPr>
              <a:t>I/1. Fizetésképtelenséggel fenyegető helyzet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72085" y="739775"/>
            <a:ext cx="11877675" cy="59480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Fenyegető fizetésképtelenség esetén</a:t>
            </a:r>
            <a:r>
              <a:rPr lang="hu-HU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:</a:t>
            </a: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-</a:t>
            </a: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 nem az a döntő, hogy van-e az adósnak olyan tartozása, amely alapján a </a:t>
            </a:r>
            <a:r>
              <a:rPr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Cstv. 27. § (2) bekezdése </a:t>
            </a: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értelmében – az erre irányuló kérelem esetén – fizetésképtelennek minősülne, és vele szemben felszámolási eljárás kezdeményezhető, </a:t>
            </a: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Lehetséges, hogy van lejárt tartozása, azt ki tudná fizetni, de valamely okból nem fizeti ki - ekkor felszámolás kezdeményezhető</a:t>
            </a:r>
            <a:endParaRPr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  <a:sym typeface="+mn-ea"/>
            </a:endParaRP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- hanem </a:t>
            </a: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a lényeges az, hogy </a:t>
            </a:r>
            <a:r>
              <a:rPr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az adós tartozását esedékességkor képes-e megfizetni.</a:t>
            </a: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 </a:t>
            </a:r>
          </a:p>
          <a:p>
            <a:pPr algn="just" defTabSz="266700">
              <a:lnSpc>
                <a:spcPct val="107000"/>
              </a:lnSpc>
            </a:pPr>
            <a:r>
              <a:rPr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A fizetésképtelenséggel fenyegető helyzet akkor következik be, amikor az adós a tartozásait likvid vagyon hiányában nem képes kifizetni (objektív feltétel), és erről a vezető tisztségviselő tudomást szerzett vagy gondos eljárás esetén tudomást kellett volna szereznie (szubjektív feltétel). 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  <a:sym typeface="+mn-ea"/>
            </a:endParaRPr>
          </a:p>
          <a:p>
            <a:pPr algn="just" defTabSz="266700">
              <a:lnSpc>
                <a:spcPct val="107000"/>
              </a:lnSpc>
            </a:pPr>
            <a:r>
              <a:rPr lang="hu-HU"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A fizetőképesség likvid vagyont feltételez:</a:t>
            </a:r>
            <a:endParaRPr b="1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  <a:sym typeface="+mn-ea"/>
            </a:endParaRPr>
          </a:p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A fizetésképtelenséggel fenyegető helyzet megállapíthatóságához szükséges objektív feltétel akkor áll be, amikor az adós </a:t>
            </a:r>
            <a:r>
              <a:rPr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esedékes tartozásának összege meghaladja a társaság likvid vagy könnyen likviddé tehető vagyonát</a:t>
            </a: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, és ezt a helyzetet a tartozások átütemezésével, esetleg reálisan visszafizethető kölcsön felvételével vagy más módon nem hárították el. A tartozás esedékességkor történő kielégítésének képessége tehát </a:t>
            </a:r>
            <a:r>
              <a:rPr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likvid pénzeszköz meglétét</a:t>
            </a: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 feltételezi, vagyis nem elegendő, hogy az adós teljes vagyona „készpénzzé konvertálása esetén” egyébként fedezetet nyújtana a tartozások kielégítésére. A hangsúly az esedékességkor történő kielégítésen van: az adós vezető tisztségviselőinek folyamatosan figyelemmel kell követni a cég esedékes, lejárt tartozásait és a cash-flow kimutatást.</a:t>
            </a:r>
            <a:endParaRPr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+mn-ea"/>
              </a:rPr>
              <a:t>A szubjektív feltétel esetén azt kell vizsgálni, hogy az objektív feltétel bekövetkezéséről történő tudomásszerzés egy ilyen tisztséget ellátó személytől kellő gondosság tanúsítása esetén elvárható-e.</a:t>
            </a: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80975"/>
            <a:ext cx="10019030" cy="617220"/>
          </a:xfrm>
        </p:spPr>
        <p:txBody>
          <a:bodyPr>
            <a:normAutofit/>
          </a:bodyPr>
          <a:lstStyle/>
          <a:p>
            <a:r>
              <a:rPr lang="hu-HU" altLang="en-US" sz="2220">
                <a:latin typeface="Times New Roman" panose="02020603050405020304" pitchFamily="18" charset="0"/>
                <a:cs typeface="Times New Roman" panose="02020603050405020304" pitchFamily="18" charset="0"/>
              </a:rPr>
              <a:t>I/1.  </a:t>
            </a:r>
            <a:r>
              <a:rPr lang="hu-HU" altLang="en-US" sz="2220" b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 fenyegető helyzet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508635" y="986155"/>
            <a:ext cx="11256645" cy="5131435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266700">
              <a:lnSpc>
                <a:spcPct val="107000"/>
              </a:lnSpc>
            </a:pPr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 defTabSz="266700">
              <a:lnSpc>
                <a:spcPct val="107000"/>
              </a:lnSpc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Fizetésképtelenséggel fenyegető helyzet, ha lejáratkor tartozásait megfizetni nem képes</a:t>
            </a:r>
            <a:b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 defTabSz="266700">
              <a:lnSpc>
                <a:spcPct val="107000"/>
              </a:lnSpc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objektív időpont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ha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rövid lejáratú kötelezettségei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meghaladják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likvid eszközeit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 forgóeszköz)</a:t>
            </a:r>
            <a:b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szubjektív időpont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amikor erről a vezető tudomást szerez ( Pl: cash-flow kimutatás, mérleg)</a:t>
            </a:r>
            <a:endParaRPr sz="200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endParaRPr sz="200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Ez az az időpont a Cstv. 33/A. § (3) bekezdése értelmében, amelytől kezdve a gazdálkodó szervezet vezetői előre látták, vagy az ilyen tisztséget betöltő személytől elvárható gondosság mellett látniuk kellett, hogy a </a:t>
            </a:r>
            <a:r>
              <a:rPr sz="2000"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gazdálkodó szervezet nem lesz képes esedékességkor kielégíteni a vele szemben fennálló követeléseket. </a:t>
            </a:r>
            <a:r>
              <a:rPr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Ennek fennállása alatt a vezető tisztségviselőnek a hitelezői érdekeket szolgálva kell gazdálkodnia. </a:t>
            </a:r>
          </a:p>
          <a:p>
            <a:pPr algn="just" defTabSz="266700">
              <a:lnSpc>
                <a:spcPct val="107000"/>
              </a:lnSpc>
            </a:pPr>
            <a:r>
              <a:rPr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Ez a kötelező gazdálkodási elv addig áll fenn, amíg a fizetésképtelenséggel fenyegető helyzet </a:t>
            </a:r>
            <a:r>
              <a:rPr lang="hu-HU"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fennáll.  </a:t>
            </a:r>
            <a:r>
              <a:rPr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(BH2014.188). </a:t>
            </a:r>
          </a:p>
          <a:p>
            <a:pPr algn="just" defTabSz="266700">
              <a:lnSpc>
                <a:spcPct val="107000"/>
              </a:lnSpc>
            </a:pPr>
            <a:endParaRPr sz="200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lang="hu-HU"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A fizetésképtelenséggel fenyegető helyzet </a:t>
            </a:r>
            <a:r>
              <a:rPr lang="hu-HU" sz="2000" b="1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kialakulásáért</a:t>
            </a:r>
            <a:r>
              <a:rPr lang="hu-HU" sz="200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 a vezetőnek a hitelezőkkel szemben nincs helytállási kötelezettsége - PÍT Gf.IV.30.248/2010/5.</a:t>
            </a:r>
            <a:endParaRPr sz="200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endParaRPr sz="200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883920" y="858520"/>
            <a:ext cx="10608945" cy="5072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eaLnBrk="1" hangingPunct="1"/>
            <a:endParaRPr lang="hu-HU" altLang="x-none" u="sng" dirty="0">
              <a:cs typeface="Arial" panose="020B0604020202020204" pitchFamily="34" charset="0"/>
              <a:sym typeface="+mn-ea"/>
            </a:endParaRPr>
          </a:p>
          <a:p>
            <a:pPr eaLnBrk="1" hangingPunct="1"/>
            <a:r>
              <a:rPr lang="hu-HU" altLang="x-none" sz="2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Cél annak meghatározása:</a:t>
            </a:r>
          </a:p>
          <a:p>
            <a:pPr eaLnBrk="1" hangingPunct="1"/>
            <a: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melyik anyagi jogi jogszabályt, és annak mely időállapotát kell alkalmazni</a:t>
            </a:r>
          </a:p>
          <a:p>
            <a:pPr eaLnBrk="1" hangingPunct="1"/>
            <a:endParaRPr lang="hu-HU" altLang="x-none" sz="2800" u="sng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/>
            <a: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Szempontok az adott ügyben az anyagi jogi szabály kiválasztására:</a:t>
            </a:r>
          </a:p>
          <a:p>
            <a:pPr eaLnBrk="1" hangingPunct="1"/>
            <a:endParaRPr lang="hu-HU" altLang="x-none" sz="2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/>
            <a: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vezetővel szembeni kártérítési szabályok meghatározása</a:t>
            </a:r>
          </a:p>
          <a:p>
            <a:pPr eaLnBrk="1" hangingPunct="1"/>
            <a: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ki az igényérvényesítő fél</a:t>
            </a:r>
          </a:p>
          <a:p>
            <a:pPr eaLnBrk="1" hangingPunct="1"/>
            <a: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mikor érvényesítheti</a:t>
            </a:r>
          </a:p>
          <a:p>
            <a:pPr eaLnBrk="1" hangingPunct="1"/>
            <a: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hol érvényesíthető - bíróság előtt, vagy melyik bíróság előtt</a:t>
            </a:r>
            <a:br>
              <a:rPr lang="hu-HU" altLang="x-none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hu-HU" altLang="x-none" sz="2800" dirty="0">
              <a:cs typeface="Arial" panose="020B0604020202020204" pitchFamily="34" charset="0"/>
              <a:sym typeface="+mn-ea"/>
            </a:endParaRPr>
          </a:p>
          <a:p>
            <a:pPr eaLnBrk="1" hangingPunct="1"/>
            <a:endParaRPr lang="en-US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805" y="161290"/>
            <a:ext cx="10019030" cy="621665"/>
          </a:xfrm>
        </p:spPr>
        <p:txBody>
          <a:bodyPr>
            <a:normAutofit/>
          </a:bodyPr>
          <a:lstStyle/>
          <a:p>
            <a:r>
              <a:rPr lang="hu-HU" altLang="en-US" sz="2665">
                <a:latin typeface="Times New Roman" panose="02020603050405020304" pitchFamily="18" charset="0"/>
                <a:cs typeface="Times New Roman" panose="02020603050405020304" pitchFamily="18" charset="0"/>
              </a:rPr>
              <a:t>I/1. Fizetésképtelenséggel fenyegető helyzet vizsgálata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15900" y="934085"/>
            <a:ext cx="11605895" cy="5623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 defTabSz="266700">
              <a:lnSpc>
                <a:spcPct val="107000"/>
              </a:lnSpc>
            </a:pPr>
            <a:endParaRPr lang="hu-HU"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/>
                <a:ea typeface="Calibri" panose="020F0502020204030204"/>
              </a:rPr>
              <a:t>- rendelkezésre álló mérleg, könyvelési adatok, peradatok alapján - cégkivonat, </a:t>
            </a: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/>
                <a:ea typeface="Calibri" panose="020F0502020204030204"/>
              </a:rPr>
              <a:t>- könyvszakértő bevonásával</a:t>
            </a:r>
          </a:p>
          <a:p>
            <a:pPr algn="just" defTabSz="266700">
              <a:lnSpc>
                <a:spcPct val="107000"/>
              </a:lnSpc>
            </a:pPr>
            <a:endParaRPr lang="hu-HU"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/>
                <a:ea typeface="Calibri" panose="020F0502020204030204"/>
              </a:rPr>
              <a:t>A</a:t>
            </a:r>
            <a:r>
              <a:rPr>
                <a:latin typeface="Times New Roman" panose="02020603050405020304"/>
                <a:ea typeface="Calibri" panose="020F0502020204030204"/>
              </a:rPr>
              <a:t> </a:t>
            </a:r>
            <a:r>
              <a:rPr b="1">
                <a:latin typeface="Times New Roman" panose="02020603050405020304"/>
                <a:ea typeface="Calibri" panose="020F0502020204030204"/>
              </a:rPr>
              <a:t>mérleg</a:t>
            </a:r>
            <a:r>
              <a:rPr>
                <a:latin typeface="Times New Roman" panose="02020603050405020304"/>
                <a:ea typeface="Calibri" panose="020F0502020204030204"/>
              </a:rPr>
              <a:t> a gazdasági év végére vonatkozóan (december 31.) adhat iránymutatást az adós vagyoni helyzetéről, ebből </a:t>
            </a:r>
            <a:r>
              <a:rPr b="1">
                <a:latin typeface="Times New Roman" panose="02020603050405020304"/>
                <a:ea typeface="Calibri" panose="020F0502020204030204"/>
              </a:rPr>
              <a:t>statikusan</a:t>
            </a:r>
            <a:r>
              <a:rPr>
                <a:latin typeface="Times New Roman" panose="02020603050405020304"/>
                <a:ea typeface="Calibri" panose="020F0502020204030204"/>
              </a:rPr>
              <a:t>, egy időpontra vonatkoztatva vizsgálható a likvid vagyon, azaz a készpénzt és könnyen készpénzzé tehető vagyon, azaz a </a:t>
            </a:r>
            <a:r>
              <a:rPr b="1">
                <a:latin typeface="Times New Roman" panose="02020603050405020304"/>
                <a:ea typeface="Calibri" panose="020F0502020204030204"/>
              </a:rPr>
              <a:t>forgóeszköz állomány</a:t>
            </a:r>
            <a:r>
              <a:rPr>
                <a:latin typeface="Times New Roman" panose="02020603050405020304"/>
                <a:ea typeface="Calibri" panose="020F0502020204030204"/>
              </a:rPr>
              <a:t> és az ezzel szemben álló </a:t>
            </a:r>
            <a:r>
              <a:rPr b="1">
                <a:latin typeface="Times New Roman" panose="02020603050405020304"/>
                <a:ea typeface="Calibri" panose="020F0502020204030204"/>
              </a:rPr>
              <a:t>egy éven belüli esedékességű kötelezettség állomány. </a:t>
            </a:r>
          </a:p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/>
                <a:ea typeface="Calibri" panose="020F0502020204030204"/>
              </a:rPr>
              <a:t>Az adott fordulónapra készített mérlegből ugyanakkor nem állapítható meg, hogy </a:t>
            </a: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/>
                <a:ea typeface="Calibri" panose="020F0502020204030204"/>
              </a:rPr>
              <a:t>-</a:t>
            </a:r>
            <a:r>
              <a:rPr>
                <a:latin typeface="Times New Roman" panose="02020603050405020304"/>
                <a:ea typeface="Calibri" panose="020F0502020204030204"/>
              </a:rPr>
              <a:t>az ú</a:t>
            </a:r>
            <a:r>
              <a:rPr lang="hu-HU">
                <a:latin typeface="Times New Roman" panose="02020603050405020304"/>
                <a:ea typeface="Calibri" panose="020F0502020204030204"/>
              </a:rPr>
              <a:t>n.</a:t>
            </a:r>
            <a:r>
              <a:rPr>
                <a:latin typeface="Times New Roman" panose="02020603050405020304"/>
                <a:ea typeface="Calibri" panose="020F0502020204030204"/>
              </a:rPr>
              <a:t> rövid lejáratú (azaz egy éven belül esedékessé váló) kötelezettségek tételesen milyen összegekben és mikor válnak éven belül esedékessé, </a:t>
            </a:r>
          </a:p>
          <a:p>
            <a:pPr algn="just" defTabSz="266700">
              <a:lnSpc>
                <a:spcPct val="107000"/>
              </a:lnSpc>
            </a:pPr>
            <a:r>
              <a:rPr lang="hu-HU">
                <a:latin typeface="Times New Roman" panose="02020603050405020304"/>
                <a:ea typeface="Calibri" panose="020F0502020204030204"/>
              </a:rPr>
              <a:t>- </a:t>
            </a:r>
            <a:r>
              <a:rPr>
                <a:latin typeface="Times New Roman" panose="02020603050405020304"/>
                <a:ea typeface="Calibri" panose="020F0502020204030204"/>
              </a:rPr>
              <a:t>továbbá nem állapítható meg az ezzel szemben álló forgóeszköz állomány részét képező követelésállomány összetétele, esedékessége, valamint megtérülési esélye sem, továbbá a készletállomány értékesíthetősége, amelyek nagyban befolyásolják a forgóeszköz állomány likvid értékét. 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/>
                <a:ea typeface="Calibri" panose="020F0502020204030204"/>
              </a:rPr>
              <a:t>Ebből azonban nem következik, hogy a fizetésképtelenséggel fenyegető helyzet bekövetkeztének megállapításához minden esetben szükséges a szakértői bizonyítás </a:t>
            </a:r>
          </a:p>
          <a:p>
            <a:pPr algn="just" defTabSz="266700">
              <a:lnSpc>
                <a:spcPct val="107000"/>
              </a:lnSpc>
            </a:pPr>
            <a:r>
              <a:rPr>
                <a:latin typeface="Times New Roman" panose="02020603050405020304"/>
                <a:ea typeface="Calibri" panose="020F0502020204030204"/>
              </a:rPr>
              <a:t>Kúria Gfv.VII.30.265/2015/4. szám, Gfv.VII.30.544/2018/4. szám.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endParaRPr lang="en-US" altLang="en-US">
              <a:latin typeface="Times New Roman" panose="02020603050405020304"/>
              <a:ea typeface="Calibri" panose="020F05020202040302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805" y="161290"/>
            <a:ext cx="10019030" cy="621665"/>
          </a:xfrm>
        </p:spPr>
        <p:txBody>
          <a:bodyPr>
            <a:normAutofit/>
          </a:bodyPr>
          <a:lstStyle/>
          <a:p>
            <a:r>
              <a:rPr lang="hu-HU" altLang="en-US" sz="2665">
                <a:latin typeface="Times New Roman" panose="02020603050405020304" pitchFamily="18" charset="0"/>
                <a:cs typeface="Times New Roman" panose="02020603050405020304" pitchFamily="18" charset="0"/>
              </a:rPr>
              <a:t>I/1. Fizetésképtelenséggel fenyegető helyzet vizsgálata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15900" y="934085"/>
            <a:ext cx="11605895" cy="5623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 defTabSz="266700">
              <a:lnSpc>
                <a:spcPct val="107000"/>
              </a:lnSpc>
            </a:pPr>
            <a:endParaRPr lang="hu-HU"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 lang="en-US" altLang="en-US">
                <a:latin typeface="Times New Roman" panose="02020603050405020304"/>
                <a:ea typeface="Calibri" panose="020F0502020204030204"/>
              </a:rPr>
              <a:t>BDT2021. 4289.</a:t>
            </a:r>
          </a:p>
          <a:p>
            <a:pPr algn="just" defTabSz="266700">
              <a:lnSpc>
                <a:spcPct val="107000"/>
              </a:lnSpc>
            </a:pPr>
            <a:r>
              <a:rPr lang="en-US" altLang="en-US">
                <a:latin typeface="Times New Roman" panose="02020603050405020304"/>
                <a:ea typeface="Calibri" panose="020F0502020204030204"/>
              </a:rPr>
              <a:t>I. A vezetői felelősség megállapítása iránti perben az adóvégrehajtási eljárás keretében az adós cég </a:t>
            </a:r>
            <a:r>
              <a:rPr lang="en-US" altLang="en-US" b="1">
                <a:latin typeface="Times New Roman" panose="02020603050405020304"/>
                <a:ea typeface="Calibri" panose="020F0502020204030204"/>
              </a:rPr>
              <a:t>bankszámlájára vezetett első beszedési megbízás eredménytelensége</a:t>
            </a:r>
            <a:r>
              <a:rPr lang="en-US" altLang="en-US">
                <a:latin typeface="Times New Roman" panose="02020603050405020304"/>
                <a:ea typeface="Calibri" panose="020F0502020204030204"/>
              </a:rPr>
              <a:t> már önmagában lehetővé teszi a fizetésképtelenséggel fenyegető helyzet bekövetkeztének megállapítását, ha a felszámolás elrendeléséig terjedő időszakban a további adóvégrehajtási cselekmények is eredménytelenek voltak és az adós még részben sem tudott eleget tenni az időközben tovább növekedő adóhátraléka megfizetésének.</a:t>
            </a:r>
          </a:p>
          <a:p>
            <a:pPr algn="just" defTabSz="266700">
              <a:lnSpc>
                <a:spcPct val="107000"/>
              </a:lnSpc>
            </a:pPr>
            <a:endParaRPr lang="en-US" altLang="en-US">
              <a:latin typeface="Times New Roman" panose="02020603050405020304"/>
              <a:ea typeface="Calibri" panose="020F050202020403020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200659" y="698500"/>
            <a:ext cx="11847905" cy="59359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33/A. § (1) bekezdésének eredeti,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2006. július 1-jén hatályba lépett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rendelkezése kizárólag a hitelezői érdekek elsődlegességét sértő vezetői magatartással okozott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vagyoncsökkenés miatt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tette lehetővé a vezető tisztségviselő felelősségének megállapítását, a jogsértő vezetői magatartás felelősséget megalapozó lehetséges következményeként a hitelezői követelések teljes kielégítésének meghiúsítását nem nevesítette.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33/A. § (1) bekezdésének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2009. szeptember 1-jén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hatályba lépett rendelkezésében jelent meg a vezetői magatartás felelősség alapjául szolgáló következményeként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vagyoncsökkenés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mellett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hitelezői követelések teljes kielégítésének meghiúsulása, 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illetve a környezeti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terhek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rendezésének elmulasztása.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felelősségi tényállás három alesetének egymáshoz való viszonyát, egymástól való elhatárolását azonban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nem rendezte. Az ítélkezési gyakorlatban ezért előfordult a vagyoncsökkenés fogalmának kiterjesztő értelmezése, illetve az, hogy a hitelezői követelések teljes kielégítésének meghiúsítását és a környezeti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terhek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rendezésének elmulasztását a vagyoncsökkenés egyik esetének tekintették.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Csupán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33/A. § (1) bekezdésének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2017. július 1-jén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hatályba lépett módosítása tette egyértelművé, hogy a hitelezői érdekeket figyelmen kívül hagyó vezetői magatartásnak két, egymástól elkülönülő lehetséges következménye állhat fenn,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egyrészt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vagyoncsökkenés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másrészt a hitelezői követelések teljes mértékben történő kielégítésének más okból, tehát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vagyoncsökkenésen kívüli okból bekövetkező meghiúsulása.  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Gfv.VI.30.325/2021/6</a:t>
            </a:r>
            <a:endParaRPr lang="hu-HU" b="1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35635" y="187325"/>
            <a:ext cx="10866120" cy="4210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I/2.  Vezető hitelezői érdeket sértő magatartása</a:t>
            </a:r>
            <a:endParaRPr lang="en-US" b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21286"/>
            <a:ext cx="10019030" cy="534670"/>
          </a:xfrm>
        </p:spPr>
        <p:txBody>
          <a:bodyPr>
            <a:normAutofit/>
          </a:bodyPr>
          <a:lstStyle/>
          <a:p>
            <a:r>
              <a:rPr lang="hu-HU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I/2. Vezető hitelezői érdeket sértő magatartása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43510" y="719455"/>
            <a:ext cx="11905615" cy="62191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 defTabSz="266700">
              <a:lnSpc>
                <a:spcPct val="107000"/>
              </a:lnSpc>
            </a:pP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 Cstv. 33/A. § (1)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bekezdése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esetében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hitelezők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érdekeit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figyelmen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kívül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hagyó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vezető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tisztségviselő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felelőssége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megállapításának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alapjául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több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magatartás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és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ezáltal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több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tényállás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szolgálhat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: –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felperes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keresetében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megjelölt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tényállítástól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függően</a:t>
            </a:r>
            <a:endParaRPr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–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vezető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adósnál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vagyoncsökkenést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okozó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más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a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hitelezők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kielégítése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teljes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kielégítése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meghiúsulását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okozó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magatartása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</a:t>
            </a:r>
          </a:p>
          <a:p>
            <a:pPr algn="just" defTabSz="266700">
              <a:lnSpc>
                <a:spcPct val="107000"/>
              </a:lnSpc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BDT2022. 4554  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bíróság a felperes jogállításához kötve van [Pp. 342. § (3) bek.], nem lehet vizsgálni a felperes igényét más anyagi jogi jogszabályi rendelkezése, a 33/A. § (1) bekezdésének a felperes által nem hivatkozott fordulata alapján  </a:t>
            </a:r>
            <a:endParaRPr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endParaRPr dirty="0" err="1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Amennyiben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felperes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keresetében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azt állítja, 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vezető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magatartása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vagyoncsökkenést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oko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z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bizonyítandó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tény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:</a:t>
            </a: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vagyoncsökkenést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okozó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magatartás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</a:t>
            </a: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 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és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vagyoncsökkenés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mértéke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(ÍH2018.121 ÍH2018.78., BDT2023.4721), </a:t>
            </a:r>
            <a:endParaRPr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endParaRPr lang="hu-HU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felperes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hitelezői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igény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teljes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kielégítésének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meghiúsítására</a:t>
            </a:r>
            <a:r>
              <a:rPr u="sng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u="sng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hivatkozik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vagyoncsökkenés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nem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tényállási</a:t>
            </a:r>
            <a:r>
              <a:rPr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elem</a:t>
            </a:r>
            <a:r>
              <a:rPr lang="hu-HU"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e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bben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az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esetben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azt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kell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bizonyítani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hogy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 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felszámolási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eljárásban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bejelentett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felszámoló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által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nyilvántartásba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vett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hitelezői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igények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kielégítése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a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vezető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tisztségviselő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hitelezői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érdekeket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sértő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más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(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nem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vagyoncsökkenést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okozó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)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magatartása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következtében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meghiúsulhat</a:t>
            </a:r>
            <a:endParaRPr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 és ennek mértékét</a:t>
            </a:r>
            <a:r>
              <a:rPr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</a:t>
            </a:r>
          </a:p>
          <a:p>
            <a:pPr algn="just" defTabSz="266700">
              <a:lnSpc>
                <a:spcPct val="107000"/>
              </a:lnSpc>
            </a:pP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PÍT BDT2023.4721., 1/2013. (II.28.) PJH,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Kúria Gfv.VII.30.544/2018/4.</a:t>
            </a:r>
          </a:p>
          <a:p>
            <a:pPr algn="just" defTabSz="266700">
              <a:lnSpc>
                <a:spcPct val="107000"/>
              </a:lnSpc>
            </a:pPr>
            <a:endParaRPr lang="hu-HU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266700">
              <a:lnSpc>
                <a:spcPct val="107000"/>
              </a:lnSpc>
            </a:pPr>
            <a:r>
              <a:rPr lang="hu-HU" dirty="0"/>
              <a:t>.</a:t>
            </a:r>
          </a:p>
          <a:p>
            <a:pPr algn="just" defTabSz="266700">
              <a:lnSpc>
                <a:spcPct val="107000"/>
              </a:lnSpc>
            </a:pPr>
            <a:endParaRPr dirty="0">
              <a:latin typeface="Times New Roman" panose="02020603050405020304"/>
              <a:ea typeface="Times New Roman" panose="02020603050405020304"/>
            </a:endParaRPr>
          </a:p>
          <a:p>
            <a:pPr defTabSz="266700">
              <a:lnSpc>
                <a:spcPct val="107000"/>
              </a:lnSpc>
            </a:pPr>
            <a:endParaRPr dirty="0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267970"/>
            <a:ext cx="10019030" cy="421005"/>
          </a:xfrm>
        </p:spPr>
        <p:txBody>
          <a:bodyPr>
            <a:normAutofit fontScale="90000"/>
          </a:bodyPr>
          <a:lstStyle/>
          <a:p>
            <a:r>
              <a:rPr lang="hu-HU" altLang="en-US" sz="2665" b="1">
                <a:latin typeface="Times New Roman" panose="02020603050405020304" pitchFamily="18" charset="0"/>
                <a:cs typeface="Times New Roman" panose="02020603050405020304" pitchFamily="18" charset="0"/>
              </a:rPr>
              <a:t>I/2.1. Vagyoncsökkentő magatartás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6680" y="811530"/>
            <a:ext cx="11863705" cy="5934075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 defTabSz="266700">
              <a:lnSpc>
                <a:spcPct val="107000"/>
              </a:lnSpc>
            </a:pPr>
            <a:r>
              <a:rPr b="1">
                <a:latin typeface="Times New Roman" panose="02020603050405020304"/>
                <a:ea typeface="Calibri" panose="020F0502020204030204"/>
              </a:rPr>
              <a:t>Vagyoncsökkenés </a:t>
            </a:r>
            <a:r>
              <a:rPr>
                <a:latin typeface="Times New Roman" panose="02020603050405020304"/>
                <a:ea typeface="Calibri" panose="020F0502020204030204"/>
              </a:rPr>
              <a:t>alatt a Cstv. 33/A. §-ának alkalmazása során </a:t>
            </a:r>
            <a:r>
              <a:rPr b="1">
                <a:latin typeface="Times New Roman" panose="02020603050405020304"/>
                <a:ea typeface="Calibri" panose="020F0502020204030204"/>
              </a:rPr>
              <a:t>az adós Cstv. 3. § (1) bekezdés e) pontja </a:t>
            </a:r>
            <a:r>
              <a:rPr>
                <a:latin typeface="Times New Roman" panose="02020603050405020304"/>
                <a:ea typeface="Calibri" panose="020F0502020204030204"/>
              </a:rPr>
              <a:t>szerinti vagyonának csökkenését kell érteni. </a:t>
            </a:r>
          </a:p>
          <a:p>
            <a:pPr algn="just" defTabSz="266700">
              <a:lnSpc>
                <a:spcPct val="107000"/>
              </a:lnSpc>
            </a:pPr>
            <a:r>
              <a:rPr b="1">
                <a:latin typeface="Times New Roman" panose="02020603050405020304"/>
                <a:ea typeface="Calibri" panose="020F0502020204030204"/>
                <a:sym typeface="+mn-ea"/>
              </a:rPr>
              <a:t>Kúria Gfv.VII.30.517/2018/6.</a:t>
            </a:r>
            <a:r>
              <a:rPr lang="hu-HU">
                <a:latin typeface="Times New Roman" panose="02020603050405020304"/>
                <a:ea typeface="Calibri" panose="020F0502020204030204"/>
                <a:sym typeface="+mn-ea"/>
              </a:rPr>
              <a:t> </a:t>
            </a:r>
            <a:r>
              <a:rPr>
                <a:latin typeface="Times New Roman" panose="02020603050405020304"/>
                <a:ea typeface="Calibri" panose="020F0502020204030204"/>
              </a:rPr>
              <a:t>E jogszabályi rendelkezés generális jelleggel, a törvény egészére egységesen értelmezi - a számvitelről szóló 2000. évi C. törvényben (a továbbiakban: Számviteli tv.) szabályozott </a:t>
            </a:r>
            <a:r>
              <a:rPr b="1">
                <a:latin typeface="Times New Roman" panose="02020603050405020304"/>
                <a:ea typeface="Calibri" panose="020F0502020204030204"/>
              </a:rPr>
              <a:t>mérleg eszközoldalához (aktíva)</a:t>
            </a:r>
            <a:r>
              <a:rPr>
                <a:latin typeface="Times New Roman" panose="02020603050405020304"/>
                <a:ea typeface="Calibri" panose="020F0502020204030204"/>
              </a:rPr>
              <a:t> rendelten - </a:t>
            </a:r>
            <a:r>
              <a:rPr b="1">
                <a:latin typeface="Times New Roman" panose="02020603050405020304"/>
                <a:ea typeface="Calibri" panose="020F0502020204030204"/>
              </a:rPr>
              <a:t>a vagyon, ezáltal a vagyoncsökkenés fogalmát</a:t>
            </a:r>
            <a:r>
              <a:rPr lang="hu-HU" b="1">
                <a:latin typeface="Times New Roman" panose="02020603050405020304"/>
                <a:ea typeface="Calibri" panose="020F0502020204030204"/>
              </a:rPr>
              <a:t>.</a:t>
            </a:r>
            <a:r>
              <a:rPr>
                <a:latin typeface="Times New Roman" panose="02020603050405020304"/>
                <a:ea typeface="Calibri" panose="020F0502020204030204"/>
              </a:rPr>
              <a:t> A törvény szabályozási logikájának fókuszában ugyanis a hitelezői igények kielégítésére szolgáló - a mérleg eszközoldalán kimutatott - vagyon áll. 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 b="1">
                <a:latin typeface="Times New Roman" panose="02020603050405020304"/>
                <a:ea typeface="Calibri" panose="020F0502020204030204"/>
                <a:sym typeface="+mn-ea"/>
              </a:rPr>
              <a:t>Kúria Gfv.VI.30.054/2022/5</a:t>
            </a:r>
            <a:r>
              <a:rPr lang="hu-HU">
                <a:latin typeface="Times New Roman" panose="02020603050405020304"/>
                <a:ea typeface="Calibri" panose="020F0502020204030204"/>
                <a:sym typeface="+mn-ea"/>
              </a:rPr>
              <a:t>  </a:t>
            </a:r>
            <a:r>
              <a:rPr>
                <a:latin typeface="Times New Roman" panose="02020603050405020304"/>
                <a:ea typeface="Calibri" panose="020F0502020204030204"/>
              </a:rPr>
              <a:t>A Számviteli tv. </a:t>
            </a:r>
            <a:r>
              <a:rPr b="1">
                <a:latin typeface="Times New Roman" panose="02020603050405020304"/>
                <a:ea typeface="Calibri" panose="020F0502020204030204"/>
              </a:rPr>
              <a:t>a vagyonba tartozó elemként a forgóeszközök között nevesíti</a:t>
            </a:r>
            <a:r>
              <a:rPr>
                <a:latin typeface="Times New Roman" panose="02020603050405020304"/>
                <a:ea typeface="Calibri" panose="020F0502020204030204"/>
              </a:rPr>
              <a:t> - többek között - a gazdálkodó szervezet </a:t>
            </a:r>
            <a:r>
              <a:rPr b="1">
                <a:latin typeface="Times New Roman" panose="02020603050405020304"/>
                <a:ea typeface="Calibri" panose="020F0502020204030204"/>
              </a:rPr>
              <a:t>pénzeszközét </a:t>
            </a:r>
            <a:r>
              <a:rPr>
                <a:latin typeface="Times New Roman" panose="02020603050405020304"/>
                <a:ea typeface="Calibri" panose="020F0502020204030204"/>
              </a:rPr>
              <a:t>[Számviteli tv. 28. § (1) bekezdés, 31. §], amelynek csökkenése tehát (akár pénzforgalmi számláról történik utalás, vagy készpénzből kifizetés) vagyoncsökkenést jelent a Cstv. szabályozási rendszerében. 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 b="1">
                <a:latin typeface="Times New Roman" panose="02020603050405020304"/>
                <a:ea typeface="Calibri" panose="020F0502020204030204"/>
                <a:sym typeface="+mn-ea"/>
              </a:rPr>
              <a:t>BH2022. 183.</a:t>
            </a:r>
            <a:r>
              <a:rPr>
                <a:latin typeface="Times New Roman" panose="02020603050405020304"/>
                <a:ea typeface="Calibri" panose="020F0502020204030204"/>
              </a:rPr>
              <a:t> </a:t>
            </a:r>
            <a:r>
              <a:rPr lang="hu-HU">
                <a:latin typeface="Times New Roman" panose="02020603050405020304"/>
                <a:ea typeface="Calibri" panose="020F0502020204030204"/>
              </a:rPr>
              <a:t> A </a:t>
            </a:r>
            <a:r>
              <a:rPr>
                <a:latin typeface="Times New Roman" panose="02020603050405020304"/>
                <a:ea typeface="Calibri" panose="020F0502020204030204"/>
              </a:rPr>
              <a:t>vagyoncsökkenés tehát az adósnak a fizetésképtelenséggel fenyegető helyzet alatti </a:t>
            </a:r>
            <a:r>
              <a:rPr b="1">
                <a:latin typeface="Times New Roman" panose="02020603050405020304"/>
                <a:ea typeface="Calibri" panose="020F0502020204030204"/>
              </a:rPr>
              <a:t>aktív vagyonához</a:t>
            </a:r>
            <a:r>
              <a:rPr>
                <a:latin typeface="Times New Roman" panose="02020603050405020304"/>
                <a:ea typeface="Calibri" panose="020F0502020204030204"/>
              </a:rPr>
              <a:t> kötődik, a Cstv. 33/A. § (1) bekezdésében szabályozott felelősségi tényállás első fordulata a hitelezői követelések fedezetét jelentő aktív adósi vagyon védelmét kívánja biztosítani, az e vagyon csökkenését eredményező, a hitelezői érdekeket figyelmen kívül hagyó vezetői magatartást kívánja szankcionálni. </a:t>
            </a:r>
          </a:p>
          <a:p>
            <a:pPr algn="just" defTabSz="266700">
              <a:lnSpc>
                <a:spcPct val="107000"/>
              </a:lnSpc>
            </a:pPr>
            <a:endParaRPr>
              <a:latin typeface="Times New Roman" panose="02020603050405020304"/>
              <a:ea typeface="Calibri" panose="020F0502020204030204"/>
            </a:endParaRPr>
          </a:p>
          <a:p>
            <a:pPr algn="just" defTabSz="266700">
              <a:lnSpc>
                <a:spcPct val="107000"/>
              </a:lnSpc>
            </a:pPr>
            <a:r>
              <a:rPr lang="hu-HU" b="1">
                <a:latin typeface="Times New Roman" panose="02020603050405020304"/>
                <a:ea typeface="Calibri" panose="020F0502020204030204"/>
                <a:sym typeface="+mn-ea"/>
              </a:rPr>
              <a:t>BDT2013.2881.  </a:t>
            </a:r>
            <a:r>
              <a:rPr lang="hu-HU">
                <a:latin typeface="Times New Roman" panose="02020603050405020304"/>
                <a:ea typeface="Calibri" panose="020F0502020204030204"/>
              </a:rPr>
              <a:t>Vagyoncsökkenésnél tehát nem annak van jelentősége, hogy a hitelezőnek milyen összegű követelése áll fenn, és azt kilehet-e elégíteni az adós vagyonából, hanem annak, hogy a fizetésképtelenséggel fenyegető helyzet bekövetkezése után a vezető a hitelezők érdekeit szem előtt tartva járt-e el, és az eljárása alatt vagyoncsökkenés az adós gazdálkodó szervezetnél keletkezett-e.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79295"/>
            <a:ext cx="10019030" cy="484094"/>
          </a:xfrm>
        </p:spPr>
        <p:txBody>
          <a:bodyPr>
            <a:normAutofit fontScale="90000"/>
          </a:bodyPr>
          <a:lstStyle/>
          <a:p>
            <a:r>
              <a:rPr lang="hu-H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I/2./1. Vagyoncsökkenés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61365" y="824754"/>
            <a:ext cx="11815482" cy="56298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fenyegető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helyzetben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történt</a:t>
            </a:r>
            <a:r>
              <a:rPr lang="hu-HU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gazdálkodás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és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eredményeként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esetleges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adósi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vagyon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csökkentése</a:t>
            </a:r>
            <a:r>
              <a:rPr lang="hu-HU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eredményezi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automatikusan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tisztségviselő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felelősségének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megállapítását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erre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csak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tisztség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felróható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magatartásának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következtében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beálló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vagyoncsökkenés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esetén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lehetőség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felróható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magatartás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többek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között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tisztségviselő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észszerűtlen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döntést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hoz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olyan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vagyoncsökkenésre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kerül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gazdaságilag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indokolatlan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(BH2022. 50),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valamint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társaság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vagyonának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előli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eltüntetését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célozzák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eredményezik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felelősség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megállapításának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azonban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feltétele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csalárd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magatartása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felelősség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célzat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szándék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hiányában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fennállhat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önmagában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gazdasági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döntés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indokolatlansága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észszerűtlensége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miatt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(BH2020. 244.)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fenyegető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helyzetben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figyelembe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vennie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összességének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érdekeit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vagyis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eljárnia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adós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elleni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követelések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fedezete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csökkenjen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felelősséget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megalapozó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magatartás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erre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figyelemmel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olyan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fenyegető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helyzetben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elvárható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észszerűséggel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meghozott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gazdasági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döntés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társaságnál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vagyoncsökkenést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eredményezett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hu-H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előbbiek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jelentik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fenyegető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helyzet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bekövetkeztét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követően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ügyvezetőnek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már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nincs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lehetősége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adóssal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szembeni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követelés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kielégítésére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Ellenkezőleg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az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ügyvezetőnek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mérlegelnie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követelését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elégíti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azonban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fizetőképesség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helyreállításához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igazodnia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u-H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tisztségviselő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ugyanakkor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egyes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érdekeit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részesítheti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előnyben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többiekhez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képest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zárja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összhitelezői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megvalósítása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céljából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egyes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eltérő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módon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mértékben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fizessen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(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Kúria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Gfv.VII.30.219/2017/5.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hu-H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44170" y="273685"/>
            <a:ext cx="11379835" cy="6169660"/>
          </a:xfrm>
        </p:spPr>
        <p:txBody>
          <a:bodyPr>
            <a:normAutofit fontScale="90000"/>
          </a:bodyPr>
          <a:lstStyle/>
          <a:p>
            <a:pPr algn="l"/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Vagyoncsökkentő magatartások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Szándékos, vagy gondatlan a fizetésképtelenséggel fenyegető helyzet bekövetkezését követően kifejtett magatartások, mulasztások, ami az aktív vagyon csökkenését okozza. ( 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Cstv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3.§. e.pontja szerinti vagyon az, amit a Számvitelről szóló tv. Befektetett, vagy forgóeszköznek minősít- aktív vagyon)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Pl: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vagyontárgyak átruházása ellenérték nélkül, áron alul, vagy nem gondos partner választás miatt ellenérték nem folyik be BDT2013.3036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kölcsönt nyújt, mely nem behajtható, biztosítékot nem köt ki, 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szerződést nem körültekintően köt ( pl, foglalót, előleget fizet) BDT2014.3144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kirívóan észszerűtlen kockázatot vállal  EBH2011.2417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osztalékot fizet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saját maga, vagy hozzátartozói érdekét tartja szem előtt ( tagi kölcsön nyújtás, visszafizetés, vagyontárgyak átruházása, megterhelése) 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adós követeléseit nem érvényesíti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úgy vállal kötelezettséget, hogy az adósnak abból haszna nem származhat BDT2016.3436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igazolható módon létre nem jött szerződések, és teljesítési igazolások nélkül rendelkezik különböző nagyságú összegek kifizetése felől</a:t>
            </a: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BH2013. 222</a:t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BDT2021. 4302.</a:t>
            </a: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Megalapozza a vezető tisztségviselő felelősségét, ha úgy járul hozzá a társaság felé fennálló tartozás átvállalásához, hogy tudja, az új kötelezett a tartozás megfizetésére nem képes, és a tartozás az új kötelezett felszámolása eredményeként bekövetkezett megszűnése folytán behajthatatlanná válik.</a:t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BDT2021. 4289.II. A fizetésképtelenséggel fenyegető helyzet bekövetkeztét követően, egy korábban harmadik személy részére nyújtott kölcsön kifejezett ügyvezetői nyilatkozattal történő elengedése – anélkül, hogy annak behajtására a volt vezető bármilyen intézkedést is tett volna – megalapozza a Csődtv. 33/A.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 szerinti felelőssége megállapítását az elengedett kölcsön összegével egyező mértékű vagyoncsökkenés mellett.</a:t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18515" y="290830"/>
            <a:ext cx="10905490" cy="5974715"/>
          </a:xfrm>
        </p:spPr>
        <p:txBody>
          <a:bodyPr>
            <a:normAutofit/>
          </a:bodyPr>
          <a:lstStyle/>
          <a:p>
            <a:pPr algn="l"/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 vagyoncsökkentő magatartás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BH2022. 50.</a:t>
            </a:r>
            <a:b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adós könyvviteli nyilvántartásában behajthatatlanság vagy értékvesztés miatt 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követelések fel nem tüntetése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jelenti az azokról való lemondást, a követelés emiatt polgári jogilag nem szűnik meg, a felszámoló nem veszíti el a követelés érvényesítésének a lehetőségét. Ha a vezető a követelésekkel kapcsolatban nem tett olyan észszerűtlen intézkedést (például indokolatlanul elengedte azokat, jogokról mondott le, a hitelezői érdekeket sértő beszámításról döntött stb.), amely negatívan hatott az érvényesítésük vagy megtérülésük lehetőségére, mértékére, tényleges értékükre, a vezetői felelősség megállapítására nem kerülhet sor [1991. évi XLIX. tv. (Cstv.) 33/A.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bek., 31.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bek. g) pont].</a:t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b="1">
                <a:latin typeface="Times New Roman" panose="02020603050405020304"/>
                <a:ea typeface="Times New Roman" panose="02020603050405020304"/>
                <a:sym typeface="+mn-ea"/>
              </a:rPr>
              <a:t>BH2015. 104</a:t>
            </a:r>
            <a:r>
              <a:rPr lang="hu-HU" altLang="en-US" sz="1800" b="1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1800">
                <a:latin typeface="Times New Roman" panose="02020603050405020304"/>
                <a:ea typeface="Times New Roman" panose="02020603050405020304"/>
                <a:sym typeface="+mn-ea"/>
              </a:rPr>
              <a:t>A tag által – visszatérítés feltételével – rendelkezésre bocsátott kölcsön akkor küszöbölheti ki a vagyoncsökkenést, ha utóbb a tag a pénz visszakövetelésétől eltekint, az adós elleni felszámolási eljárásban hitelezői igényét nem érvényesíti vagy nem érvényesítheti.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07315"/>
            <a:ext cx="10019030" cy="778510"/>
          </a:xfrm>
        </p:spPr>
        <p:txBody>
          <a:bodyPr>
            <a:normAutofit/>
          </a:bodyPr>
          <a:lstStyle/>
          <a:p>
            <a:r>
              <a:rPr lang="hu-HU" altLang="en-US" sz="2220">
                <a:latin typeface="Times New Roman" panose="02020603050405020304" pitchFamily="18" charset="0"/>
                <a:cs typeface="Times New Roman" panose="02020603050405020304" pitchFamily="18" charset="0"/>
              </a:rPr>
              <a:t>Társaság tagjait, vezetőit, azok hozzátartozóit, kapcsolt vállalkozásait előnyben részesítő ügyletek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60045" y="1108075"/>
            <a:ext cx="11258550" cy="50857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bekezdésében szabályozott magatartás szempontból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másként kell megítélni a külső hitelezőket és a társaság tagjait, ügyvezetőjét, mint tagi kölcsönöket nyújtó és így a társaság hitelezőjévé váló személyeket és követeléseiket. A tagi követelések teljesítése nem hiúsíthatja meg a külső harmadik személy hitelezők követeléseinek kielégítését (BDT2014. 3241).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bekezdésében foglalt rendelkezések célja, hogy az adós gazdasági társasággal gazdasági kapcsolatban álló személyek, cégek érdekeit, a gazdasági élet biztonságát szolgálják. A vezető tisztségviselők és tagok által nyújtott tagi kölcsönök visszafizetése, a tagok részére osztalék fizetése, továbbá saját érdekeltségi körébe tartozó vállalkozások követeléseinek kielégítése, szükségképpen meghiúsítja a többi hitelező követelésének kiegyenlítését, ezért vagyoncsökkentő magatartás az, ha a vezető tisztségviselő a saját, illetőleg az érdekeltségi körébe tartozó vállalkozás érdekeit tartja szem előtt.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mérlegelv (minden, még a bennfentes teljesítés is csökkenti a tartozásokat) alkalmazása nem helytálló, az összhitelezői érdekek figyelembevételével az aktív vagyon védelme a lényeges, amelyből minél több hitelező kielégítése lehetséges.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Az aktív vagyoncsökkenés így akkor is megvalósulhat, ha egyébként a vagyont csökkentő ügylet eredményeként egyes hitelezői követelések megszűnnek.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Az ilyen aktív vagyoncsökkenést eredményező ügylet folytán ugyanis más hitelező a törvényben foglalt kielégítési sorrendre is tekintettel, utóbb a felszámolás során, a hitelezői igényéhez kisebb hányadban jut hozzá, mint ha az aktív vagyont csökkentő ügyletkötésre nem került volna sor (PJD2019.25). 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261620"/>
            <a:ext cx="10750550" cy="734060"/>
          </a:xfrm>
        </p:spPr>
        <p:txBody>
          <a:bodyPr>
            <a:normAutofit fontScale="90000"/>
          </a:bodyPr>
          <a:lstStyle/>
          <a:p>
            <a:r>
              <a:rPr lang="hu-HU" altLang="en-US" sz="222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Társaság tagjait, vezetőit, azok hozzátartozóit, kapcsolt vállalkozásait előnyben részesítő ügyletek</a:t>
            </a:r>
            <a:endParaRPr lang="en-US" sz="2220"/>
          </a:p>
        </p:txBody>
      </p:sp>
      <p:sp>
        <p:nvSpPr>
          <p:cNvPr id="3" name="Text Box 2"/>
          <p:cNvSpPr txBox="1"/>
          <p:nvPr/>
        </p:nvSpPr>
        <p:spPr>
          <a:xfrm>
            <a:off x="676910" y="1300480"/>
            <a:ext cx="10826750" cy="44329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 vezetői magatartás megítélésénél az sem hagyható figyelmen kívül, hogy a Cstv. 57.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bekezdésében meghatározott kielégítési sorrendben a felszámolás alá került gazdasági társaság tagjainak és vezető tisztségviselőinek követelései az utolsó helyre kerültek besorolásra.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Következésképpen a már fizetésképtelenséggel fenyegető helyzetben lévő gazdasági társaság vezető tisztségviselőjének az a magatartása, hogy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társaság meglévő likvid vagyoná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 más fennálló, esedékes, utóbb részben vagy egészben kielégítetlenül maradt tartozásokat megelőzve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tag követelésének teljesítésére fordítja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ellentétes a hitelezők érdekeivel, ezáltal pedig kellő alapul szolgálhat a vezető tisztségviselő Cstv.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bekezdése szerinti felelősségének megállapításához, függetlenül attól, hogy az ilyen szolgáltatás szigorú törvényi feltételek mellett [Cstv. 40.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és (2) bekezdés] visszakövetelhető (Kúria Gfv.VII.30.269/2014/6. szám, Kúria Gfv.VII.30.290/2016/14. szám, Kúria Gfv.VII.30.256/2017/5. szám, BH2016. 179., BDT2013. 2881, BDT2014. 3241, Debreceni Ítélőtábla Gf.IV.30.372/2019/11. szám, Győri Ítélőtábla Gf.II.20.110/2022/11/I.).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576580" y="835660"/>
            <a:ext cx="10356850" cy="1098550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defTabSz="503555" eaLnBrk="1" hangingPunct="1">
              <a:buNone/>
            </a:pPr>
            <a:r>
              <a:rPr lang="hu-HU" altLang="x-none" kern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Felelősségi szabályok</a:t>
            </a:r>
            <a:endParaRPr lang="hu-HU" altLang="x-none" kern="1200" dirty="0">
              <a:latin typeface="Arial" panose="020B0604020202020204" pitchFamily="34" charset="0"/>
              <a:ea typeface="Arial" panose="020B0604020202020204" pitchFamily="34" charset="0"/>
              <a:cs typeface="+mj-cs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 hasCustomPrompt="1"/>
          </p:nvPr>
        </p:nvSpPr>
        <p:spPr>
          <a:xfrm>
            <a:off x="561975" y="2362835"/>
            <a:ext cx="4903470" cy="806450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b" anchorCtr="0" compatLnSpc="1">
            <a:noAutofit/>
          </a:bodyPr>
          <a:lstStyle/>
          <a:p>
            <a:pPr algn="ctr" defTabSz="503555" eaLnBrk="1" hangingPunct="1">
              <a:buSzPct val="145000"/>
            </a:pPr>
            <a:r>
              <a:rPr lang="hu-HU" altLang="x-none" sz="3000" kern="1200" dirty="0">
                <a:solidFill>
                  <a:srgbClr val="1287C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Tagi felelősség</a:t>
            </a:r>
            <a:endParaRPr lang="hu-HU" altLang="x-none" sz="3000" kern="1200" dirty="0">
              <a:solidFill>
                <a:srgbClr val="1287C3"/>
              </a:solidFill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 hasCustomPrompt="1"/>
          </p:nvPr>
        </p:nvSpPr>
        <p:spPr>
          <a:xfrm>
            <a:off x="575945" y="3428365"/>
            <a:ext cx="4888865" cy="2345690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Külső jogviszonyban 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Harmadik személlyel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Hitelezőkkel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None/>
            </a:pPr>
            <a:r>
              <a:rPr lang="hu-HU" altLang="x-none" sz="1900" kern="1200" dirty="0"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-----------------------------------------------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Belső jogviszonyban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 hasCustomPrompt="1"/>
          </p:nvPr>
        </p:nvSpPr>
        <p:spPr>
          <a:xfrm>
            <a:off x="5775325" y="2362835"/>
            <a:ext cx="5156835" cy="807085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b" anchorCtr="0" compatLnSpc="1">
            <a:noAutofit/>
          </a:bodyPr>
          <a:lstStyle/>
          <a:p>
            <a:pPr algn="ctr" defTabSz="503555" eaLnBrk="1" hangingPunct="1">
              <a:buClr>
                <a:srgbClr val="1287C3"/>
              </a:buClr>
              <a:buSzPct val="145000"/>
            </a:pPr>
            <a:r>
              <a:rPr lang="hu-HU" altLang="x-none" sz="3000" kern="1200" dirty="0">
                <a:solidFill>
                  <a:srgbClr val="1287C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Vezetői felelősség</a:t>
            </a:r>
            <a:endParaRPr lang="hu-HU" altLang="x-none" sz="3000" kern="1200" dirty="0">
              <a:solidFill>
                <a:srgbClr val="1287C3"/>
              </a:solidFill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 hasCustomPrompt="1"/>
          </p:nvPr>
        </p:nvSpPr>
        <p:spPr>
          <a:xfrm>
            <a:off x="5775325" y="3428365"/>
            <a:ext cx="5157470" cy="2346325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Külső jogviszonyban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Harmadik személlyel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Hitelezőkkel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---------------------------------------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Belső jogviszonyban</a:t>
            </a:r>
            <a:endParaRPr lang="hu-HU" altLang="x-none" sz="1900" b="1" kern="1200" dirty="0"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5245735"/>
          </a:xfrm>
        </p:spPr>
        <p:txBody>
          <a:bodyPr/>
          <a:lstStyle/>
          <a:p>
            <a:pPr algn="l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BDT2025. 4910.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Ha az adós fizetésképtelenséggel fenyegető helyzetének bekövetkezése és az azt kiváltó vagyoncsökkenés azonos napra esik, a vezető tisztségviselő felelőssége e vagyoncsökkenésért is fennáll, mivel a fizetésképtelenséggel fenyegető helyzetet már a vagyoncsökkentő kifizetésre való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kötelezettségvállalás előidézi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25506"/>
            <a:ext cx="10019030" cy="400909"/>
          </a:xfrm>
        </p:spPr>
        <p:txBody>
          <a:bodyPr>
            <a:normAutofit fontScale="90000"/>
          </a:bodyPr>
          <a:lstStyle/>
          <a:p>
            <a:r>
              <a:rPr lang="hu-HU" altLang="en-US" sz="3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Vagyoncsökkenésként nem érvényesíthető igény- Cstv. 31.§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15153" y="612830"/>
            <a:ext cx="11618259" cy="611966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endParaRPr lang="hu-H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Cstv. 31. § szerint kötelezettségek (pl.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vagyonátadás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elmulasztása miatt nem indulhat alappal Cstv. 33/A. §-os per. </a:t>
            </a:r>
          </a:p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fizetésképtelenséggel fenyegető helyzet időszakán kívül eső időben kifejtett, bekövetkezett vezetői magatartásra, mulasztásra, azaz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felszámolás elrendelését követő időszakra, nem alapítható Cstv. 33/A. §-os per. </a:t>
            </a:r>
          </a:p>
          <a:p>
            <a:pPr algn="just"/>
            <a:endParaRPr lang="hu-H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Cstv. 33/A. § (1) bekezdésének felelősségátviteli szabálya a gazdálkodó szervezetnél a felszámolás kezdő időpontját megelőző három évben vezetői tisztséget betöltött személyeknek a fizetésképtelenséggel fenyegető helyzet bekövetkeztét követően tett, illetőleg elkövetett, a hitelezői érdekeket figyelmen kívül hagyó, a gazdálkodó szervezet vagyonának csökkenését, illetve a hitelezői igények teljes kielégítésének más okból történő meghiúsulását eredményező vezetői intézkedéseit, mulasztásait kívánja szankcionálni. A felelősség alapjául tehát csak olyan vezetői magatartás szolgálhat, amelyet a vezető a gazdálkodó szervezet fizetésképtelenséggel fenyegető helyzete alatt tanúsít (Kúria Gfv.VI.30.083/2022/4.)</a:t>
            </a:r>
          </a:p>
          <a:p>
            <a:pPr algn="just"/>
            <a:endParaRPr lang="hu-H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Ebben az esetben az adós- akit a felszámoló képvisel- </a:t>
            </a:r>
            <a:endParaRPr lang="hu-H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FontTx/>
              <a:buNone/>
            </a:pP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 Cstv. 31. §-a </a:t>
            </a:r>
            <a:r>
              <a:rPr lang="hu-H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alapjána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vezetővel szemben ingó kiadása iránti keresetet terjeszthet elő</a:t>
            </a:r>
          </a:p>
          <a:p>
            <a:pPr algn="just"/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 Ptk 3:24.§-a -belső -felelősségi szabályok alapján rábízott vagyonnal való elszámolás hiánya miatt kártérítési pert indíthat </a:t>
            </a:r>
          </a:p>
          <a:p>
            <a:pPr indent="0" algn="just">
              <a:buFontTx/>
              <a:buNone/>
            </a:pPr>
            <a:endParaRPr lang="hu-H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25730"/>
            <a:ext cx="10019030" cy="581660"/>
          </a:xfrm>
        </p:spPr>
        <p:txBody>
          <a:bodyPr>
            <a:normAutofit fontScale="90000"/>
          </a:bodyPr>
          <a:lstStyle/>
          <a:p>
            <a:r>
              <a:rPr lang="hu-HU" altLang="en-US" sz="2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Vagyoncsökkenés</a:t>
            </a:r>
            <a:br>
              <a:rPr lang="hu-HU" altLang="en-US" sz="222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en-US" sz="2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 33/A.§ - és Cstv. 40. § viszonya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02565" y="811530"/>
            <a:ext cx="11786870" cy="58566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Sorrendiség nincs a Cstv.-ben</a:t>
            </a:r>
            <a:endParaRPr lang="en-US" alt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alt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BH2016. 179.</a:t>
            </a:r>
            <a:r>
              <a:rPr lang="hu-HU" alt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A Cstv. nem tartalmaz sorrendiséget a szabályai alapján megindítható peres eljárások tekintetében. Ha az adós vagyontárgya meghatározott időpontban történt átruházása folytán mind a Cstv. 40. </a:t>
            </a:r>
            <a:r>
              <a:rPr lang="zh-CN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(1) bekezdése szerinti megtámadási per, mind pedig a Cstv. 33/A. </a:t>
            </a:r>
            <a:r>
              <a:rPr lang="zh-CN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(1) bekezdésében szabályozott megállapítás iránti per megindításának fennállnak a feltételei, az eljárás megindítására jogosult eldöntheti, hogy melyik per megindítását tartja célravezetőbbnek.</a:t>
            </a:r>
          </a:p>
          <a:p>
            <a:pPr algn="just"/>
            <a:endParaRPr lang="hu-HU" alt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u-HU" alt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 vagyoncsökkenés, mint kár, függhet a megtámadás sikerességétől - a Cstv. 33/A. § szerinti per </a:t>
            </a:r>
            <a:r>
              <a:rPr lang="hu-HU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felfüggeszthető</a:t>
            </a:r>
            <a:endParaRPr lang="en-US" alt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alt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BDT2023. 4643.</a:t>
            </a:r>
            <a:r>
              <a:rPr lang="hu-HU" alt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 a Csődtv. 40. </a:t>
            </a:r>
            <a:r>
              <a:rPr lang="zh-CN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(1) bekezdés alapján indított perben az adós vagy a hitelező megtámadja a Csődtv. 33/A. </a:t>
            </a:r>
            <a:r>
              <a:rPr lang="zh-CN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(1) bekezdés szerint indított keresetben megjelölt vagyoncsökkenés alapjául szolgáló szerződést vagy az adós más jognyilatkozatát, az adós vagyonának csökkenése a megtámadási nyilatkozat tárgyában kezdeményezett eljárás jogerős befejezéséig nem állapítható meg. Ebben az esetben a szerződés vagy a jognyilatkozat megtámadásának jogerős elbírálásáig indokolt a Csődtv. 33/A. </a:t>
            </a:r>
            <a:r>
              <a:rPr lang="zh-CN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alapján indított peres eljárás felfüggesztése.</a:t>
            </a:r>
            <a:endParaRPr lang="en-US" alt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hu-HU" altLang="en-US" sz="2000" b="1" dirty="0">
              <a:latin typeface="Times New Roman" panose="02020603050405020304" pitchFamily="18" charset="0"/>
              <a:ea typeface="Times New Roman" panose="02020603050405020304" pitchFamily="18" charset="0"/>
              <a:sym typeface="+mn-ea"/>
            </a:endParaRPr>
          </a:p>
          <a:p>
            <a:pPr algn="just"/>
            <a:r>
              <a:rPr lang="hu-HU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- Egy perben csak a Pp. szabályainak megfelelően terjeszthető elő keresethalmazat</a:t>
            </a:r>
            <a:endParaRPr lang="hu-HU" alt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u-HU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(Pp. 173.§ - látszólagos személyi keresethalmazat nem terjeszthető elő</a:t>
            </a:r>
            <a:endParaRPr lang="hu-HU" alt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u-HU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nem kizárt halmazatként az igényérvényesíés, ha az adós indítja a vezetővel kötött szerződés megtámadása, és a vezetői felelősség miatt))</a:t>
            </a:r>
            <a:endParaRPr lang="en-US" alt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alt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627380"/>
          </a:xfrm>
        </p:spPr>
        <p:txBody>
          <a:bodyPr/>
          <a:lstStyle/>
          <a:p>
            <a:r>
              <a:rPr lang="hu-HU" altLang="en-US" sz="2000"/>
              <a:t>I/2/2.  </a:t>
            </a:r>
            <a:r>
              <a:rPr lang="hu-HU" altLang="en-US" sz="2000" b="1"/>
              <a:t>Hitelezők kielégítését meghiúsító más, nem vagyoncsökkentő magatartás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0330" y="965835"/>
            <a:ext cx="11741785" cy="54483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</a:t>
            </a:r>
            <a:r>
              <a:rPr lang="hu-H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</a:t>
            </a:r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33/A. § (1) bekezdésének második fordulata alapján („más okból meghiúsulhat”) a vezető felelőssége akkor állapítható meg, ha a hitelezői igények kielégítése oly módon hiúsulhat meg, hogy az nem jár a felszámolási vagyon csökkenésével. </a:t>
            </a:r>
            <a:endParaRPr lang="hu-H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jogalkotó a más ok mibenlétét pontosabban nem határozza meg, egyetlen dolgot azonban határozottan kiemelt – a „vagy más okból” fordulattal –: a más ok nem vagyoncsökkenés (vagyis nem az aktív vagyon csökkenése). </a:t>
            </a:r>
            <a:endParaRPr lang="hu-H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hu-H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Ilyen más ok lehet:</a:t>
            </a:r>
          </a:p>
          <a:p>
            <a:pPr algn="just"/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az adóst terhelő kötelezettségek, biztosítékok vállalása, </a:t>
            </a:r>
          </a:p>
          <a:p>
            <a:pPr algn="just"/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környezetkárosodás megelőzésére, a környezetkárosítás abbahagyására, illetve a kármentesítésre vonatkozó jogszabályban meghatározott kötelezettségek teljesítésének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33/A. § (1) bekezdésében említett elmulasztása is.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de lehet a tovább működtetés, ami miatt többlet (pl: közüzemi) terhek keletkeznek </a:t>
            </a: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BH2020. 244.</a:t>
            </a:r>
          </a:p>
          <a:p>
            <a:pPr algn="just"/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Az 1991. évi XLIX. törvény (Cstv.) 33/A.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bekezdése alapján nemcsak a szándékos, rosszhiszemű, kifejezetten a vagyonkimentésre irányuló magatartásra tekintettel állapítható meg a vezető tisztségviselő felelőssége, hanem akkor is, ha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észszerűtlen, indokolatlan kockázatot vállalva folytatja a fizetésképtelenséggel fenyegető helyzetben a társaság tevékenységét.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Nem alapozza meg a vezető tisztségviselő felelősségét önmagában az, ha az adós gazdálkodási tevékenységét a fizetésképtelenséggel fenyegető helyzetben is folytatja úgy, hogy észszerűtlen kockázatot nem vállal, a társaság megmentése érdekében tett indokolt intézkedései azonban nem vezetnek eredményre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974090"/>
          </a:xfrm>
        </p:spPr>
        <p:txBody>
          <a:bodyPr/>
          <a:lstStyle/>
          <a:p>
            <a:r>
              <a:rPr lang="hu-HU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I/3. Okozati összefüggés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752475" y="1343025"/>
            <a:ext cx="10716895" cy="49631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hu-HU" altLang="en-US"/>
              <a:t>Ok-okozati összefüggésnek kell fennállni</a:t>
            </a:r>
          </a:p>
          <a:p>
            <a:r>
              <a:rPr lang="hu-HU" altLang="en-US"/>
              <a:t>- a vagyoncsökkentő magatartás- és vagyoncsökkenés között</a:t>
            </a:r>
          </a:p>
          <a:p>
            <a:r>
              <a:rPr lang="hu-HU" altLang="en-US"/>
              <a:t>- hitelezők kelégítését meghiúsító más nem vagyoncsökkentő magatartás - és a hitelezők kielégítésének meghiúsítása között</a:t>
            </a:r>
          </a:p>
          <a:p>
            <a:endParaRPr lang="hu-HU" altLang="en-US"/>
          </a:p>
          <a:p>
            <a:r>
              <a:rPr lang="hu-HU" altLang="en-US"/>
              <a:t>Alperesek jellemző hivatkozása, az, hogy jogellenes magatartásuk </a:t>
            </a:r>
            <a:r>
              <a:rPr lang="hu-HU" altLang="en-US" b="1"/>
              <a:t>nem okozott </a:t>
            </a:r>
            <a:r>
              <a:rPr lang="hu-HU" altLang="en-US"/>
              <a:t>vagyoncsökkenést, mert már nem volt vagyona a cégnek.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5250"/>
            <a:ext cx="10972800" cy="622935"/>
          </a:xfrm>
        </p:spPr>
        <p:txBody>
          <a:bodyPr/>
          <a:lstStyle/>
          <a:p>
            <a:r>
              <a:rPr lang="hu-HU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Vezető ellenkéreleme Pp. 199. § -  Mentesülés Cstv. 33/A. § (4) bek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17170" y="717550"/>
            <a:ext cx="11713845" cy="61404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hu-HU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Az alperes ellenkérelmében:</a:t>
            </a:r>
          </a:p>
          <a:p>
            <a:r>
              <a:rPr lang="hu-HU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Pp. 199. §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 Az ellenkérelem érdemi részében – ha azzal a fél a perben védekezni kíván – fel kell tüntetni:</a:t>
            </a:r>
          </a:p>
          <a:p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a) alaki védekezés esetén</a:t>
            </a:r>
          </a:p>
          <a:p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aa)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az eljárás megszüntetésére alapot adó okot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és az azt megalapozó tényeket,</a:t>
            </a:r>
          </a:p>
          <a:p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ab) a tényeket alátámasztó és rendelkezésre álló bizonyítékokat, bizonyítási indítványokat az e törvényben meghatározott módon,</a:t>
            </a:r>
          </a:p>
          <a:p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b) érdemi védekezés esetén</a:t>
            </a:r>
          </a:p>
          <a:p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ba) a beszámítás kivételével az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anyagi jogi kifogást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a jogalap megjelölése útján,</a:t>
            </a:r>
          </a:p>
          <a:p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bb) a keresetlevél érdemi részében előadottakra vonatkozó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vitató és cáfoló nyilatkozatokat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endParaRPr lang="hu-HU" altLang="en-US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Pld: Alperesi védekezés</a:t>
            </a:r>
          </a:p>
          <a:p>
            <a:r>
              <a:rPr lang="hu-HU" altLang="en-US" u="sng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Permegszüntetés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- a felperes nem hitelező, /vagy vitatja a követelés fennálltát, összegszerűségét-(ez utóbbi nem vizsgálható)</a:t>
            </a:r>
          </a:p>
          <a:p>
            <a:r>
              <a:rPr lang="hu-HU" altLang="en-US" u="sng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Anyagi jogi kifogás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 követelés nem érvényesíthető vele szemben felszámolást megelőző 3 év előtti tevékenység miatt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altLang="en-US" u="sng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Érdemi védekezés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.- vitatja a tényállási elemek fennálltát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nem került, vagy csak később fiz.-képtelenséggel fenyegető helyzetbe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nem volt jogellenes vagyoncsökkentő, vagy más hitelezői igény kielégítését meghiúsító magatartása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nem áll fenn okozati összefüggés a vagyoncsökkentő magatartás, és a vagyoncsökkenés között</a:t>
            </a:r>
            <a:endParaRPr lang="hu-HU" altLang="en-US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altLang="en-US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altLang="en-US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alt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De ha a tényállásí elemek fennálltát a felperes bizonyította, az alperes kimentheti magát a Cstv. 33/A. § (4) bek szerint:</a:t>
            </a:r>
          </a:p>
          <a:p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690245"/>
          </a:xfrm>
        </p:spPr>
        <p:txBody>
          <a:bodyPr/>
          <a:lstStyle/>
          <a:p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Mentesülés (4) bek.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74625" y="965835"/>
            <a:ext cx="11741785" cy="54483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Cstv. 33/A.§ </a:t>
            </a:r>
            <a:r>
              <a:rPr lang="en-US" alt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(4) Mentesül a felelősség alól a vezető, ha bizonyítja, hogy </a:t>
            </a:r>
          </a:p>
          <a:p>
            <a:pPr algn="just"/>
            <a:endParaRPr lang="hu-H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fizetésképtelenséggel fenyegető helyzet bekövetkeztét követően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nem vállalt az adós pénzügyi helyzetéhez képest indokolatlan üzleti kockázatot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illetve az adott helyzetben az ilyen tisztséget betöltő személytől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elvárható valamennyi intézkedést megtett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 a hitelezői veszteségek elkerülése, csökkentése,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továbbá az adós gazdálkodó szervezet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legfőbb szerve (döntéshozó szerve) intézkedéseinek kezdeményezése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érdekében.</a:t>
            </a: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PJD2023. 23.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 fenyegető helyzet bekövetkezte esetén a hitelezői érdekek védelmében elvárható, hogy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az egyedüli tag utasításának végrehajtását megelőzően a vezető tisztségviselő felhívja a tag figyelmét arra, hogy az adós fizetésképtelenséggel fenyegető helyzetben van.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Ha a tag e tájékoztatás ellenére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fenntartja utasításá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t, a vezető tisztségviselő mentesülhet a felelősség alól, azonban nem önmagában az utasítás, hanem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(4) bekezdésében meghatározott feltételek fennállása miatt.</a:t>
            </a:r>
          </a:p>
          <a:p>
            <a:pPr algn="l"/>
            <a:endParaRPr lang="en-US" altLang="en-US" b="1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altLang="en-US"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BDT2024. 4755.</a:t>
            </a:r>
            <a:br>
              <a:rPr lang="en-US" altLang="en-US"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</a:br>
            <a:r>
              <a:rPr lang="en-US" altLang="en-US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A gazdálkodó szervezet vezetője a fizetésképtelenséggel fenyegető helyzetben lévő </a:t>
            </a:r>
            <a:r>
              <a:rPr lang="en-US" altLang="en-US" b="1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gazdasági társaság taggyűlési határozatának tartalmáért ügyvezetői minőségében nem felel.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A tagok, illetve az adós vezetői eltérő jogszabályi feltételek megvalósulása esetén felelnek a hitelezők ki nem elégített követeléséért.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9"/>
          </a:xfrm>
        </p:spPr>
        <p:txBody>
          <a:bodyPr/>
          <a:lstStyle/>
          <a:p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I/ II. Cstv. 33/A. § (5) bek.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40659" y="860613"/>
            <a:ext cx="11456893" cy="5862916"/>
          </a:xfrm>
        </p:spPr>
        <p:txBody>
          <a:bodyPr/>
          <a:lstStyle/>
          <a:p>
            <a:pPr marL="0" indent="0" algn="just">
              <a:buNone/>
            </a:pPr>
            <a:endParaRPr lang="hu-H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Cstv. 33/A. § (5) bekezdés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Amennyiben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vezető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felszámolás kezdő időpontját megelőzően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neki felróhatóan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nem vagy nem megfelelően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tett eleget a gazdálkodó szervezet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éves beszámolója 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[összevont (konszolidált) éves beszámolója] külön jogszabályban meghatározott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letétbe helyezési és közzétételi kötelezettségének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(Számv. tv. 2000. évi C. tv. 20. § (6) bek., 153. § (1) bek.- máj. 31.)</a:t>
            </a:r>
          </a:p>
          <a:p>
            <a:pPr marL="0" indent="0" algn="just">
              <a:buFontTx/>
              <a:buNone/>
            </a:pP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vagy nem teljesíti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31. § (1) bekezdés a)-d) pontja szerinti beszámolókészítési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irat- és vagyonátadási, továbbá tájékoztatási 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kötelezettségét, </a:t>
            </a:r>
          </a:p>
          <a:p>
            <a:pPr marL="0" indent="0" algn="just">
              <a:buNone/>
            </a:pPr>
            <a:endParaRPr lang="hu-H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neki kell bizonyítania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hogy a vezetői tisztségének időtartama alatt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nem következett be fizetésképtelenséggel fenyegető helyzet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-vagy ha ilyen körülmény fennállt, a vezetési feladatai ellátása során a </a:t>
            </a: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hitelezők érdekeit is figyelembe vette</a:t>
            </a:r>
            <a:r>
              <a:rPr lang="hu-H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Bármely kötelezettség megszegése alkalmazhatóvá teszi az (5) bekezdést.</a:t>
            </a:r>
          </a:p>
          <a:p>
            <a:pPr marL="0" indent="0" algn="just">
              <a:buNone/>
            </a:pP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143436"/>
            <a:ext cx="10019030" cy="555812"/>
          </a:xfrm>
        </p:spPr>
        <p:txBody>
          <a:bodyPr>
            <a:normAutofit/>
          </a:bodyPr>
          <a:lstStyle/>
          <a:p>
            <a:r>
              <a:rPr lang="hu-HU" altLang="en-US" sz="2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 33/A.§ (5) bekezdés – bizonyítási terhet fordító szabály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97223" y="699248"/>
            <a:ext cx="11707905" cy="60153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külön felelősségi szabály-</a:t>
            </a:r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tényállási elemek azonosak az (1) bek-</a:t>
            </a:r>
            <a:r>
              <a:rPr lang="hu-HU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</a:t>
            </a:r>
            <a:endParaRPr lang="hu-HU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Kúria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Gfv.VI.30.198/2021/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hu-HU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Amennyiben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felperes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Cstv. 33/A.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(5)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bekezdése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szerint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hivatkozik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és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igazolja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felróhatóan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megfelelően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eleget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gazdálkodó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szervezet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beszámolója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letétbe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helyezési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közzétételi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kötelezettségének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teljesítette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Cstv. 31.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-ban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foglalt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kötelezettségét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külön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felelősségi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szabály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hanem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Cstv. 33/A.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bekezdésével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együtt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alkalmazandó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31. § (1) bekezdés a)-d) pontjaiban - szereplő kötelezettség  --</a:t>
            </a:r>
            <a:r>
              <a:rPr lang="hu-HU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ez a mulasztás a vezető jogellenes, hitelezői érdeket sértő magatartása</a:t>
            </a:r>
          </a:p>
          <a:p>
            <a:pPr algn="just"/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Ilyenkor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mulasztás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sértő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magatartás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olyan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magatartás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iratok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hiánya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miatt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ismerhető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meg. 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Kúria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Gfv.VI.30.198/2021/4. Gfv.VI.30.325/2021/6.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szám</a:t>
            </a:r>
            <a:endParaRPr lang="hu-H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 31. § (1) bekezdés a)-d) </a:t>
            </a:r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pontjaiban kötelezettség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vezető tisztségviselőt nem a fizetésképtelenséggel fenyegető helyzet alatt, hanem a gazdálkodó szervezet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felszámolás alá kerülését követően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terheli, a felszámolás kezdő időpontjától számított 15, illetve 30 napon belül köteles azokat teljesíteni. E kötelezettségek teljesítésének elmulasztása ezért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minősülhet a vezető tisztségviselő Cstv. 33/A. §-a szerinti felelősségét megalapozó magatartásnak sem.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Cstv. 33. §-a egyébként a Cstv. 31. §-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meghatározott feladatok elvégzésének elmulasztásához önálló jogkövetkezményeket fűz.</a:t>
            </a:r>
          </a:p>
          <a:p>
            <a:pPr algn="just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Bizonyítási terhet fordító szabály</a:t>
            </a: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július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napjától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hatályos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(5)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bekezdése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korábbi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szabályozástól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eltérően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sérelmére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vonatkozó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törvényi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vélelmet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tartalmaz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szabályozás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tartalmában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eltérően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bizonyítási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kötelezettség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fordulására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vonatkozó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szabályt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ír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(BDT2018. 3831).</a:t>
            </a:r>
          </a:p>
          <a:p>
            <a:pPr algn="just"/>
            <a:endParaRPr lang="hu-H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3081" y="143435"/>
            <a:ext cx="11689977" cy="6382871"/>
          </a:xfrm>
        </p:spPr>
        <p:txBody>
          <a:bodyPr/>
          <a:lstStyle/>
          <a:p>
            <a:pPr algn="l"/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(5) bek.- Nem alkalmazható az alábbi esetekben</a:t>
            </a:r>
            <a:r>
              <a:rPr lang="hu-H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Ez a szabály az árnyékvezetőkre nem alkalmazandó.</a:t>
            </a: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ÍH2012.91.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Mérlegkészítési kötelezettsége, Tevékenységzáró mérleg, irat-, vagyonátadási kötelezettsége nincs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Tevékenységzáró mérleg letétbe helyezésének, közzétételének hiányára:</a:t>
            </a:r>
            <a:b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felszámolás számviteli feladatairól szóló 225/2000. (XII.19.) Korm. rendelet (4) bekezdése a tevékenységet lezáró beszámoló kapcsán akként rendelkezik, hogy a gazdálkodó szervezet a számviteli törvény 153–154. §-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ában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154/B. §-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ában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meghatározott letétbe helyezési és közzétételi kötelezettségének a tevékenységet lezáró beszámoló mérlegének (1) bekezdés szerinti fordulónapját követő 30 napon belül köteles eleget tenni. E jogszabályi rendelkezésekből következően a tevékenységet lezáró mérleg esetében az adós vezetőjének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kötelezettsége kizárólag annak elkészítése és a felszámoló részére való átadása, míg a letétbe helyezésre és a közzétételre a felszámoló által képviselt gazdálkodó szervezet köteles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Az adós vezetőjét tehát a tevékenységet lezáró mérleg elkészítésén és a felszámoló részére való átadásán kívül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terheli a letétbe helyezési és közzétételi kötelezettség,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így ennek alperes általi elmulasztása nem alapozza meg a Cstv. 33/A. (5) bekezdésének alkalmazhatóságát.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BH2013. 222.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II. Nem állapítható meg az éves beszámoló letétbe helyezésével kapcsolatos mulasztás, ha a gazdálkodó szervezet 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felszámolásának kezdő időpontja megelőzi a letétbe helyezési kötelezettség teljesítésére a számviteli törvényben előírt határidőt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[1991. évi XLIX. törvény 31.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2000. évi C. törvény 153.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225/2000. (XII. 19.) Korm. rendelet 3. </a:t>
            </a:r>
            <a:r>
              <a:rPr lang="zh-CN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].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 hasCustomPrompt="1"/>
          </p:nvPr>
        </p:nvSpPr>
        <p:spPr>
          <a:xfrm>
            <a:off x="561975" y="2362200"/>
            <a:ext cx="5100955" cy="767080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b" anchorCtr="0" compatLnSpc="1">
            <a:noAutofit/>
          </a:bodyPr>
          <a:lstStyle/>
          <a:p>
            <a:pPr algn="ctr" defTabSz="503555" eaLnBrk="1" hangingPunct="1">
              <a:buSzPct val="145000"/>
            </a:pPr>
            <a:r>
              <a:rPr lang="hu-HU" altLang="x-none" sz="3000" kern="1200" dirty="0">
                <a:solidFill>
                  <a:srgbClr val="1287C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Tagi felelősség</a:t>
            </a:r>
            <a:endParaRPr lang="hu-HU" altLang="x-none" sz="3000" kern="1200" dirty="0">
              <a:solidFill>
                <a:srgbClr val="1287C3"/>
              </a:solidFill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 hasCustomPrompt="1"/>
          </p:nvPr>
        </p:nvSpPr>
        <p:spPr>
          <a:xfrm>
            <a:off x="575945" y="3428365"/>
            <a:ext cx="5086985" cy="2505075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Külső jogviszonyban 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Harmadik személlyel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Hitelezőkkel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None/>
            </a:pPr>
            <a:r>
              <a:rPr lang="hu-HU" altLang="x-none" sz="1900" kern="1200" dirty="0"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-----------------------------------------------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Belső jogviszonyban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 hasCustomPrompt="1"/>
          </p:nvPr>
        </p:nvSpPr>
        <p:spPr>
          <a:xfrm>
            <a:off x="5839460" y="2362200"/>
            <a:ext cx="5401310" cy="767080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b" anchorCtr="0" compatLnSpc="1">
            <a:noAutofit/>
          </a:bodyPr>
          <a:lstStyle/>
          <a:p>
            <a:pPr algn="ctr" defTabSz="503555" eaLnBrk="1" hangingPunct="1">
              <a:buClr>
                <a:srgbClr val="1287C3"/>
              </a:buClr>
              <a:buSzPct val="145000"/>
            </a:pPr>
            <a:r>
              <a:rPr lang="hu-HU" altLang="x-none" sz="3000" kern="1200" dirty="0">
                <a:solidFill>
                  <a:srgbClr val="1287C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Vezetői felelősség</a:t>
            </a:r>
            <a:endParaRPr lang="hu-HU" altLang="x-none" sz="3000" kern="1200" dirty="0">
              <a:solidFill>
                <a:srgbClr val="1287C3"/>
              </a:solidFill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 hasCustomPrompt="1"/>
          </p:nvPr>
        </p:nvSpPr>
        <p:spPr>
          <a:xfrm>
            <a:off x="5839460" y="3428365"/>
            <a:ext cx="5401945" cy="2505710"/>
          </a:xfrm>
          <a:ln>
            <a:solidFill>
              <a:srgbClr val="0070C0"/>
            </a:solidFill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Külső jogviszonyban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Harmadik személlyel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Hitelezőkkel szemben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---------------------------------------</a:t>
            </a:r>
          </a:p>
          <a:p>
            <a:pPr marL="0" indent="0" defTabSz="503555" eaLnBrk="1" hangingPunct="1"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hu-HU" altLang="x-none" sz="1900" b="1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Belső jogviszonyban</a:t>
            </a:r>
            <a:endParaRPr lang="hu-HU" altLang="x-none" sz="1900" b="1" kern="1200" dirty="0"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097" name="Rectangle 1"/>
          <p:cNvSpPr>
            <a:spLocks noGrp="1" noChangeArrowheads="1"/>
          </p:cNvSpPr>
          <p:nvPr/>
        </p:nvSpPr>
        <p:spPr>
          <a:xfrm>
            <a:off x="503555" y="448945"/>
            <a:ext cx="10737215" cy="74041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39091" rIns="91440" bIns="45720" numCol="1" rtlCol="0" anchor="ctr" anchorCtr="0" compatLnSpc="1">
            <a:noAutofit/>
          </a:bodyPr>
          <a:lstStyle>
            <a:lvl1pPr marL="0" lvl="0" indent="0" algn="ctr" defTabSz="100774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850" b="0" i="0" u="none" kern="1200" baseline="0">
                <a:solidFill>
                  <a:schemeClr val="dk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006475" eaLnBrk="1" hangingPunct="1">
              <a:buNone/>
              <a:tabLst>
                <a:tab pos="447675" algn="l"/>
                <a:tab pos="897255" algn="l"/>
                <a:tab pos="1346200" algn="l"/>
                <a:tab pos="1795780" algn="l"/>
                <a:tab pos="2244725" algn="l"/>
                <a:tab pos="2692400" algn="l"/>
                <a:tab pos="3141980" algn="l"/>
                <a:tab pos="3590925" algn="l"/>
                <a:tab pos="4040505" algn="l"/>
                <a:tab pos="4489450" algn="l"/>
                <a:tab pos="4939030" algn="l"/>
                <a:tab pos="5386705" algn="l"/>
                <a:tab pos="5835650" algn="l"/>
                <a:tab pos="6285230" algn="l"/>
                <a:tab pos="6734175" algn="l"/>
                <a:tab pos="7183755" algn="l"/>
                <a:tab pos="7632700" algn="l"/>
                <a:tab pos="8080375" algn="l"/>
                <a:tab pos="8529955" algn="l"/>
                <a:tab pos="8978900" algn="l"/>
              </a:tabLst>
            </a:pPr>
            <a:r>
              <a:rPr lang="hu-HU" altLang="x-none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1959. évi IV. törvény (Ptk.) idején</a:t>
            </a:r>
            <a:endParaRPr lang="hu-HU" altLang="x-none" sz="28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91160" y="1460500"/>
            <a:ext cx="10849610" cy="10191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107950" indent="0" defTabSz="1006475" eaLnBrk="1" hangingPunct="1">
              <a:spcAft>
                <a:spcPct val="0"/>
              </a:spcAft>
              <a:buSzPct val="45000"/>
              <a:buFont typeface="Wingdings" panose="05000000000000000000" pitchFamily="2" charset="2"/>
              <a:buNone/>
              <a:tabLst>
                <a:tab pos="447675" algn="l"/>
                <a:tab pos="897255" algn="l"/>
                <a:tab pos="1346200" algn="l"/>
                <a:tab pos="1795780" algn="l"/>
                <a:tab pos="2244725" algn="l"/>
                <a:tab pos="2692400" algn="l"/>
                <a:tab pos="3141980" algn="l"/>
                <a:tab pos="3590925" algn="l"/>
                <a:tab pos="4040505" algn="l"/>
                <a:tab pos="4489450" algn="l"/>
                <a:tab pos="4939030" algn="l"/>
                <a:tab pos="5386705" algn="l"/>
                <a:tab pos="5835650" algn="l"/>
                <a:tab pos="6285230" algn="l"/>
                <a:tab pos="6734175" algn="l"/>
                <a:tab pos="7183755" algn="l"/>
                <a:tab pos="7632700" algn="l"/>
                <a:tab pos="8080375" algn="l"/>
                <a:tab pos="8529955" algn="l"/>
                <a:tab pos="8978900" algn="l"/>
              </a:tabLst>
            </a:pPr>
            <a:r>
              <a:rPr lang="hu-HU" altLang="x-none" sz="2400" dirty="0">
                <a:solidFill>
                  <a:srgbClr val="000000"/>
                </a:solidFill>
                <a:cs typeface="Arial" panose="020B0604020202020204" pitchFamily="34" charset="0"/>
                <a:sym typeface="+mn-ea"/>
              </a:rPr>
              <a:t>A Ptk a jogi személyek tagjánaknak, vezetőjének károkozására felelősségi szabályt nem tartalmaz</a:t>
            </a:r>
          </a:p>
          <a:p>
            <a:pPr marL="107950" indent="0" defTabSz="1006475" eaLnBrk="1" hangingPunct="1">
              <a:spcAft>
                <a:spcPct val="0"/>
              </a:spcAft>
              <a:buSzPct val="45000"/>
              <a:buFont typeface="Wingdings" panose="05000000000000000000" pitchFamily="2" charset="2"/>
              <a:buNone/>
              <a:tabLst>
                <a:tab pos="447675" algn="l"/>
                <a:tab pos="897255" algn="l"/>
                <a:tab pos="1346200" algn="l"/>
                <a:tab pos="1795780" algn="l"/>
                <a:tab pos="2244725" algn="l"/>
                <a:tab pos="2692400" algn="l"/>
                <a:tab pos="3141980" algn="l"/>
                <a:tab pos="3590925" algn="l"/>
                <a:tab pos="4040505" algn="l"/>
                <a:tab pos="4489450" algn="l"/>
                <a:tab pos="4939030" algn="l"/>
                <a:tab pos="5386705" algn="l"/>
                <a:tab pos="5835650" algn="l"/>
                <a:tab pos="6285230" algn="l"/>
                <a:tab pos="6734175" algn="l"/>
                <a:tab pos="7183755" algn="l"/>
                <a:tab pos="7632700" algn="l"/>
                <a:tab pos="8080375" algn="l"/>
                <a:tab pos="8529955" algn="l"/>
                <a:tab pos="8978900" algn="l"/>
              </a:tabLst>
            </a:pPr>
            <a:endParaRPr lang="hu-HU" altLang="x-none" sz="2400" dirty="0">
              <a:solidFill>
                <a:srgbClr val="000000"/>
              </a:solidFill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6070"/>
            <a:ext cx="10972800" cy="5820410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Szegedi Ítélőtábla Gf. 30.040/2022/9.</a:t>
            </a:r>
            <a:r>
              <a:rPr lang="hu-H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hu-HU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lemondás esetén tevékenységzáró mérleg készítési kötelezettség</a:t>
            </a:r>
            <a:endParaRPr lang="en-US" altLang="en-U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 vezető tisztségviselőt a cég működése alatt beszámoló- és mérlegkészítési és közzétételi kötelezettség terheli [számvitelről szóló 2000. évi C. törvény (Számv. tv.) 20.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(6) bekezdés]. A vezetőt ezen túl, az adós felszámolásának elrendelése esetén, tevékenységzáró mérlegkészítési kötelezettség és irat-, és vagyonátadási kötelezettség terheli [Cstv. 31.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 a) és b) pont]. Ezek a kötelezettségek a vezetői tisztség fennállása alatt terhelik a vezetőt, illetve, ha a vezetői tisztsége a felszámolást megelőzően megszűnik, úgy az irat-, és vagyonátadás megtörténtét kell igazolnia.</a:t>
            </a:r>
          </a:p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Tény, 2017. július 26. napjától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 felszámolás elrendeléséig az adós vezető tisztségviselője a közhiteles cégnyilvántartás szerint az alperes volt. </a:t>
            </a:r>
          </a:p>
          <a:p>
            <a:pPr marL="0" indent="0" algn="just">
              <a:buNone/>
            </a:pP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 Ptk 3:25. </a:t>
            </a:r>
            <a:r>
              <a:rPr lang="zh-CN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 d) pontja szerint a vezetői megbízás lemondással megszűnik.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 vezető a megbízásról a jogi személyhez vagy döntéshozó szervéhez címzett nyilatkozattal bármikor lemondhat.</a:t>
            </a:r>
          </a:p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A cégnyilvánosságról, a bírósági cégeljárásról és a végelszámolásról szóló 2016. évi V. törvény (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Ctv.) 22. </a:t>
            </a:r>
            <a:r>
              <a:rPr lang="zh-CN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bekezdése szerint a cégnyilvántartás hitelesen tanúsítja a benne feltüntetett adatok, továbbá bejegyzett jogok és tények fennállását, illetve azok változásait.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Az alperes sem vitatta, hogy az ügyvezetői tisztségről való lemondás a cégnyilvántartásban átvezetésére nem került. </a:t>
            </a:r>
          </a:p>
          <a:p>
            <a:pPr marL="0" indent="0" algn="just">
              <a:buNone/>
            </a:pP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 Ctv. 22. </a:t>
            </a:r>
            <a:r>
              <a:rPr lang="zh-CN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(4) bekezdése szerint azonban, harmadik személy hivatkozhat olyan okiratra és adatra is, amely tekintetében a cég nem tett eleget a cégbírósági bejelentés, illetve közzétételi kötelezettségének,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kivéve, ha az okiratban foglaltakhoz - a nyilvánosságra hozatal hiányában - nem fűződik joghatály.</a:t>
            </a:r>
          </a:p>
          <a:p>
            <a:pPr marL="0" indent="0" algn="just">
              <a:buNone/>
            </a:pPr>
            <a:r>
              <a:rPr lang="hu-H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vezető tisztségviselőt a felszámolást megelőző nappal záróleltár és éves beszámolókészítési kötelezettség terheli, továbbá a Cstv. 31.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 b) pontja szerint leltárkészítési kötelezettsége és 30 napon belül vagyonátadási kötelezettsége áll fenn a felszámoló felé. A Cstv. 33.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bekezdéséből következően a volt vezetőt is terheli a Cstv. 31.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szerinti kötelezettség, kivéve, ha bizonyítja, hogy a felszámolás megszűnését megelőzően a társaság felé elszámolt, a társaság iratait, vagyonát átadta, és tájékoztatási kötelezettségének eleget tett (Szegedi Ítélőtábla Gf.III.30.253/2010/4. szám és Kúria Gfv.VI.30.238/2021/9. szám).</a:t>
            </a:r>
          </a:p>
          <a:p>
            <a:pPr algn="just"/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6070"/>
            <a:ext cx="10972800" cy="5820410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Szegedi Ítélőtábla Gf. 30.040/2022/9.</a:t>
            </a:r>
            <a:r>
              <a:rPr lang="hu-H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folytatás</a:t>
            </a: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Utóbbi szabályból következően egyértelmű, hogy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cég adatait - így a vezető tisztségviselőre vonatkozó adatokat is - feltüntető cégnyilvántartás adataival szemben van helye bizonyításnak, amelyre az köteles, akinek érdekében áll, hogy a cégjegyzék adataitól eltérő állapotot a bíróság valósnak fogadja el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(hasonlóan Debreceni Ítélőtábla Gf.III.30.398/2015/9.). A Ctv. alapján az adatváltozás bejelentése nem az alperes, hanem a cég kötelezettsége [Ctv. 33-34.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-a]. A Ctv. 33.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(2) bekezdése szerint a változás bejegyzésre irányuló kérelmet a cég képviselője jogi képviselő útján köteles előterjeszteni, amely szabályból következően az alperest, mint lemondott vezetőt ilyen törvényi kötelezettség nem terhelte.</a:t>
            </a: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Következésképpen a perben az alperest terhelte annak bizonyítása, hogy - a cégnyilvántartás adataival szemben - 2019. november 6. napján ügyvezetői tisztsége megszűnt [Pp. 265.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bekezdés]. Az alperes az adós egyedüli tagjához címzett nyilatkozat csatolásával kívánta igazolni, hogy lemondott, és azt a döntéshozó tudomásul vette, azt az adós a cégbírósághoz bejelentette</a:t>
            </a: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Az alperes az ügyvezető tisztségéről való lemondó nyilatkozatot megtette, azt az illetékes cégbírósághoz benyújtották, és a változásbejegyzést nem ezen nyilatkozat hibája miatt utasította vissza a cégbíróság. A lemondó nyilatkozatot és a vezetői jogviszony megszűnését pedig nem érinti, hogy az új ügyvezetővel szemben kizáró ok áll fenn, mivel a lemondásnak nem feltétele, hogy az új ügyvezető megválasztása megtörténjen. Ezen tényekből arra lehet következtetni, hogy az alperes adósnál betöltött ügyvezetői tisztsége az általa állított időpontban - a felszámolás elrendelése előtt - lemondással megszűnt. Ennek megítélése szempontjából nincs jelentősége annak, hogy az alperes a Ctv. 88. </a:t>
            </a:r>
            <a:r>
              <a: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bekezdésében meghatározott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törvényességi felügyeleti eljárást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 kezdeményezett, mivel az nem kötelezettség a számára. Ezért az alperest képviseleti jogának megszűnése miatt a lemondását követően az adóssal kapcsolatos beszámoló készítési, és a felszámolási eljáráshoz kapcsolódóan tevékenység zárómérleg készítési kötelezettség nem terhelte.</a:t>
            </a: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877570"/>
          </a:xfrm>
        </p:spPr>
        <p:txBody>
          <a:bodyPr/>
          <a:lstStyle/>
          <a:p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(5) bek- 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Kimentés a felróható mulasztás alól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9600" y="1129554"/>
            <a:ext cx="10972800" cy="5453808"/>
          </a:xfrm>
        </p:spPr>
        <p:txBody>
          <a:bodyPr/>
          <a:lstStyle/>
          <a:p>
            <a:pPr marL="0" indent="0" algn="just">
              <a:buNone/>
            </a:pP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vezető kimentheti magát azzal, hogy a mulasztás neki nem volt felróható.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Pld: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mérleget elkészítette, a taggyűlést annak jóváhagyására összehívta, de a taggyűlés azt nem hagyta jóvá, ezért nem neki felróható okból maradat el a mérleg letétbehelyezése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kimentés önmagában nem eredményezi a kereset alaptalanságát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csupán azt, hogy a keresetet a Cstv. 33/A. § (5) bekezdésének figyelmen kívül hagyásával kell elbírálni, és ezáltal megváltozik a felperes által állítandó és bizonyítandó tények köre.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Ezért az Cstv. 31. § (1) bekezdés a) – d) pontja szerinti kötelezettségek tekintetében a felróhatóság hiánya nem eredményez egyben a Cstv. 33/A. § (4) bekezdés alapján kimentést a vezetői felelősség alól, a két körülményt- arra való alperesi hivatkozás esetén – elkülönítve kell vizsgálni.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3081" y="143435"/>
            <a:ext cx="11689977" cy="6382871"/>
          </a:xfrm>
        </p:spPr>
        <p:txBody>
          <a:bodyPr/>
          <a:lstStyle/>
          <a:p>
            <a:pPr algn="l"/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(5) bek.- Kimentés körében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Szít Gf.III.30.018/2023- </a:t>
            </a:r>
            <a: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iratátadási kötelezettség elmulasztása - arra hivatkozott, hogy csak névleges vezető volt</a:t>
            </a:r>
            <a: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31. § (1) bekezdés b) pontja alapján az adós iratait a vezető tisztségviselőnek át kell adnia a felszámoló részére. Erről az I. rendű alperesnek is tudomása volt, a felszámoló és a felszámolási ügyben eljáró bíróság is felhívta a kötelezettsége teljesítésére, a mulasztás miatt pénzbírság kiszabására is sor került. Az iratátadási kötelezettség az I. rendű alperest mint az adós önálló cégjegyzésére jogosult vezető tisztségviselőjét is terhelte. E kötelezettség alól nem mentesülhet arra hivatkozással, hogy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ténylegesen ügyvezetői tevékenységet nem végzett,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mint ahogyan ez a vezetői felelősség alól sem mentesíti (EBH2011. 2326).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Szít Gf.III.30.013/2022 adóhatóság, büntető bíróság részére történt iratátadás miatt mulasztás</a:t>
            </a:r>
            <a:br>
              <a:rPr lang="hu-HU" sz="1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alperesek nem állítottak olyan akadályt, amely a jogszabályi határidőn belül állt volna fenn, így az esetleges későbbi akadályoztatást a kimentés körében nem lehet figyelembe venni.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beszámoló elkészítésének akadályát egyebekben nem is képezi az adós iratainak az adóhatóság részére történő átadása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mivel az Art. 12. § (1) bekezdése értelmében az adózó, továbbá a 35. § (2) és (7) bekezdése szerint az adó megfizetésére kötelezett személy jogosult az adózásra vonatkozó iratok megismerésére, így minden olyan iratba betekinthet, arról másolatot készíthet vagy kérhet, amely jogainak érvényesítéséhez, kötelezettségeinek teljesítéséhez szükséges, míg a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büntetőeljárásban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is kérhető iratmásolat egyéb érdekeltként mind a 1998. évi Be. 70/B. § (7) bekezdése, mind a Be. 100. § (1) bekezdés c) pontja alapján.</a:t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9"/>
          </a:xfrm>
        </p:spPr>
        <p:txBody>
          <a:bodyPr/>
          <a:lstStyle/>
          <a:p>
            <a:pPr algn="l"/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(5) bek.-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Kimentés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8235" y="932329"/>
            <a:ext cx="11743765" cy="5791199"/>
          </a:xfrm>
        </p:spPr>
        <p:txBody>
          <a:bodyPr/>
          <a:lstStyle/>
          <a:p>
            <a:pPr marL="0" indent="0">
              <a:buNone/>
            </a:pPr>
            <a:r>
              <a:rPr lang="hu-H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Szít Gf.III.30.036/2023- Iratanyagot nem adta át- mert az i</a:t>
            </a:r>
            <a:r>
              <a:rPr lang="hu-H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ratanyagot a könyvelő sem adta át</a:t>
            </a:r>
          </a:p>
          <a:p>
            <a:pPr marL="0" indent="0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számvitelről szóló 2000. évi C. törvény (Számv.tv.) 169. § (1) és (2) bekezdése alapján az adós gazdálkodó szervezet iratanyagát (üzleti évről készített beszámoló, üzleti jelentést, valamint az azokat alátámasztó leltár, értékelés, főkönyvi kivonat, naplófőkönyvet, vagy más, a törvény követelményeinek megfelelő nyilvántartás, könyvviteli elszámolást közvetlenül és közvetetten alátámasztó számviteli bizonylatok) legalább 8 évig kell megőrizni.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Ezért a vezető tisztségviselő feladata az iratok oly módon történő rendezése, tárolása, hogy azok a hatóságnak bármikor bemutathatók legyenek, felszámolás esetén a felszámolónak átadásra kerüljenek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Következésképpen nem felel meg az iratok őrzésének helyéül az a helyiség, amelynek használatát olyan személy engedi az adós részére, akinek az érintett ingatlanrészen sem tulajdonjoga, sem haszonélvezeti joga nincsen, csupán csak – az ingatlan-nyilvántartásba be sem jegyzett – használati joga, amelynek gyakorlása a Ptk. 5:159. § (1) bekezdésének utolsó mondata szerint másnak nem engedhető át.</a:t>
            </a:r>
          </a:p>
          <a:p>
            <a:pPr marL="0" indent="0">
              <a:buNone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társaság vezetőjének továbbá mindent meg kell tennie azért, hogy hozzájusson az irataihoz, annak érdekében, hogy a könyvelést végző cég segítségével tegyen eleget a vagyon kezelésével kapcsolatos kötelezettségének (hasonlóan: BH2022. 300.) Az iratok pótlását kérheti ugyanis a vele szerződő felektől, a hatóságoktól, így az iratok esetleges eltűnése nem minősül elháríthatatlan oknak (hasonlóan: Kúria Gfv.VII.30.021/2019/6. szám). Az alperes pedig nem állította és nem is bizonyította, hogy az ingatlanhányad tulajdonjogának megszerzőjétől az iratokat kérte volna, és az esetlegesen hiányzó iratok pótlása érdekében minden elvárható intézkedést megtett volna. </a:t>
            </a: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Ezért önmagában nem adhat alapot a beszámoló közzétételi és letétbe helyezési, valamint az iratátadási kötelezettség teljesítésének kötelezettsége alóli kimentésre, hogy az adós iratai esetlegesen olyan helyen voltak, ahol az alperes azokhoz nem tudott hozzáférni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Nem szükséges így az adósnak használatot biztosító haszonélvezeti jog jogosultjának </a:t>
            </a:r>
            <a:r>
              <a:rPr 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tanúkénti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meghallgatása, mivel ha vallomása alá is támasztaná, hogy nem a haszonélvezeti jogával érintett ingatlanrészben volt az adós iratanyaga, ez nem képezheti a kimentés indokát.</a:t>
            </a:r>
          </a:p>
          <a:p>
            <a:pPr marL="0" indent="0"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684530"/>
          </a:xfrm>
        </p:spPr>
        <p:txBody>
          <a:bodyPr/>
          <a:lstStyle/>
          <a:p>
            <a:pPr algn="l"/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Cstv. 33/A. § (5) bek.-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Kimentés a felróható mulasztás alól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9600" y="1128919"/>
            <a:ext cx="10972800" cy="5453808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BH2022. 300.</a:t>
            </a:r>
          </a:p>
          <a:p>
            <a:pPr marL="0" indent="0" algn="just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Ha egy másik cég részére könyvviteli szolgáltatást végző gazdasági társaság kerül felszámolás (vagy kényszerintézkedések hatálya) alá, a cég vezetőjének ilyen helyzetben is minden intézkedést meg kell tennie annak érdekében, hogy hozzájusson a cég irataihoz és egy másik könyvviteli szolgáltatást végző személy segítségével tegyen eleget a vagyon kezelésével kapcsolatos kötelezettségének.</a:t>
            </a:r>
          </a:p>
          <a:p>
            <a:pPr marL="0" indent="0" algn="just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 vezető tisztségviselő nem mentesülhet a felelősség alól arra hivatkozással, hogy azért nem tudta megtenni a szükséges intézkedéseket, mert a cég iratai a könyvviteli szolgáltatást végző személynél voltak [1991. évi XLIX. törvény (Cstv.) 33/A.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bek.].</a:t>
            </a:r>
          </a:p>
          <a:p>
            <a:pPr marL="0" indent="0" algn="just"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251012" y="233082"/>
            <a:ext cx="11672047" cy="6400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/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SZÍT Gf.III.30.141/2024/4- Felszámolóval való kapcsolatfelvétel akadályoztatott</a:t>
            </a:r>
          </a:p>
          <a:p>
            <a:pPr lvl="0" algn="just"/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alperes a Cstv. 31. § (1) bekezdés a)-b) pontjában meghatározott kötelezettségeinek nem tett eleget, de állította, hogy kötelezettségét önhibáján kívül mulasztotta el, mivel </a:t>
            </a:r>
            <a:r>
              <a:rPr lang="hu-H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felszámoló elérhetetlen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volt. </a:t>
            </a:r>
          </a:p>
          <a:p>
            <a:pPr lvl="0" algn="just"/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felszámoló felhívta az alperest a Cstv. 31. § (1) bekezdés a) és b) pontjaiban foglalt kötelezettségei teljesítésére, amely felhívás tartalmazta a felszámoló székhelyét és a postai úton való elérhetőségét és elektronikus levélcímét is. </a:t>
            </a:r>
          </a:p>
          <a:p>
            <a:pPr lvl="0" algn="just"/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Elektronikus levélben az adós könyvelését végző tanú tanúvallomásából következően a fenti jogszabályi rendelkezésben felsorolt valamely okirat megküldése nem történt, míg az alperes azonban saját előadása szerint</a:t>
            </a:r>
            <a:r>
              <a:rPr lang="hu-H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 a felszámoló székhelyén, sem postai úton nem kísérelte meg a Cstv. 31. § (1) bekezdés a) és b) pontjában foglalt kötelezettségek felszámoló felé való teljesítését. </a:t>
            </a:r>
          </a:p>
          <a:p>
            <a:pPr lvl="0" algn="just"/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felszámoló székhelyén és postai úton ugyanakkor – az alperes fellebbezési </a:t>
            </a:r>
            <a:r>
              <a:rPr 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ellenkérelembeli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érvelésével ellentétben – nem volt kizárt a kötelezettségek teljesítése, mivel az adós felszámolásának kezdő időpontját (2021. szeptember 9.) követően a felszámolási eljárás alatt nem volt a felszámlóval való személyes találkozást kizáró hatályos jogszabályi rendelkezés, ilyet az alperes sem jelölt meg, és a koronavírus járvány ellenére a posta működése nem volt akadályozott, a postán csomag feladására ezt érintő bármilyen korlátozás hiányában lehetőség volt, valamint ebben az időben már a védőoltások is felvehetők voltak.</a:t>
            </a:r>
          </a:p>
          <a:p>
            <a:pPr lvl="0" algn="just"/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Ezért a Cstv. 31. § (1) bekezdés a) és b) pontja szerinti kötelezettségek elmulasztása alól nem szolgálhat – annak valósága esetén sem – kimentésként, hogy a felszámolóval telefonon vagy elektronikus levélben a kapcsolatot nem lehetett felvenni, ugyanis ez önmagában nem akadályozhatta az alperest kötelezettségei teljesítésében, és nem értékelhető akként, hogy a felszámoló az iratok átvételét megtagadta volna, vagy az átvételtől elzárkózó magatartást tanúsított volna. Nincs így jelentősége annak, hogy telefonon vagy elektronikus levélben az alperesnek sikerült-e vagy sem elérnie csupán a kapcsolatfelvétel érdekében a felszámolót. Lényeges, az alperes nem állította, hogy a felszámolás kezdő időpontjától (2021. szeptember 9.) a felszámoló záróanyagának elkészítéséig (2022. szeptember 22.) eltelt egy év alatt sikertelen kapcsolatfelvételben megnyilvánuló, az irat- és vagyonátadási kötelezettség teljesítését akadályozó felszámolói mulasztása miatt </a:t>
            </a:r>
            <a:r>
              <a:rPr lang="hu-H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kifogással 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élt volna a felszámolási eljárást lefolytató bíróságon. Ez ugyanakkor elvárható lett volna az alperestől, amennyiben a felszámoló ilyen eljárást (mulasztását) sérelmezi.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269240" y="186690"/>
            <a:ext cx="11743690" cy="65385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Cstv. 33/A. </a:t>
            </a:r>
            <a:r>
              <a:rPr lang="zh-CN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(5)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 szerint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alperes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mulasztásának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következménye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bizonyítási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teher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átfordulása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alperesre.</a:t>
            </a:r>
          </a:p>
          <a:p>
            <a:pPr algn="just"/>
            <a:endParaRPr lang="hu-HU" alt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 A felperesnek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alábbi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két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tényállási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elemre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csak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tényállítást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kell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tennie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fizetésképtelenséggel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fenyegető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helyzet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fennálltára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alperes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tisztségviselői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jogviszonya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alatt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konkrét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időpont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megjelölése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nélkül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és 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hitelezői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érdekeket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sértő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magatartás</a:t>
            </a:r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konkrét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vagyoncsökkenést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okozó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vagyoncsökkenésben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megnyilvánuló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hitelezők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követelésének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teljes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kielégítését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meghiúsító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károkozó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magatartás megjelölése nélkül</a:t>
            </a:r>
          </a:p>
          <a:p>
            <a:pPr algn="just"/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Kúria Gfv.III.30.128/2024.,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Gfv.30.188/2020/4., Gfv.30.198/2021/4.</a:t>
            </a:r>
            <a:endParaRPr lang="hu-HU" alt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bizonyítási teher megfordítását megalapozó tények állítása esetén a keresetlevélben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 kell konkrétan megjelölni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hogy milyen magatartással hagyta figyelmen kívül a vezető a hitelezői érdekeket és okozott vagyoncsökkenést vagy hiúsította meg a hitelezői igények kielégítését.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alperesnek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bizonyítania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tisztségének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időtartama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következett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fizetésképtelenséggel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fenyegető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helyzet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just">
              <a:buFontTx/>
              <a:buChar char="-"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körülmény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fennállt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vezetési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feladatai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során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érdekeit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figyelembe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vette</a:t>
            </a:r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utóbbi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körben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tehát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vezetőnek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mutatni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időszakában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kifejtett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tevékenységét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hu-H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Mindaddig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amíg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tényeket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alperes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bizonyítja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ezek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ellenkezőjét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bizonyított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ténynek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tekinteni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nevezetesen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adós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fizetésképtelen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helyzetben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volt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vezetői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tisztség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időtartama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feladatai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ellátása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során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érdekeket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vette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figyelembe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Kúria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Gfv.VI.30.198/2021/4. </a:t>
            </a:r>
          </a:p>
          <a:p>
            <a:pPr algn="just"/>
            <a:r>
              <a:rPr lang="hu-HU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Mangal" panose="02040503050203030202" pitchFamily="18" charset="0"/>
                <a:sym typeface="+mn-ea"/>
              </a:rPr>
              <a:t>Ez joghatását tekintve ugyanolyan, mintha vélelmezni kellene a fizetésképtelenséggel fenyegető helyzet bekövetkezését és a hitelezői érdekek figyelmen kívül hagyását.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95" y="232410"/>
            <a:ext cx="10019030" cy="410845"/>
          </a:xfrm>
        </p:spPr>
        <p:txBody>
          <a:bodyPr>
            <a:normAutofit fontScale="90000"/>
          </a:bodyPr>
          <a:lstStyle/>
          <a:p>
            <a:r>
              <a:rPr lang="hu-HU" altLang="en-US" sz="2665">
                <a:latin typeface="Times New Roman" panose="02020603050405020304" pitchFamily="18" charset="0"/>
                <a:cs typeface="Times New Roman" panose="02020603050405020304" pitchFamily="18" charset="0"/>
              </a:rPr>
              <a:t>Okozati összefüggés- Bizonyítási szükséghelyzet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41300" y="741045"/>
            <a:ext cx="11699240" cy="57721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33/A.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és (5)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bekezdésre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alapított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kereset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esetén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felperes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bizonyítási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érdekébe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tartozik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továbbra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is –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harmadik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tényállási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elem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–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tisztségviselő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hitelezői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érdeket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sértő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magatartása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mulasztása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és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hitelezői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igények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meghiúsulása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közötti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ok-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okozati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összefüggés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bizonyítása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Etekintetben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bizonyítási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teher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Cstv. 33/A.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(5)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bekezdésre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alapított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igénynél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fordul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(BDT2020. 4121).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Cstv. 33/A.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(5)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bekezdéséhez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fűzött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indokolás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szerint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„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ez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esetben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tényállási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elem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vagyoncsökkenés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illetve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mulasztás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és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vagyoncsökkenés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közötti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okozati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összefüggés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azonban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jogszabály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szövegéből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ez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vezethető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le.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azonban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adós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iratait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felszámolónak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adta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felperes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bizonyítási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szükséghelyzetre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hivatkozhat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melynek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következtében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hogy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okozati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összefüggés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fennáll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bíróság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valósnak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fogadhatja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el.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alperes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adós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iratait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felszámoló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részére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ezzel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igazolt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felperes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számára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alperes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felelősségének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megállapításához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szükséges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tényállási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okozati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összefüggés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bizonyítása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lehetséges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adós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vagyonára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teljes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iratanyag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hiányában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konkrétan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nyilatkozni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felperes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így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valószínűsít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hogy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bizonyítási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szükséghelyzetben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van az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okozati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összefüggés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ténye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tekintetében</a:t>
            </a:r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Ekkor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alperestől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elvárható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állított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okozati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összefüggés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állításának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bizonyítása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Pp. 265.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bekezdése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értelmében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bizonyítási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szükséghelyzet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fennállása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esetén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szükséghelyzetben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lévő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által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bizonyítandó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tényt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bíróság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valósnak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fogadhatja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tekintetében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kételye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merül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altLang="en-US" b="1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Ebből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következően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valósnak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elfogadni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alperes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mulasztása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hitelezői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igények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kielégítésének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meghiúsulása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ok-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okozati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összefüggés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708025"/>
          </a:xfrm>
        </p:spPr>
        <p:txBody>
          <a:bodyPr/>
          <a:lstStyle/>
          <a:p>
            <a:r>
              <a:rPr lang="hu-H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I/III. Vagyoni biztosíték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609600" y="1163955"/>
            <a:ext cx="11080115" cy="51835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Cstv: 33/A. §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(9)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az (1) bekezdés szerinti eljárásban biztosíték nyújtása is kérhető a hitelezők követeléseinek kielégítése céljából.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biztosíték nyújtására irányuló kérelemben a biztosíték nyújtás indokoltságát alátámasztó körülményeket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valószínűsíteni kell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biztosíték formája a bíróság gazdasági hivatalában letéti számlára forintban befizetendő pénzösszeg lehet.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bíróság a biztosíték nyújtása iránti kérelmet soron kívül bírálja el.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biztosíték nyújtása tárgyában hozott végzés ellen külön fellebbezésnek van helye.</a:t>
            </a: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Csődv.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-át módosító 2009. évi LI. törvény 19.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-a vezette be.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Célja: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megállapítási pertől elkülönült marasztalási per befejezéséig végrehajtható vagyon álljon rendelkezésre a hitelezők számára. </a:t>
            </a: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vagyoni biztosíték nyújtása iránti kérelem a megállapítási per során terjeszthető elő, amely kérelem eredményessége esetén a vagyoni biztosíték nyújtása bírósági letétbe helyezéssel történik.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sz="quarter" hasCustomPrompt="1"/>
          </p:nvPr>
        </p:nvSpPr>
        <p:spPr>
          <a:xfrm>
            <a:off x="294005" y="168910"/>
            <a:ext cx="11479530" cy="1115695"/>
          </a:xfr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39091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10071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31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1988. évi </a:t>
            </a:r>
            <a:r>
              <a:rPr kumimoji="0" lang="hu-HU" sz="3110" b="1" i="0" u="none" strike="noStrike" kern="1200" cap="none" spc="0" normalizeH="0" baseline="0" noProof="0" dirty="0" smtClean="0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VI. </a:t>
            </a:r>
            <a:r>
              <a:rPr kumimoji="0" lang="hu-HU" sz="31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törvény (Gt.) </a:t>
            </a:r>
            <a:br>
              <a:rPr kumimoji="0" lang="hu-HU" sz="311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hu-HU" altLang="x-none" sz="2220" dirty="0">
                <a:solidFill>
                  <a:srgbClr val="000000"/>
                </a:solidFill>
                <a:cs typeface="Arial" panose="020B0604020202020204" pitchFamily="34" charset="0"/>
                <a:sym typeface="+mn-ea"/>
              </a:rPr>
              <a:t>A tag és vezető tisztségviselő károkozására szabályok itt jelennek meg.   - Betudás, Elválasztás elve, </a:t>
            </a:r>
            <a:endParaRPr kumimoji="0" lang="hu-HU" sz="4410" b="1" i="0" u="none" strike="noStrike" kern="1200" cap="none" spc="0" normalizeH="0" baseline="0" noProof="0" dirty="0">
              <a:ln w="3175" cmpd="sng"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94005" y="1579880"/>
            <a:ext cx="5501005" cy="2562225"/>
          </a:xfrm>
          <a:prstGeom prst="rect">
            <a:avLst/>
          </a:prstGeom>
          <a:solidFill>
            <a:srgbClr val="FF8585">
              <a:alpha val="26000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31800" marR="0" lvl="0" indent="-32385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Tagi felelősség</a:t>
            </a: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külső, harmadik személlyel szembeni károkozásnál főszabály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: a tag károkozásáért </a:t>
            </a:r>
            <a:r>
              <a:rPr kumimoji="0" lang="hu-HU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társaság felel </a:t>
            </a: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323850" marR="0" lvl="0" indent="-32385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sz="17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323850" marR="0" lvl="0" indent="-32385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Társasági </a:t>
            </a:r>
            <a:r>
              <a:rPr kumimoji="0" lang="hu-HU" sz="1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forma szerint lehet helytállási kötelezettség </a:t>
            </a:r>
            <a:r>
              <a:rPr kumimoji="0" lang="hu-HU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(Bt, </a:t>
            </a:r>
            <a:r>
              <a:rPr kumimoji="0" lang="hu-HU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Kkt</a:t>
            </a:r>
            <a:r>
              <a:rPr kumimoji="0" lang="hu-HU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) </a:t>
            </a:r>
            <a:r>
              <a:rPr kumimoji="0" lang="hu-H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tag mögöttes </a:t>
            </a:r>
            <a:r>
              <a:rPr kumimoji="0" lang="hu-HU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helytállás nem felelősségi hanem kockázat telepítő szabálly</a:t>
            </a:r>
          </a:p>
          <a:p>
            <a:pPr marL="0" marR="0" lvl="0" indent="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949315" y="1564005"/>
            <a:ext cx="5824220" cy="2590800"/>
          </a:xfrm>
          <a:prstGeom prst="rect">
            <a:avLst/>
          </a:prstGeom>
          <a:solidFill>
            <a:srgbClr val="FF8585">
              <a:alpha val="28000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31800" marR="0" lvl="0" indent="-32385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Vezetői </a:t>
            </a:r>
            <a:r>
              <a:rPr kumimoji="0" lang="hu-H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felelősség</a:t>
            </a:r>
          </a:p>
          <a:p>
            <a:pPr marL="431800" marR="0" lvl="0" indent="-32385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</a:t>
            </a:r>
            <a:r>
              <a:rPr kumimoji="0" lang="hu-HU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külső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harmadik személlyel szemben 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főszabály: a vezető károkozásáért </a:t>
            </a:r>
            <a:r>
              <a:rPr kumimoji="0" lang="hu-HU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társaság felel 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(Gt. 74.§. (2) </a:t>
            </a:r>
            <a:r>
              <a:rPr kumimoji="0" lang="hu-HU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bek</a:t>
            </a: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950585" y="4222115"/>
            <a:ext cx="5822950" cy="993140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31800" marR="0" lvl="0" indent="-32385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 felé </a:t>
            </a: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vezető nem 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93370" y="4142105"/>
            <a:ext cx="5501005" cy="1073785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31800" marR="0" lvl="0" indent="-32385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 felé </a:t>
            </a: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tag nem 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</a:t>
            </a:r>
          </a:p>
        </p:txBody>
      </p:sp>
      <p:sp>
        <p:nvSpPr>
          <p:cNvPr id="15371" name="Szövegdoboz 1"/>
          <p:cNvSpPr txBox="1"/>
          <p:nvPr/>
        </p:nvSpPr>
        <p:spPr>
          <a:xfrm>
            <a:off x="5688013" y="3708400"/>
            <a:ext cx="261937" cy="349250"/>
          </a:xfrm>
          <a:prstGeom prst="rect">
            <a:avLst/>
          </a:prstGeom>
          <a:noFill/>
          <a:ln w="9525">
            <a:noFill/>
          </a:ln>
        </p:spPr>
        <p:txBody>
          <a:bodyPr wrap="none" lIns="91383" tIns="45691" rIns="91383" bIns="45691">
            <a:spAutoFit/>
          </a:bodyPr>
          <a:lstStyle/>
          <a:p>
            <a:pPr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15372" name="Szövegdoboz 3"/>
          <p:cNvSpPr txBox="1"/>
          <p:nvPr/>
        </p:nvSpPr>
        <p:spPr>
          <a:xfrm>
            <a:off x="5950585" y="5380990"/>
            <a:ext cx="5823585" cy="1125855"/>
          </a:xfrm>
          <a:prstGeom prst="rect">
            <a:avLst/>
          </a:prstGeom>
          <a:solidFill>
            <a:srgbClr val="0DFF7A"/>
          </a:solidFill>
          <a:ln w="9525">
            <a:noFill/>
          </a:ln>
        </p:spPr>
        <p:txBody>
          <a:bodyPr wrap="square" lIns="91383" tIns="45691" rIns="91383" bIns="45691">
            <a:no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hu-HU" altLang="hu-HU" dirty="0">
              <a:latin typeface="Arial" panose="020B0604020202020204" pitchFamily="34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u-HU" altLang="hu-HU" dirty="0">
                <a:latin typeface="Arial" panose="020B0604020202020204" pitchFamily="34" charset="0"/>
              </a:rPr>
              <a:t>A </a:t>
            </a:r>
            <a:r>
              <a:rPr lang="hu-HU" altLang="hu-HU" b="1" dirty="0">
                <a:latin typeface="Arial" panose="020B0604020202020204" pitchFamily="34" charset="0"/>
              </a:rPr>
              <a:t>belső</a:t>
            </a:r>
            <a:r>
              <a:rPr lang="hu-HU" altLang="hu-HU" dirty="0">
                <a:latin typeface="Arial" panose="020B0604020202020204" pitchFamily="34" charset="0"/>
              </a:rPr>
              <a:t> viszony tekintetében a polgári jog szabályai szerint felel a társaságnak okozott kárért (Gt.32.§)), akkor is, ha munkaviszonyban áll.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04190" y="5745480"/>
            <a:ext cx="4428490" cy="1617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hu-HU" altLang="en-US"/>
              <a:t>Belső viszony-</a:t>
            </a:r>
          </a:p>
          <a:p>
            <a:endParaRPr lang="hu-HU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94030" y="993775"/>
            <a:ext cx="11365230" cy="53860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Csőtv.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(9) bekezdése szerinti vagyoni biztosíték nyújtásra kötelezés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tekinthető a Pp. 103.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-ában szabályozott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ideiglenes intézkedés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nek,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ugyanis abban az esetben a bíróság a kötelezettet a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kereset (viszontkereset) körében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kötelezheti a Pp. 103.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-ában meghatározott feltételek fennállása, illetve a kérelmet megalapozó tények valószínűsítése esetén,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és a végzéssel elrendelt ideiglenes intézkedés legkésőbb az elsőfokú ítélet (permegszüntető végzés) jogerőre emelkedésével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hatályát veszti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míg a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vagyoni biztosíték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a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megállapítási perben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marasztalásra irányuló kereseti kérelem nélkül érvényesíthető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és nemcsak a megállapítási, hanem annak sikeressége esetén, az azt követő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marasztalási per jogerős befejezéséig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kíván fedezetet nyújtani a hitelezők számára. 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Csődtv. 2017. évi módosítása a 6.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(10) bekezdésében kifejezetten rögzíti azt is, hogy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-a szerinti perekben a Pp. szerinti ideiglenes intézkedés iránti kérelem nem előterjeszthető.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nem minősül a Vht.-ben szabályozott biztosítási intézkedésnek sem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a követelés kielégítésének veszélyeztetettségét nem kell állítani, bizonyítani.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731520" y="420370"/>
            <a:ext cx="93376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vagyoni biztosíték elhatárolása más jogintézményektől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4455"/>
            <a:ext cx="10972800" cy="431800"/>
          </a:xfrm>
        </p:spPr>
        <p:txBody>
          <a:bodyPr/>
          <a:lstStyle/>
          <a:p>
            <a:r>
              <a:rPr lang="hu-H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Vagyoni biztosíték eljárásjogi vizsgálata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60350" y="612140"/>
            <a:ext cx="11778615" cy="5913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bíróság kérelemre határoz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soron kívül.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kérelem elbírálásának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eljárási rendjére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szabályozás nincs,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ezért a szintén a tényállási elemek valószínűsítése esetén alkalmazandó – a vagyoni biztosítékkal nem azonos, de ahhoz hasonló – a Pp. 103.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-ában szabályozott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ideiglenes intézkedés eljárási szabályai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a vagyoni biztosíték nyújtás intézményi sajátosságai szerinti eltérésekkel (analóg módon) irányadók (ÍH2013. 161., Szegedi Ítélőtábla Gpkf.III.30.078/2019/5., Gpkf.III.30.256/2019/2., Gpkf.III.30.090/2020/2.). 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Pp. 104.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(1) bekezdése szerint az ideiglenes intézkedés iránti kérelem tárgyában a bíróság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 keresetlevél perfelvételre való alkalmassága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esetén intézkedik, ennek elbírálásakor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soron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kívül jár el,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intézkedését haladéktalanul, de legkésőbb 8 napon belül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teszi meg.</a:t>
            </a: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A (3) bekezdés szerint a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bíróság lehetővé teszi, hogy az ellenfél a kérelemre nyilatkozzon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 bíróság általános intézkedési és tájékoztatási kötelezettségét rögzítő Pp.110. </a:t>
            </a:r>
            <a:r>
              <a:rPr lang="zh-C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(2) bekezdése szerint is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a bíróság köteles lehetővé tenni, hogy a felek minden, az eljárás során előterjesztett kérelmet megismerhessenek, és azokra nyilatkozzanak.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vagyoni biztosíték nyújtás elbírálásának soronkívülisége nem teszi mellőzhetővé a keresetlevél perfelvételre való alkalmasságának vizsgálatát (BDT2023. 4617), </a:t>
            </a:r>
          </a:p>
          <a:p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 a bíróság a keresetlevelet perfelvételre alkalmasnak minősíti, </a:t>
            </a:r>
          </a:p>
          <a:p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alperes érdemi ellenkérelemre való felhívása mellett [Pp. 179. </a:t>
            </a:r>
            <a:r>
              <a:rPr lang="zh-C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(1) bekezdés], a biztosíték nyújtása tárgyában is be kell kérnie az alperes nyilatkozatát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02260" y="887730"/>
            <a:ext cx="11556365" cy="5715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vagyoni biztosíték nyújtására kötelezés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(1) bekezdésében foglalt tényállási elemek valószínűsítése esetén rendelhető el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(EBD2018.G.2.)</a:t>
            </a:r>
          </a:p>
          <a:p>
            <a:endParaRPr lang="hu-H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z következik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(9) bekezdésének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szövegezéséből, abból, hogy a (9) bekezdés külön tényállási elemeket nem követel meg,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és ezt a kérelmet az (1) bekezdés szerinti kereset előterjesztésekor lehet előterjeszteni. 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Ezért a biztosíték nyújtása iránti kérelem elbírálása során ugyanazokat a feltételeket, tényállási elemeket kell vizsgálni, mint a megállapítási kereset érdemi elbírálása során, azzal a különbséggel, hogy azok valószínűsítése elegendő. 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Nem feltétel tehát az, hogy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követelés későbbi kielégítésének veszélyét a felperes valószínűsítse,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biztosíték nyújtásával elérhető előnyök ne haladják meg az azzal okozott hátrány(oka)t. </a:t>
            </a:r>
          </a:p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és nincs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jelentősége a vagyoni biztosíték nyújtása iránti kérelem elbírálása során az alperes vagyoni és személyi körülményeinek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sem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hu-HU" altLang="en-US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(5) bek. szerinti bizonyítási terhet fordító szabály is alkalmazandó.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(5) bekezdésére alapított kereset esetén a felperes bizonyítási érdekébe tartozik továbbra is a vezető tisztségviselő hitelezői érdeket sértő magatartása (mulasztása) és a hitelezői igények meghiúsulása közötti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ok-okozati összefüggés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bizonyítása. Etekintetben a vagyoni biztosíték nyújtása esetében a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valószínűsítési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kötelezettség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(5) bekezdésre is alapított igénynél sem fordul (BDT2020.4121).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749425" y="262255"/>
            <a:ext cx="8541385" cy="4629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Vagyoni biztosíték nyújtásra kötelezés feltételei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55600" y="728345"/>
            <a:ext cx="11513185" cy="5821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(5) bekezdésének alkalmazhatóságához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 felperesne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Cstv. 31. §-ban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meghatározott kötelezettségek elmulasztásának tényét kell valószínűsítenie,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míg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az alperesnek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kell azt valószínűsítenie, hogy a mulasztás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neki nem felróható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felróhatóság hiányát megalapozó körülményeket tehát az alperesnek kell megjelölnie, és ennek alapján kell a bíróságnak vizsgálnia azt, hogy a felróhatóság hiánya megállapítható-e. </a:t>
            </a: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Ha a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bizonyítási teher átfordulását eredményező mulasztását az alperes eredményesen kimenteni nem tud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a, a </a:t>
            </a:r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bizonytási kötelezettség, teher a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vagyoni biztosíték iránti kérelem elbírálása során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(5) bekezdése szerint alakul. </a:t>
            </a: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bizonyítási teher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(5) bekezdése szerinti fordulása miatt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elegendő a felperesnek </a:t>
            </a:r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állítania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fizetésképtelenséggel fenyegető helyzet bekövetkeztét 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és a hitelezői érdekek figyelembe nem vételét, 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és az okozati összefüggés tekintetében az irathiány miatt hivatkozhat bizonyítási szükséghelyzet fennálltára (Pp. 265.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amely esetében a felperes által bizonyítandó tényt a bíróság valósnak fogadhatja el.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z alperesnek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kell ezért a vezetői felelősség megállapításának elkerüléséhez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 felelősség tényállási elemeinek fenn nem álltát állítania és valószínűsítenie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azt, hogy 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 fizetésképtelenséggel fenyegető helyzet nem következett be, 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vagy ha igen, ezt követően a hitelezői érdekeket is figyelembe vette (ebbe a körbe a Csődtv. 33/A.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(4) bekezdésében írt kikötéseket is beleértve), és </a:t>
            </a:r>
          </a:p>
          <a:p>
            <a:pPr algn="just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valószínűsítenie, hogy a bizonyítási szükséghelyzet nem áll fenn.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206625" y="240030"/>
            <a:ext cx="7023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Vagyoni biztosíték feltételei (5) bek. esetén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4015"/>
          </a:xfrm>
        </p:spPr>
        <p:txBody>
          <a:bodyPr>
            <a:normAutofit fontScale="90000"/>
          </a:bodyPr>
          <a:lstStyle/>
          <a:p>
            <a:r>
              <a:rPr lang="hu-HU" altLang="en-US" sz="2665">
                <a:latin typeface="Times New Roman" panose="02020603050405020304" pitchFamily="18" charset="0"/>
                <a:cs typeface="Times New Roman" panose="02020603050405020304" pitchFamily="18" charset="0"/>
              </a:rPr>
              <a:t>A vagyoni biztosíték sorsa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225" y="893445"/>
            <a:ext cx="11879580" cy="57118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Cstv. 33/A.§ 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(10) Ha a bíróság az (1) bekezdés szerinti 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keresetet jogerősen elutasította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, és a felszámolási eljárást befejező végzés meghozatalakor ugyanazon vezető más tevékenysége miatt nincs az (1) bekezdés szerint kezdeményezett eljárás folyamatban, a (9) bekezdés szerinti biztosítékot a bíróság hivatalból, 15 napon belül 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visszautalja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(13)  Ha több hitelező terjeszt elő a (11) bekezdés szerinti 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marasztalási keresetet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, a bíróság a pereket egyesíti, és a hitelezők pernyertessége esetén a hitelezői követelések arányos kielégítéséről rendelkezik oly módon, hogy az 57. </a:t>
            </a:r>
            <a:r>
              <a:rPr lang="zh-CN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szerinti kielégítési sorrendre vonatkozó szabályokat nem kell alkalmazni, és a (9) bekezdés szerinti biztosítékot is e bekezdésnek megfelelően kell a hitelezők követelésére 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felosztani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alt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1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Megállapítási kereset elutasítása esetén</a:t>
            </a:r>
            <a:r>
              <a:rPr lang="hu-HU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feltételekkel kerülhet sor </a:t>
            </a:r>
            <a:r>
              <a:rPr lang="hu-HU" altLang="en-US" sz="1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visszautalásra</a:t>
            </a:r>
            <a:endParaRPr lang="hu-H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felszámolási eljárás jogerős befejezésekor</a:t>
            </a:r>
            <a:endParaRPr lang="hu-H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nincs másik Cstv. 33/A. § (1) bek. szerinti per folyamatban</a:t>
            </a:r>
            <a:endParaRPr lang="hu-H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alt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Megállapítási keresetnek a bíróság helyt ad</a:t>
            </a:r>
          </a:p>
          <a:p>
            <a:pPr marL="0" indent="0" algn="just">
              <a:buNone/>
            </a:pPr>
            <a:r>
              <a:rPr lang="hu-HU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a vagyoni biztosítékra vonatkozó végzés hatályban marad, a letett pénzösszeget a bíróság kezeli a marasztalási per befejezéséig</a:t>
            </a:r>
          </a:p>
          <a:p>
            <a:pPr marL="0" indent="0" algn="just">
              <a:buNone/>
            </a:pPr>
            <a:r>
              <a:rPr lang="hu-HU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a marasztalási perben a hitelezők között a bíróság </a:t>
            </a:r>
            <a:r>
              <a:rPr lang="hu-HU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felosztja a letett összeget</a:t>
            </a:r>
          </a:p>
          <a:p>
            <a:pPr marL="0" indent="0" algn="just">
              <a:buNone/>
            </a:pPr>
            <a:endParaRPr lang="hu-HU" alt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7985" y="234950"/>
            <a:ext cx="11327130" cy="74485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Mi a helyzet abban az esetben, ha a vagyoni biztosíték nyújtásra kötelező végzés alapján </a:t>
            </a:r>
            <a:r>
              <a:rPr lang="hu-HU" sz="18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nem történik meg a bírósági letétbe helyezés</a:t>
            </a: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/>
            </a:r>
            <a:b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</a:b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0970" y="827405"/>
            <a:ext cx="11892280" cy="5865495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</a:t>
            </a:r>
            <a:r>
              <a:rPr lang="hu-HU" sz="1600" b="1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Tehát mi történik a végrehajtható elrendelő végzéssel a megállapítási kereset elutasítása esetén?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- ha a megállapítási per eredménytelen volt, 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a felszámolás is jogerősen befejezésre került, és nincs más Cstv. 33/A. § (1) bek. szerinti per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   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A Cstv-ben csak a letétbe helyezett összeg visszautalásáról van rendelkezés, </a:t>
            </a:r>
            <a:r>
              <a:rPr lang="hu-HU" sz="16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erről nincs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.</a:t>
            </a:r>
            <a:endParaRPr lang="hu-HU" sz="16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hu-HU" sz="16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Szabályozási környezet:                                                           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hu-HU" sz="16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Hitelező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=&gt; </a:t>
            </a:r>
            <a:r>
              <a:rPr lang="hu-HU" sz="16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elrendelő határozat alapján Bírósági VH eljárást indíthat,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= Vh lap kerül kiállításra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 	A Kúria 1/2022. (IX.20.) KK-PK vélemény szerint =&gt; </a:t>
            </a:r>
            <a:r>
              <a:rPr lang="hu-HU" sz="16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meghatározott  cselekmény VH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-ra</a:t>
            </a:r>
            <a:r>
              <a:rPr lang="hu-HU" sz="1600" kern="1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,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 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Vht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 172.-177. § 		 		(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TSzSZ-hez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 hasonló módon, </a:t>
            </a:r>
            <a:r>
              <a:rPr lang="hu-HU" sz="1600" i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DÍT BDT 2019. 4059. 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) bírságolás lehetséges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hu-HU" sz="16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"/>
            </a:pPr>
            <a:r>
              <a:rPr lang="hu-HU" sz="16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De ha a NAV a hitelező 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=&gt; 2017. évi CLIII. tv.  (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Avt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.) 2023. évi LIX. tv. – mód. szerint, </a:t>
            </a:r>
            <a:r>
              <a:rPr lang="hu-HU" sz="16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elrendelő határozat végrehajtható okirat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(Avt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 1. § (4) bekezdés, 29. § (1) bekezdés 25. pont, 125/I. § (2) bekezdés 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Avt.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I-IX. fejezet szerint folyik a végrehajtás) </a:t>
            </a:r>
            <a:r>
              <a:rPr lang="hu-HU" sz="1600" kern="1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16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kielégítési </a:t>
            </a:r>
            <a:r>
              <a:rPr lang="hu-HU" sz="1600" b="1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</a:t>
            </a:r>
            <a:r>
              <a:rPr lang="hu-HU" sz="16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szabályai szerint (foglalás + értékesítés)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hu-HU" sz="16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Pp. szerinti 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per nem indítható (Pp. 528. § - 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megszüntetése, korlátozási per)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Vht.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56. § =&gt; 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megszüntetés, korlátozás sem=&gt; mert ez csak akkor, ha a határozatot hatályon kívül helyezték, vagy megváltoztatták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Avt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 =&gt; </a:t>
            </a:r>
            <a:r>
              <a:rPr lang="hu-HU" sz="1600" kern="100" dirty="0" err="1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Vh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eljárás megszüntetésére sem kerülhet sor = csak ha 18. § f) – végrehajtható okirat visszavonásra vagy megsemmisítésre kerül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6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tehát a bíróság a már említett feltételek fennállta esetén (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azaz, ha a felszámolás befejeződött, és nincs más Cstv. 33/A.§. (1) bekezdés szerinti per folyamatban)</a:t>
            </a:r>
            <a:r>
              <a:rPr lang="hu-HU" sz="16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 nem rendelkezik a vagyoni biztosítékról azon tekintetben is, amely részében a letétbe helyezés nem történt meg, akkor is folyik a végrehajtás, ha el van utasítva a kereset, vagy nincs olyan összegű megállapítás</a:t>
            </a:r>
            <a:r>
              <a:rPr lang="hu-HU" sz="16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, mint amelyre a vagyoni biztosíték kötelezésre vonatkozó rendelkezés szól.  Ha el van utasítva jogerősen a kereset, akkor marasztalási per nem is indítható, viszont a végrehajtás folyhat.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160" y="586105"/>
            <a:ext cx="11226165" cy="559054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7000"/>
              </a:lnSpc>
              <a:buNone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Kérdés tehát, hogy ha a megállapítási kereset utóbb elutasításra került, és a vagyoni biztosíték nyújtását elrendelő végzés alapján letétbe helyezés nem történt, -és a (10) bekezdés feltételei fennállnak- a bíróság hozhat-e határozatot a vagyoni biztosítékot elrendelő végzésről?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igen, milyen határozatot?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Álláspontom szerint az ideiglenes intézkedés </a:t>
            </a:r>
            <a:r>
              <a:rPr lang="hu-HU" sz="18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eljárási szabálya</a:t>
            </a: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inak analógiájára – arra utalással – hatályon kívül helyezés merülhet fel.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"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I. fok hatályon kívül helyezheti (részben vagy egészben) a vagyoni biztosítékról hozott végzését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"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II. fok, erre irányuló fellebbezés esetén, ha megváltoztatja az I. fokú ítéletet – hatályon kívül helyezheti a vagyoni biztosítékról szóló végzést részben, vagy egészben.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"/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Erre jogeset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457835" algn="just">
              <a:lnSpc>
                <a:spcPct val="107000"/>
              </a:lnSpc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      Fővárosi Ítélőtábla Gf.40.046/2023/10.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457835" algn="just">
              <a:lnSpc>
                <a:spcPct val="107000"/>
              </a:lnSpc>
              <a:spcAft>
                <a:spcPts val="800"/>
              </a:spcAft>
            </a:pPr>
            <a:r>
              <a:rPr lang="hu-HU" sz="18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      Szegedi Ítélőtábla  Gf.30.058/2024/4.</a:t>
            </a:r>
            <a:endParaRPr lang="hu-HU" sz="1800" kern="100" dirty="0">
              <a:effectLst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9385"/>
            <a:ext cx="10972800" cy="603250"/>
          </a:xfrm>
        </p:spPr>
        <p:txBody>
          <a:bodyPr/>
          <a:lstStyle/>
          <a:p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Marasztalási 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50" y="762635"/>
            <a:ext cx="11755755" cy="593598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 indíthatja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bármely hitelező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indíthatja, függetlenül attól, hogy ki indította a megállapítási pert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-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az adós nem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indíthatja, mert erre az időpontra már megszűnt, jogképességgel nem rendelkezik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 ellen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megállapítási perben perelt vezető, vagy jogutódja ellen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altLang="en-US" sz="1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alt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Hol:   -bíróság előtt</a:t>
            </a:r>
            <a:endParaRPr lang="en-US" altLang="en-US" sz="1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BDT2019. 4072.</a:t>
            </a:r>
            <a:r>
              <a:rPr lang="hu-HU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Vezető tisztségviselővel szemben a megállapítási pert követően a követelést – hárommillió forintot meg nem haladó követelés esetén is – keresettel kell érvényesíteni.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Mikor indítható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általános elévülési időn belül.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 korábban 90 nap, 60 nap jogvesztő határidő volt)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felszámolást lezáró jogerős határozat cégközlönyben történő közzétételét követő, BH2014.279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Vagy ha a felszámolás már fejeződött, a megállapítási per jogerős befejezését követően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SZÍT Gf.III.30.185/2024/4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megállapítás per tárgyaláson kívül meghozott, fellebbezéssel nem támadható másodfokú ítélettel fejeződött be, így a marasztalási per megindításának e határozat jogerőre emelkedésétől számított határideje a Pp. 358. § (2) bekezdése alapján a másodfokú ítélet felperes részére való közlésétől kezdődött -BDT2019. 4701</a:t>
            </a: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9385"/>
            <a:ext cx="10972800" cy="603250"/>
          </a:xfrm>
        </p:spPr>
        <p:txBody>
          <a:bodyPr/>
          <a:lstStyle/>
          <a:p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Marasztalási 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" y="627380"/>
            <a:ext cx="11899265" cy="607123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 több hitelező indítja, egyesíti a pereket </a:t>
            </a:r>
            <a:r>
              <a:rPr lang="hu-HU" sz="2000" b="1" u="sng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bíróság.</a:t>
            </a:r>
            <a:endParaRPr lang="hu-HU" sz="2000" b="1" u="sng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Jellemzője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hogy a marasztalás- a Cstv 57. §-ától eltérően-, a keresetet indító hitelezők ki nem elégített követelése arányában történik, és nem a Cstv-ben meghatározott kielégítési rangsorban. 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Itt már csak az vizsgálható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a felszámolás befejeződött-e,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van-e megállapítási perbeli keresetnek helytadó ítélet,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és a felperesi hitelező igénye a felszámolásban, vagy azon kívül megtérült-e.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Kúria Gfv. 30.054/2022/5</a:t>
            </a:r>
          </a:p>
          <a:p>
            <a:pPr marL="0" indent="0" algn="just">
              <a:buNone/>
            </a:pP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BDT2016. 3467.</a:t>
            </a:r>
          </a:p>
          <a:p>
            <a:pPr marL="0" indent="0" algn="just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vezető tisztségviselő kártérítési felelősségének megállapítását követő marasztalási perben kizárólag az vizsgálandó, hogy az adós vagyonából ki nem elégíthető és a marasztalási per tárgyává is tett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felperesi hitelezői igények együttes összege meghaladja-e a megállapítási perben meghatározott összeget.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Amennyiben igen, úgy a megállapítási perben meghatározott összegben, ezen összegen belül pedig a felperesek ki nem elégített hitelezői igényének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arányába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kerülhet sor a marasztalásra.</a:t>
            </a:r>
          </a:p>
          <a:p>
            <a:pPr marL="0" indent="0" algn="just"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9385"/>
            <a:ext cx="10972800" cy="603250"/>
          </a:xfrm>
        </p:spPr>
        <p:txBody>
          <a:bodyPr/>
          <a:lstStyle/>
          <a:p>
            <a:r>
              <a:rPr lang="hu-H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Marasztalási per- vitatás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35" y="608330"/>
            <a:ext cx="11710035" cy="6071235"/>
          </a:xfrm>
        </p:spPr>
        <p:txBody>
          <a:bodyPr/>
          <a:lstStyle/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SZÍT Gf.III.30.170/2024/6 - A megállapítási perben hozott ítélet – illetve az írásbeli ellenkérelem elmulasztásának jogkövetkezményeként kibocsátott ítélet hatályú bírósági meghagyás [Pp. 348. § (2) bekezdés] – a Pp. 360. § (1) bekezdésében foglalt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anyagi jogerő hatása miatt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marasztalási perben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már nem vitatható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így nem vitathatóak 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megállapítási perben vizsgált tényállási elemek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és az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eljárási szabályoknak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megállapítási perben való betartása sem.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BDT2023. 4642.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vezető tisztségviselő elleni marasztalási perben a korábbi megállapítási perben hozott jogerős ítéletben elbírált vezetői felelősség fennállta – az ott megállapított tartalmi keretek között – utóbb nem vitatható, még akkor sem, ha a perben álló felperesek személye a két eljárásban nem azonos.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vezető tisztségviselő kártérítési felelősségének megállapítását követő marasztalási perben kizárólag az vizsgálandó, hogy az adós vagyonából ki nem elégíthető és a marasztalási per tárgyává tett felperesi hitelezői igények együttes összege meghaladja-e a megállapítási perben meghatározott összeget (BDT2016. 3467., Debreceni Ítélőtábla Gf.30237/2014/6. és Gf.III.30.109/2016/3., Pécsi Ítélőtábla Gfv.IV.30.137/2013/6).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sz="quarter" hasCustomPrompt="1"/>
          </p:nvPr>
        </p:nvSpPr>
        <p:spPr>
          <a:xfrm>
            <a:off x="360045" y="323215"/>
            <a:ext cx="11393170" cy="863600"/>
          </a:xfr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39091" rIns="91440" bIns="45720" numCol="1" rtlCol="0" anchor="ctr" anchorCtr="0" compatLnSpc="1">
            <a:normAutofit/>
          </a:bodyPr>
          <a:lstStyle/>
          <a:p>
            <a:pPr marL="0" marR="0" lvl="0" indent="0" algn="ctr" defTabSz="10071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8945" algn="l"/>
                <a:tab pos="897890" algn="l"/>
                <a:tab pos="1346835" algn="l"/>
                <a:tab pos="1795780" algn="l"/>
                <a:tab pos="2244725" algn="l"/>
                <a:tab pos="2693670" algn="l"/>
                <a:tab pos="3142615" algn="l"/>
                <a:tab pos="3591560" algn="l"/>
                <a:tab pos="4040505" algn="l"/>
                <a:tab pos="4489450" algn="l"/>
                <a:tab pos="4938395" algn="l"/>
                <a:tab pos="5387340" algn="l"/>
                <a:tab pos="5836285" algn="l"/>
                <a:tab pos="6285230" algn="l"/>
                <a:tab pos="6734175" algn="l"/>
                <a:tab pos="7183120" algn="l"/>
                <a:tab pos="7632700" algn="l"/>
                <a:tab pos="8081645" algn="l"/>
                <a:tab pos="8530590" algn="l"/>
                <a:tab pos="8979535" algn="l"/>
              </a:tabLst>
              <a:defRPr/>
            </a:pPr>
            <a:r>
              <a:rPr kumimoji="0" lang="hu-HU" sz="36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1997. évi CXLIV. törvény (</a:t>
            </a:r>
            <a:r>
              <a:rPr kumimoji="0" lang="hu-HU" sz="36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rGt</a:t>
            </a:r>
            <a:r>
              <a:rPr kumimoji="0" lang="hu-HU" sz="36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0045" y="1477645"/>
            <a:ext cx="5095240" cy="1784350"/>
          </a:xfrm>
          <a:prstGeom prst="rect">
            <a:avLst/>
          </a:prstGeom>
          <a:solidFill>
            <a:srgbClr val="FF8585">
              <a:alpha val="26000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Tagi felelősség</a:t>
            </a: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Külső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harmadik személy felé: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változatlan, a tag károkozásáért a társaság felel</a:t>
            </a: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Bt beltag mögöttes helytállási kötelezettség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695950" y="1477010"/>
            <a:ext cx="6057900" cy="1785620"/>
          </a:xfrm>
          <a:prstGeom prst="rect">
            <a:avLst/>
          </a:prstGeom>
          <a:solidFill>
            <a:srgbClr val="FF8585">
              <a:alpha val="26000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Vezetői </a:t>
            </a:r>
            <a:r>
              <a:rPr kumimoji="0" lang="hu-H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felelősség</a:t>
            </a: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</a:t>
            </a:r>
            <a:r>
              <a:rPr kumimoji="0" 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külső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viszonyokban:változatlan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, a vezető károkozásáért a társaság felel (</a:t>
            </a:r>
            <a:r>
              <a:rPr kumimoji="0" 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rGt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 29.§ (3) </a:t>
            </a:r>
            <a:r>
              <a:rPr kumimoji="0" 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bek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)</a:t>
            </a: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695950" y="3348355"/>
            <a:ext cx="6056630" cy="1748790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 </a:t>
            </a: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felé 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vezető nem </a:t>
            </a:r>
            <a:r>
              <a:rPr kumimoji="0" lang="hu-H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60045" y="3369945"/>
            <a:ext cx="5095240" cy="1727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1776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felé bevezeti a tag</a:t>
            </a: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 csalárd magatartása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miatti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felelősségét (</a:t>
            </a:r>
            <a:r>
              <a:rPr kumimoji="0" 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rGt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 56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.§)- </a:t>
            </a:r>
            <a:r>
              <a:rPr kumimoji="0" 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cég megszűnése után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érvényesíthető</a:t>
            </a: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07950" marR="0" lvl="0" indent="0" algn="l" defTabSz="44894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 uralkodó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tag felelősségi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szabályát    (</a:t>
            </a:r>
            <a:r>
              <a:rPr kumimoji="0" 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rGt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 296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.§)- </a:t>
            </a:r>
            <a:r>
              <a:rPr kumimoji="0" 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felszámolás alatt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érvényesítendő </a:t>
            </a: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7417" name="Szövegdoboz 1"/>
          <p:cNvSpPr txBox="1"/>
          <p:nvPr/>
        </p:nvSpPr>
        <p:spPr>
          <a:xfrm>
            <a:off x="5694045" y="5579110"/>
            <a:ext cx="6058535" cy="953770"/>
          </a:xfrm>
          <a:prstGeom prst="rect">
            <a:avLst/>
          </a:prstGeom>
          <a:solidFill>
            <a:srgbClr val="0DFF7A"/>
          </a:solidFill>
          <a:ln w="9525">
            <a:noFill/>
          </a:ln>
        </p:spPr>
        <p:txBody>
          <a:bodyPr lIns="91383" tIns="45691" rIns="91383" bIns="45691">
            <a:no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u-HU" altLang="hu-HU" dirty="0">
                <a:latin typeface="Arial" panose="020B0604020202020204" pitchFamily="34" charset="0"/>
              </a:rPr>
              <a:t>A </a:t>
            </a:r>
            <a:r>
              <a:rPr lang="hu-HU" altLang="hu-HU" b="1" dirty="0">
                <a:latin typeface="Arial" panose="020B0604020202020204" pitchFamily="34" charset="0"/>
              </a:rPr>
              <a:t>belső</a:t>
            </a:r>
            <a:r>
              <a:rPr lang="hu-HU" altLang="hu-HU" dirty="0">
                <a:latin typeface="Arial" panose="020B0604020202020204" pitchFamily="34" charset="0"/>
              </a:rPr>
              <a:t> viszony tekintetében: a polgári jog szabályai szerint felel a társaságnak okozott kárért (rGt. 29. § (1)-(2))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70840" y="5941060"/>
            <a:ext cx="4554220" cy="10814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hu-HU" altLang="en-US"/>
              <a:t>Belső viszony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43610" y="129540"/>
            <a:ext cx="10515600" cy="763905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4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Mi a teendő a vagyoni biztosítékkal a marasztalási per végén?</a:t>
            </a:r>
            <a:br>
              <a:rPr lang="hu-HU" sz="24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</a:b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0225" y="1019810"/>
            <a:ext cx="11299825" cy="538607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7000"/>
              </a:lnSpc>
              <a:buNone/>
            </a:pP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az alperes a vagyoni biztosítékot teljes összegben letétbe helyezte =&gt; nem lehet tovább a végzés alapján végrehajtani, </a:t>
            </a:r>
            <a:r>
              <a:rPr lang="hu-HU" sz="17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 perben fel kell osztani  a hitelezők között 33/A. § (13) bekezdés szerint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7000"/>
              </a:lnSpc>
              <a:buNone/>
            </a:pPr>
            <a:endParaRPr lang="hu-HU" sz="17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Ha nem fizette be, vagy nem teljesen, akkor mi a teendő az elrendelő végzéssel? 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Erről sem rendelkezik a Cstv.</a:t>
            </a:r>
            <a:endParaRPr lang="hu-HU" sz="17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Ekkor a Cstv. 33/A. § (1) bekezdés alapján </a:t>
            </a:r>
            <a:r>
              <a:rPr lang="hu-HU" sz="17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pert indító hitelezőnek: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700" b="1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-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</a:t>
            </a:r>
            <a:r>
              <a:rPr lang="hu-HU" sz="17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van egy okirata a vagyoni biztosíték nyújtásra kötelezésről, amely meghatározott cselekményre kötelezés szabályai szerint -bírósági letétbe helyezésre kötelezéssel -végrehajtható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,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- és ha a marasztalási pert ugyanazon hitelező indítja, lesz egy a </a:t>
            </a:r>
            <a:r>
              <a:rPr lang="hu-HU" sz="17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marasztalási perben hozott ítélet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, ami szintén </a:t>
            </a:r>
            <a:r>
              <a:rPr lang="hu-HU" sz="17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végrehajtható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.  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hu-HU" sz="17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is árnyalhatja a képet, hogy a Cstv. 33/A. § (1) bekezdés szerint pert indító hitelezőtől eltérő személy is megindíthatja a </a:t>
            </a:r>
            <a:r>
              <a:rPr lang="hu-HU" sz="1700" u="sng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marasztalási</a:t>
            </a: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 pert 5 éves elévülési időn belül.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700" kern="100" dirty="0"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Az külön további kérdés, mi van akkor, ha a vagyoni biztosítékot kérő hitelező nem indít marasztalási pert időben, és a többi hitelező között osztódik a teljes letett összeg =&gt; Ilyenkor hogyan lehet a meg nem fizetett vagyoni biztosítékról szóló végzésről rendelkezni.</a:t>
            </a:r>
          </a:p>
          <a:p>
            <a:pPr marL="0" indent="0">
              <a:buNone/>
            </a:pPr>
            <a:endParaRPr lang="hu-HU" sz="900" kern="100" dirty="0">
              <a:effectLst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Cstv. 33/A. §- egyezség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§ (1) bek. szerinti perben egyezség nem köthető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BDT2021. 4333.</a:t>
            </a:r>
          </a:p>
          <a:p>
            <a:pPr marL="0" indent="0"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Nincs mód arra, hogy a bíróság olyan tartalmú megállapodást hagyjon jóvá – közvetítői eljárás nélküli egyezségi kísérlet keretében –, amelyben a kérelmezett a Csődtv. 33/A. </a:t>
            </a: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(11) bekezdése szerinti marasztalási per alapjául szolgáló jogalapon vállal fizetési kötelezettséget a megállapítási per befejezését megelőzően, ez ugyanis a jogszabály megkerülésére irányul.</a:t>
            </a:r>
          </a:p>
          <a:p>
            <a:pPr marL="0" indent="0"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83995" y="95250"/>
            <a:ext cx="10019030" cy="358140"/>
          </a:xfrm>
        </p:spPr>
        <p:txBody>
          <a:bodyPr>
            <a:normAutofit fontScale="90000"/>
          </a:bodyPr>
          <a:lstStyle/>
          <a:p>
            <a:r>
              <a:rPr lang="hu-HU" sz="2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Hitelezői igények vitatása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685" y="453390"/>
            <a:ext cx="11833225" cy="63239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Hitelezői igények vitatása</a:t>
            </a:r>
          </a:p>
          <a:p>
            <a:pPr marL="0" indent="0" algn="just">
              <a:buNone/>
            </a:pPr>
            <a:r>
              <a:rPr lang="hu-H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 megállapítási perben</a:t>
            </a: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azt a hitelező indította, csak a hitelezői minőséget vizsgáljuk, a második fordulatnál a hitelezői igények összegét, csak mint összegszerűségi korlátot. </a:t>
            </a: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PÍT Gpkf.IV.45.079/2024/3.-BDT2024/11-12., BH2023. 101., Szít Gf.30.188/2024/4</a:t>
            </a:r>
            <a:endParaRPr lang="hu-H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Nem tartozik a peres bíróság hatáskörébe</a:t>
            </a:r>
          </a:p>
          <a:p>
            <a:pPr marL="0" indent="0" algn="just"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De nem is áll perben minden hitelező, - nem biztos, hogy azonos lesz a két perben a pert indító hitelező</a:t>
            </a:r>
          </a:p>
          <a:p>
            <a:pPr marL="0" indent="0" algn="just">
              <a:buNone/>
            </a:pP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BDT2024. 4872.</a:t>
            </a:r>
            <a:r>
              <a:rPr lang="hu-HU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Cstv. 33/A.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-ára alapított perben nem terjeszthető elő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viszontkereset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annak megállapítása iránt, hogy az adós és a felperes között létrejött, a felperes hitelezői igényét megalapozó szerződés érvénytelen.</a:t>
            </a: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 marasztalási perben</a:t>
            </a: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 vizsgálható a hitelezői igény </a:t>
            </a:r>
          </a:p>
          <a:p>
            <a:pPr marL="0" indent="0">
              <a:buNone/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BDT2021. 4405.</a:t>
            </a:r>
            <a:r>
              <a:rPr lang="hu-HU" alt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vezetői felelősséget megállapító ítéletet követő, a Csődtv. 33/A. </a:t>
            </a:r>
            <a:r>
              <a:rPr lang="zh-CN" alt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§</a:t>
            </a: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(11) bekezdése szerinti marasztalási perben a felszámoló által nyilvántartásba vett hitelezői követelés jogalapja és összegszerűsége nem tehető vitássá.</a:t>
            </a:r>
            <a:endParaRPr lang="en-US" alt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BDT2006. 1398 Más eljárásban a felszámoló által nyilvántartásba vett hitelező ebbéli minősége nem vizsgálható .</a:t>
            </a:r>
            <a:endParaRPr lang="hu-H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hitelezői igények vizsgálata:</a:t>
            </a:r>
          </a:p>
          <a:p>
            <a:pPr marL="0" indent="0" algn="just"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felszámolóhoz bejelentett igényeket a felszámoló megvizsgálja, majd nyilvántartásba veszi, ha vitatja, annak elbírálása végett a felszámolást lefolytató bírósághoz beterjeszti Cstv. 46.§ </a:t>
            </a:r>
          </a:p>
          <a:p>
            <a:pPr marL="0" indent="0" algn="just"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felszámoló jogsértő intézkedése- pl: a hitelezői igény jogellenes nyilvántartásba vétele ellen is- kifogás terjeszthető elő a sérelmet szenvedett részéről - Cstv. 51. § - </a:t>
            </a:r>
          </a:p>
          <a:p>
            <a:pPr marL="0" indent="0" algn="just">
              <a:buNone/>
            </a:pPr>
            <a:r>
              <a:rPr lang="hu-HU" sz="1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 51. §. azonban kérdéseket vet fel- 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1700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 a sérelmet szenvedett? </a:t>
            </a: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Bárki aki vezető, vagy volt vezető, esetleg árnyék vezető - vagy csak az, aki ellen már folyik a per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1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Milyen határidőben?</a:t>
            </a:r>
            <a:r>
              <a:rPr lang="hu-H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Kifogást tudomásszerzéstől 15 nap alatt lehet előterjeszteni</a:t>
            </a:r>
          </a:p>
          <a:p>
            <a:pPr marL="0" indent="0" algn="just">
              <a:buNone/>
            </a:pPr>
            <a:endParaRPr lang="hu-H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12376" y="322729"/>
            <a:ext cx="11170024" cy="63470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Szít Gf.30.188/2024/4</a:t>
            </a:r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Cstv. 33/A. § (1) bekezdés szerinti per tárgyalását folytató bíróság azonban nem vizsgálhatja, hogy a felszámoló jogosan vette-e nyilvántartásba valamely hitelezői igényt, azaz a hitelező nyilvántartásba vett követelése a nyilvántartásba vételkor valóban fennállt-e. 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Cstv. 34. § (2) bekezdése alapján a felszámolás kezdő időpontjától a gazdálkodó szervezet vagyonával kapcsolatos jognyilatkozatot csak a felszámoló tehet. Így annak eldöntése, hogy egy adott követelés fennáll-e az adóssal szemben és az a hitelezőként fellépő személyt illeti-e meg, azaz a Cstv. 3. § (1) bekezdés c) pont cd) alpont szerinti, követelés fennállására vonatkozó törvényi feltétel megvalósul-e, kizárólag a felszámolóra tartozik. 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felszámolónak az az intézkedése, amellyel a bejelentett követelést hitelezői igényként és azt bejelentő személyt hitelezőként nyilvántartásba veszi, a Cstv. 6. § (4) bekezdése szerinti személyek által a Cstv. 51. §-a alapján kifogással támadható meg, amelynek elbírálása – így végső soron a követelés jogalapjának, összegszerűségének és a jogosult személyének a megállapítása – a felszámolási eljárást mint nemperes bírósági eljárást folytató bíróság hatáskörébe tartozik. A fentiekkel összhangban áll a felszámolás elrendelését követően a követelés érvényesítése iránti per, illetve egyéb eljárás indítását kizáró Cstv. 38. § (3) bekezdése is. 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Mindebből következően a felszámoló által nyilvántartásba vett – és az alperes mint az adós vezető tisztségviselője által benyújtott beszámolóban is feltüntetett – hitelezői követelés nyilvántartásba vételkor való fennállása, így a követelés jogosultjának a személye, a követelés jogcíme vagy összege a felszámolási eljáráson kívül más eljárásban, tehát hitelező által indított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Cstv. 33/A. § (1) bekezdése szerinti perben sem vitatható, az a perbíróság által nem vizsgálható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(Pécsi Ítélőtábla Gpkf.IV.45.079/2024/3. számú végzése,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közzétéve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BDT2024/11-12. szám; továbbá hasonlóan: BH2023. 101.)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52880"/>
            <a:ext cx="10972800" cy="2277110"/>
          </a:xfrm>
        </p:spPr>
        <p:txBody>
          <a:bodyPr/>
          <a:lstStyle/>
          <a:p>
            <a:r>
              <a:rPr lang="hu-H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 sz="quarter" hasCustomPrompt="1"/>
          </p:nvPr>
        </p:nvSpPr>
        <p:spPr>
          <a:xfrm>
            <a:off x="503555" y="301625"/>
            <a:ext cx="11222355" cy="831850"/>
          </a:xfrm>
          <a:solidFill>
            <a:srgbClr val="00B0F0"/>
          </a:solidFill>
        </p:spPr>
        <p:txBody>
          <a:bodyPr vert="horz" wrap="square" lIns="91440" tIns="39091" rIns="91440" bIns="45720" numCol="1" rtlCol="0" anchor="ctr" anchorCtr="0" compatLnSpc="1">
            <a:normAutofit/>
          </a:bodyPr>
          <a:lstStyle/>
          <a:p>
            <a:pPr marL="0" marR="0" lvl="0" indent="0" algn="ctr" defTabSz="5041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7675" algn="l"/>
                <a:tab pos="896620" algn="l"/>
                <a:tab pos="1346200" algn="l"/>
                <a:tab pos="1795145" algn="l"/>
                <a:tab pos="2244725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6070" algn="l"/>
                <a:tab pos="5835650" algn="l"/>
                <a:tab pos="6284595" algn="l"/>
                <a:tab pos="6734175" algn="l"/>
                <a:tab pos="7183120" algn="l"/>
                <a:tab pos="7632700" algn="l"/>
                <a:tab pos="8080375" algn="l"/>
                <a:tab pos="8529320" algn="l"/>
                <a:tab pos="8978900" algn="l"/>
              </a:tabLst>
              <a:defRPr/>
            </a:pPr>
            <a:r>
              <a:rPr kumimoji="0" lang="hu-HU" altLang="hu-HU" sz="3200" b="1" i="0" u="none" strike="noStrike" kern="1200" cap="none" spc="0" normalizeH="0" baseline="0" noProof="0" smtClean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2006. évi IV. törvény (új Gt.)</a:t>
            </a:r>
          </a:p>
        </p:txBody>
      </p:sp>
      <p:sp>
        <p:nvSpPr>
          <p:cNvPr id="19459" name="Text Box 2"/>
          <p:cNvSpPr txBox="1"/>
          <p:nvPr/>
        </p:nvSpPr>
        <p:spPr>
          <a:xfrm>
            <a:off x="503555" y="1547495"/>
            <a:ext cx="5010150" cy="1784350"/>
          </a:xfrm>
          <a:prstGeom prst="rect">
            <a:avLst/>
          </a:prstGeom>
          <a:solidFill>
            <a:srgbClr val="FF8585">
              <a:alpha val="33000"/>
            </a:srgbClr>
          </a:solidFill>
          <a:ln w="9525">
            <a:noFill/>
          </a:ln>
        </p:spPr>
        <p:txBody>
          <a:bodyPr lIns="0" tIns="28431" rIns="0" bIns="0"/>
          <a:lstStyle/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r>
              <a:rPr lang="hu-HU" altLang="hu-HU" sz="3200" dirty="0">
                <a:solidFill>
                  <a:srgbClr val="000000"/>
                </a:solidFill>
                <a:latin typeface="Arial" panose="020B0604020202020204" pitchFamily="34" charset="0"/>
              </a:rPr>
              <a:t>Tagi felelősség</a:t>
            </a:r>
          </a:p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r>
              <a:rPr lang="hu-HU" altLang="hu-HU" b="1" dirty="0">
                <a:solidFill>
                  <a:srgbClr val="000000"/>
                </a:solidFill>
                <a:latin typeface="Arial" panose="020B0604020202020204" pitchFamily="34" charset="0"/>
              </a:rPr>
              <a:t>Külső</a:t>
            </a:r>
            <a:r>
              <a:rPr lang="hu-HU" altLang="hu-HU" dirty="0">
                <a:solidFill>
                  <a:srgbClr val="000000"/>
                </a:solidFill>
                <a:latin typeface="Arial" panose="020B0604020202020204" pitchFamily="34" charset="0"/>
              </a:rPr>
              <a:t> harmadik személy felé: változatlan a tag károkozásáért a társaság felel </a:t>
            </a:r>
          </a:p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r>
              <a:rPr lang="hu-HU" altLang="hu-HU" dirty="0">
                <a:solidFill>
                  <a:srgbClr val="FF0000"/>
                </a:solidFill>
                <a:latin typeface="Arial" panose="020B0604020202020204" pitchFamily="34" charset="0"/>
              </a:rPr>
              <a:t>+ Bt beltag helytállási kötelezettség</a:t>
            </a:r>
          </a:p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endParaRPr lang="hu-HU" altLang="hu-HU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endParaRPr lang="hu-HU" altLang="hu-HU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Text Box 3"/>
          <p:cNvSpPr txBox="1"/>
          <p:nvPr/>
        </p:nvSpPr>
        <p:spPr>
          <a:xfrm>
            <a:off x="5874385" y="1564005"/>
            <a:ext cx="5850890" cy="1784350"/>
          </a:xfrm>
          <a:prstGeom prst="rect">
            <a:avLst/>
          </a:prstGeom>
          <a:solidFill>
            <a:srgbClr val="FF8585">
              <a:alpha val="25000"/>
            </a:srgbClr>
          </a:solidFill>
          <a:ln w="9525">
            <a:noFill/>
          </a:ln>
        </p:spPr>
        <p:txBody>
          <a:bodyPr lIns="0" tIns="28431" rIns="0" bIns="0"/>
          <a:lstStyle/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r>
              <a:rPr lang="hu-HU" altLang="hu-HU" sz="3200" dirty="0">
                <a:solidFill>
                  <a:srgbClr val="000000"/>
                </a:solidFill>
                <a:latin typeface="Arial" panose="020B0604020202020204" pitchFamily="34" charset="0"/>
              </a:rPr>
              <a:t>Vezetői felelősség</a:t>
            </a:r>
          </a:p>
          <a:p>
            <a:pPr marL="107950" defTabSz="447675" eaLnBrk="1"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</a:tabLst>
            </a:pPr>
            <a:r>
              <a:rPr lang="hu-HU" altLang="hu-HU" dirty="0">
                <a:solidFill>
                  <a:srgbClr val="000000"/>
                </a:solidFill>
                <a:latin typeface="Arial" panose="020B0604020202020204" pitchFamily="34" charset="0"/>
              </a:rPr>
              <a:t>A </a:t>
            </a:r>
            <a:r>
              <a:rPr lang="hu-HU" altLang="hu-HU" b="1" dirty="0">
                <a:solidFill>
                  <a:srgbClr val="000000"/>
                </a:solidFill>
                <a:latin typeface="Arial" panose="020B0604020202020204" pitchFamily="34" charset="0"/>
              </a:rPr>
              <a:t>külső</a:t>
            </a:r>
            <a:r>
              <a:rPr lang="hu-HU" altLang="hu-HU" dirty="0">
                <a:solidFill>
                  <a:srgbClr val="000000"/>
                </a:solidFill>
                <a:latin typeface="Arial" panose="020B0604020202020204" pitchFamily="34" charset="0"/>
              </a:rPr>
              <a:t> viszonyokban főszabály: a vezető károkozásáért a társaság felel (Gt. 30.§ (1) bek)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873750" y="3348355"/>
            <a:ext cx="5851525" cy="24479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76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felé a cég megszűnése esetére felelősségáttörési szabályt vezet be: </a:t>
            </a: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Gt. 30.§ (3) bek. 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utaló szabály  </a:t>
            </a:r>
          </a:p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Ehhez megalkotásra kerül:</a:t>
            </a:r>
          </a:p>
          <a:p>
            <a:pPr marL="0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</a:t>
            </a:r>
            <a:r>
              <a:rPr kumimoji="0" lang="hu-HU" altLang="hu-HU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Cstv</a:t>
            </a: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 33/A.§ 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-a szerint felszámolás esetére - 2006</a:t>
            </a:r>
          </a:p>
          <a:p>
            <a:pPr marL="0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2012.03.01-től </a:t>
            </a: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Ctv.118/B.§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-kényszertörlés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503555" y="3348355"/>
            <a:ext cx="5010785" cy="24574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76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felé továbbra is a tag</a:t>
            </a: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</a:p>
          <a:p>
            <a:pPr marL="179705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 csalárd magatartása 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miatti (Gt. 50.§)-megszűnés után</a:t>
            </a:r>
          </a:p>
          <a:p>
            <a:pPr marL="179705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 uralkodó tag felelősségi szabálya (Gt. 54.§) </a:t>
            </a:r>
          </a:p>
          <a:p>
            <a:pPr marL="179705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79705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179705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- 2012.03.01-től- Ctv.118/A.§ kényszertörlés</a:t>
            </a:r>
          </a:p>
        </p:txBody>
      </p:sp>
      <p:sp>
        <p:nvSpPr>
          <p:cNvPr id="19463" name="Szövegdoboz 1"/>
          <p:cNvSpPr txBox="1"/>
          <p:nvPr/>
        </p:nvSpPr>
        <p:spPr>
          <a:xfrm>
            <a:off x="5875020" y="5939155"/>
            <a:ext cx="5850255" cy="732790"/>
          </a:xfrm>
          <a:prstGeom prst="rect">
            <a:avLst/>
          </a:prstGeom>
          <a:solidFill>
            <a:srgbClr val="0DFF7A"/>
          </a:solidFill>
          <a:ln w="9525">
            <a:noFill/>
          </a:ln>
        </p:spPr>
        <p:txBody>
          <a:bodyPr wrap="square">
            <a:no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u-HU" altLang="hu-HU" dirty="0">
                <a:latin typeface="Arial" panose="020B0604020202020204" pitchFamily="34" charset="0"/>
              </a:rPr>
              <a:t>A belső viszony tekintetében: a polgári jog szabályai szerint felel a társaságnak okozott kárért (Gt. 30. § (2))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 sz="quarter" hasCustomPrompt="1"/>
          </p:nvPr>
        </p:nvSpPr>
        <p:spPr>
          <a:xfrm>
            <a:off x="487680" y="263525"/>
            <a:ext cx="11002010" cy="814070"/>
          </a:xfrm>
          <a:solidFill>
            <a:srgbClr val="00B0F0"/>
          </a:solidFill>
        </p:spPr>
        <p:txBody>
          <a:bodyPr vert="horz" wrap="square" lIns="91440" tIns="39091" rIns="91440" bIns="45720" numCol="1" rtlCol="0" anchor="ctr" anchorCtr="0" compatLnSpc="1">
            <a:normAutofit/>
          </a:bodyPr>
          <a:lstStyle/>
          <a:p>
            <a:pPr marL="0" marR="0" lvl="0" indent="0" algn="ctr" defTabSz="5041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7675" algn="l"/>
                <a:tab pos="896620" algn="l"/>
                <a:tab pos="1346200" algn="l"/>
                <a:tab pos="1795145" algn="l"/>
                <a:tab pos="2244725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6070" algn="l"/>
                <a:tab pos="5835650" algn="l"/>
                <a:tab pos="6284595" algn="l"/>
                <a:tab pos="6734175" algn="l"/>
                <a:tab pos="7183120" algn="l"/>
                <a:tab pos="7632700" algn="l"/>
                <a:tab pos="8080375" algn="l"/>
                <a:tab pos="8529320" algn="l"/>
                <a:tab pos="8978900" algn="l"/>
              </a:tabLst>
              <a:defRPr/>
            </a:pPr>
            <a:r>
              <a:rPr kumimoji="0" lang="hu-HU" altLang="hu-HU" sz="4410" b="1" i="0" u="none" strike="noStrike" kern="1200" cap="none" spc="0" normalizeH="0" baseline="0" noProof="0" smtClean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2013. évi V. törvény (új Ptk)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87680" y="1103630"/>
            <a:ext cx="5133975" cy="2550160"/>
          </a:xfrm>
          <a:prstGeom prst="rect">
            <a:avLst/>
          </a:prstGeom>
          <a:solidFill>
            <a:srgbClr val="FFFF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Tagi felelősség</a:t>
            </a:r>
          </a:p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Külső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harmadik személy felé: fenntartja a korábbi </a:t>
            </a:r>
            <a:r>
              <a:rPr kumimoji="0" lang="hu-HU" alt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Gt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hu-HU" alt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főszabályt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, azaz a társaság felel. </a:t>
            </a:r>
          </a:p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 Bt beltag helytállási kötelezettség 3:154,megváló tag 3:151</a:t>
            </a:r>
          </a:p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De ha a tag szándékosan okoz kárt, a jogi személlyel egyetemlegesen felel (6:540.§. (3) )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endParaRPr kumimoji="0" lang="hu-HU" altLang="hu-HU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5885180" y="1167130"/>
            <a:ext cx="5721350" cy="2549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8431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Vezetői felelősség</a:t>
            </a:r>
          </a:p>
          <a:p>
            <a:pPr marL="107950" marR="0" lvl="0" indent="0" algn="l" defTabSz="447675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</a:t>
            </a:r>
            <a:r>
              <a:rPr kumimoji="0" lang="hu-HU" altLang="hu-H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külső</a:t>
            </a:r>
            <a:r>
              <a:rPr kumimoji="0" lang="hu-HU" altLang="hu-H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viszonyokban a </a:t>
            </a:r>
            <a:r>
              <a:rPr kumimoji="0" lang="hu-HU" altLang="hu-HU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főszabályt</a:t>
            </a:r>
            <a:r>
              <a:rPr kumimoji="0" lang="hu-HU" altLang="hu-H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nem tartja fenn, és a szerződésen kívüli károkozás szabályai között elhelyezve kimondja,  </a:t>
            </a:r>
            <a:r>
              <a:rPr kumimoji="0" lang="hu-HU" altLang="hu-H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ha a vezető harmadik személynek kárt okoz, a jogi személlyel egyetemlegesen felel ( 6:541.§)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800090" y="3806825"/>
            <a:ext cx="5806440" cy="199898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lIns="0" tIns="1776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58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8945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felé a vezető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felelősségét:</a:t>
            </a: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  <a:p>
            <a:pPr marL="431800" marR="0" lvl="0" indent="-323850" algn="l" defTabSz="448945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a gazdasági társaságok (3:118.§)</a:t>
            </a:r>
          </a:p>
          <a:p>
            <a:pPr marL="431800" marR="0" lvl="0" indent="-323850" algn="l" defTabSz="448945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Egyesületek (3:86.§)</a:t>
            </a:r>
          </a:p>
          <a:p>
            <a:pPr marL="431800" marR="0" lvl="0" indent="-323850" algn="l" defTabSz="448945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Szövetkezetek (3:348.§)</a:t>
            </a:r>
          </a:p>
          <a:p>
            <a:pPr marL="431800" marR="0" lvl="0" indent="-323850" algn="l" defTabSz="448945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Egyesülés (3:368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.§)</a:t>
            </a:r>
          </a:p>
          <a:p>
            <a:pPr marL="107950" marR="0" lvl="0" indent="0" algn="l" defTabSz="448945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 A </a:t>
            </a:r>
            <a:r>
              <a:rPr kumimoji="0" lang="hu-H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Cstv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. 33/A.§ -a szerinti é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s a </a:t>
            </a:r>
            <a:r>
              <a:rPr kumimoji="0" lang="hu-H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Ctv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118/B. § felelősség szerinti párhuzamosan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hatályban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van. </a:t>
            </a: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87680" y="3807460"/>
            <a:ext cx="5134610" cy="199834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769" rIns="0" bIns="0"/>
          <a:lstStyle>
            <a:lvl1pPr marL="431800" indent="-323850"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33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05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77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4930" indent="-227330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07950" marR="0" lvl="0" indent="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Hitelezők</a:t>
            </a: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 felé továbbra is a tag 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-csalárd magatartása miatti (3:2.§)-megszűnés után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-uralkodó tag felelősségi szabálya(3:59.§)</a:t>
            </a:r>
          </a:p>
          <a:p>
            <a:pPr marL="431800" marR="0" lvl="0" indent="-323850" algn="l" defTabSz="447675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Times New Roman" panose="02020603050405020304" pitchFamily="18" charset="0"/>
              <a:buNone/>
              <a:tabLst>
                <a:tab pos="448945" algn="l"/>
                <a:tab pos="898525" algn="l"/>
                <a:tab pos="1347470" algn="l"/>
                <a:tab pos="1797050" algn="l"/>
                <a:tab pos="2245995" algn="l"/>
                <a:tab pos="2695575" algn="l"/>
                <a:tab pos="3144520" algn="l"/>
                <a:tab pos="3594100" algn="l"/>
                <a:tab pos="4043045" algn="l"/>
              </a:tabLst>
              <a:defRPr/>
            </a:pPr>
            <a:r>
              <a:rPr kumimoji="0" lang="hu-HU" alt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+ Ctv.118/A.§ kényszertörlés</a:t>
            </a:r>
          </a:p>
        </p:txBody>
      </p:sp>
      <p:sp>
        <p:nvSpPr>
          <p:cNvPr id="21511" name="Szövegdoboz 1"/>
          <p:cNvSpPr txBox="1"/>
          <p:nvPr/>
        </p:nvSpPr>
        <p:spPr>
          <a:xfrm>
            <a:off x="5799455" y="5836285"/>
            <a:ext cx="5806440" cy="1049655"/>
          </a:xfrm>
          <a:prstGeom prst="rect">
            <a:avLst/>
          </a:prstGeom>
          <a:solidFill>
            <a:srgbClr val="0DFF7A"/>
          </a:solidFill>
          <a:ln w="9525">
            <a:noFill/>
          </a:ln>
        </p:spPr>
        <p:txBody>
          <a:bodyPr wrap="square">
            <a:no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u-HU" altLang="hu-HU" dirty="0">
                <a:latin typeface="Arial" panose="020B0604020202020204" pitchFamily="34" charset="0"/>
              </a:rPr>
              <a:t>A </a:t>
            </a:r>
            <a:r>
              <a:rPr lang="hu-HU" altLang="hu-HU" b="1" dirty="0">
                <a:latin typeface="Arial" panose="020B0604020202020204" pitchFamily="34" charset="0"/>
              </a:rPr>
              <a:t>belső</a:t>
            </a:r>
            <a:r>
              <a:rPr lang="hu-HU" altLang="hu-HU" dirty="0">
                <a:latin typeface="Arial" panose="020B0604020202020204" pitchFamily="34" charset="0"/>
              </a:rPr>
              <a:t> viszony: a szerződésszegéssel okozott károk szabályai szerint felel a társaságnak okozott kárért (3:24.§) DE az új Mt a munkaviszonyban álló vezetőkre külön a Ptk-ra utaló szabályt nem tartalmaz.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0</TotalTime>
  <Words>15641</Words>
  <Application>Microsoft Office PowerPoint</Application>
  <PresentationFormat>Szélesvásznú</PresentationFormat>
  <Paragraphs>786</Paragraphs>
  <Slides>74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74</vt:i4>
      </vt:variant>
    </vt:vector>
  </HeadingPairs>
  <TitlesOfParts>
    <vt:vector size="84" baseType="lpstr">
      <vt:lpstr>Microsoft YaHei</vt:lpstr>
      <vt:lpstr>Arial</vt:lpstr>
      <vt:lpstr>Calibri</vt:lpstr>
      <vt:lpstr>Lucida Sans Unicode</vt:lpstr>
      <vt:lpstr>Mangal</vt:lpstr>
      <vt:lpstr>Segoe UI</vt:lpstr>
      <vt:lpstr>Times New Roman</vt:lpstr>
      <vt:lpstr>Times New Roman CE</vt:lpstr>
      <vt:lpstr>Wingdings</vt:lpstr>
      <vt:lpstr>Default Design</vt:lpstr>
      <vt:lpstr>A vezetői felelősség - Cstv. 33/A.§.</vt:lpstr>
      <vt:lpstr>A kereset Pp. 170. § (2) bekezdés</vt:lpstr>
      <vt:lpstr>PowerPoint-bemutató</vt:lpstr>
      <vt:lpstr>Felelősségi szabályok</vt:lpstr>
      <vt:lpstr>PowerPoint-bemutató</vt:lpstr>
      <vt:lpstr>1988. évi VI. törvény (Gt.)  A tag és vezető tisztségviselő károkozására szabályok itt jelennek meg.   - Betudás, Elválasztás elve, </vt:lpstr>
      <vt:lpstr>1997. évi CXLIV. törvény (rGt.)</vt:lpstr>
      <vt:lpstr>2006. évi IV. törvény (új Gt.)</vt:lpstr>
      <vt:lpstr>2013. évi V. törvény (új Ptk)</vt:lpstr>
      <vt:lpstr>2016. évi LXXVII. törvény  Ptk módosítás</vt:lpstr>
      <vt:lpstr>2013. évi V. törvény (új Ptk) a 2016-os módosítás után</vt:lpstr>
      <vt:lpstr>Vezetői felelősség a hitelezőkkel szemben -a cég megszűnése esetére</vt:lpstr>
      <vt:lpstr>                                                                     Cstv. 33/A. §   - nem mögöttes felelősség, hanem önálló, sui generis kártérítési felelősség az adós hitelezői felé - ez delictuális, szerződésen kívüli felelősség, mivel az adós vezetője a hitelezőkkel nem áll közvetlen szerződéses kapcsolatban. - összegszerűen korlátozott- a vagyoncsökkentés, vagy egyéb a hitelezői kielégítést meghiúsító magatartással összefüggő mértékig felel a ki nem elégített hitelezői követelésekért - speciális “kétlépcsős” igényérvényesítés a fő jellemzője  SZÍT BDT2025. 4888. A vezetőtisztségviselő Cstv. 33/A. §-a szerinti felelősség nem járulékos jelleggel, az adós és a hitelező alapjogviszonyából származó követesért mögöttesen áll fenn a hitelezővel szemben, hanem a vezető tisztségviselő kártérítés cínén felel az alapjogviszonytól elkülönült magatartásával összefüggésben az adós gazdálkodó szervezetnél keletkező vagyoncsökkenés erejéig, vagy más okból a hitelezői követelések kielégítésének meghiúsulásának mértékéig a hitelezők felszámolási eljárásban nyilvántartásba vett, de meg nem térült követeléseiért.  Több időállapota van a Cstv. 33/A. §-ának :    2006.07.01-2009.08.31  2009.09.01-2012.02.29  2012.03.01-2014.03.14  2014.03.15-2017.06.30.                     2017.07.01-                   De a 2017-es átfogó módosítástól, bármely időpontban indult a felszámolás, a 2017-es időállapot szerinti szabályok alakalmazandók.</vt:lpstr>
      <vt:lpstr>Ctv. 118./B. §- Elhatárolás</vt:lpstr>
      <vt:lpstr>Ptk. 3:118. § - Cstv. 33/A. §</vt:lpstr>
      <vt:lpstr>Cstv. 33/A. §</vt:lpstr>
      <vt:lpstr>I. Megállapítási per</vt:lpstr>
      <vt:lpstr>I. Megállapítási per</vt:lpstr>
      <vt:lpstr>Határozatok</vt:lpstr>
      <vt:lpstr>I. Megállapítási per</vt:lpstr>
      <vt:lpstr>I. Megállapítási per</vt:lpstr>
      <vt:lpstr>I. Megállapítási per</vt:lpstr>
      <vt:lpstr>I. Megállapítási per</vt:lpstr>
      <vt:lpstr>I. Megállapítási per </vt:lpstr>
      <vt:lpstr>I. Megállapítási per - Elhatárolás Cstv. 33/A. § és a szerződésen kívüli kártérítés viszonya</vt:lpstr>
      <vt:lpstr>I. Megállapítási per -  Cstv. 33/A. § és-  a szerződésen kívüli kártérítés viszonya </vt:lpstr>
      <vt:lpstr>I. A megállapítási per anyagi jogi feltételei - tényállási elemei</vt:lpstr>
      <vt:lpstr>I/1. Fizetésképtelenséggel fenyegető helyzet</vt:lpstr>
      <vt:lpstr>I/1.  Fizetésképtelenséggel fenyegető helyzet</vt:lpstr>
      <vt:lpstr>I/1. Fizetésképtelenséggel fenyegető helyzet vizsgálata</vt:lpstr>
      <vt:lpstr>I/1. Fizetésképtelenséggel fenyegető helyzet vizsgálata</vt:lpstr>
      <vt:lpstr>PowerPoint-bemutató</vt:lpstr>
      <vt:lpstr>I/2. Vezető hitelezői érdeket sértő magatartása</vt:lpstr>
      <vt:lpstr>I/2.1. Vagyoncsökkentő magatartás</vt:lpstr>
      <vt:lpstr>I/2./1. Vagyoncsökkenés</vt:lpstr>
      <vt:lpstr> Vagyoncsökkentő magatartások:  Szándékos, vagy gondatlan a fizetésképtelenséggel fenyegető helyzet bekövetkezését követően kifejtett magatartások, mulasztások, ami az aktív vagyon csökkenését okozza. ( Cstv. 3.§. e.pontja szerinti vagyon az, amit a Számvitelről szóló tv. Befektetett, vagy forgóeszköznek minősít- aktív vagyon)  Pl: - vagyontárgyak átruházása ellenérték nélkül, áron alul, vagy nem gondos partner választás miatt ellenérték nem folyik be BDT2013.3036 - kölcsönt nyújt, mely nem behajtható, biztosítékot nem köt ki,  - szerződést nem körültekintően köt ( pl, foglalót, előleget fizet) BDT2014.3144 - kirívóan észszerűtlen kockázatot vállal  EBH2011.2417 - osztalékot fizet - saját maga, vagy hozzátartozói érdekét tartja szem előtt ( tagi kölcsön nyújtás, visszafizetés, vagyontárgyak átruházása, megterhelése)  - adós követeléseit nem érvényesíti - úgy vállal kötelezettséget, hogy az adósnak abból haszna nem származhat BDT2016.3436 - igazolható módon létre nem jött szerződések, és teljesítési igazolások nélkül rendelkezik különböző nagyságú összegek kifizetése felől BH2013. 222 - BDT2021. 4302. Megalapozza a vezető tisztségviselő felelősségét, ha úgy járul hozzá a társaság felé fennálló tartozás átvállalásához, hogy tudja, az új kötelezett a tartozás megfizetésére nem képes, és a tartozás az új kötelezett felszámolása eredményeként bekövetkezett megszűnése folytán behajthatatlanná válik. - BDT2021. 4289.II. A fizetésképtelenséggel fenyegető helyzet bekövetkeztét követően, egy korábban harmadik személy részére nyújtott kölcsön kifejezett ügyvezetői nyilatkozattal történő elengedése – anélkül, hogy annak behajtására a volt vezető bármilyen intézkedést is tett volna – megalapozza a Csődtv. 33/A. § (1) bekezdés szerinti felelőssége megállapítását az elengedett kölcsön összegével egyező mértékű vagyoncsökkenés mellett.   </vt:lpstr>
      <vt:lpstr>Nem  vagyoncsökkentő magatartás:  BH2022. 50. II. Az adós könyvviteli nyilvántartásában behajthatatlanság vagy értékvesztés miatt a követelések fel nem tüntetése nem jelenti az azokról való lemondást, a követelés emiatt polgári jogilag nem szűnik meg, a felszámoló nem veszíti el a követelés érvényesítésének a lehetőségét. Ha a vezető a követelésekkel kapcsolatban nem tett olyan észszerűtlen intézkedést (például indokolatlanul elengedte azokat, jogokról mondott le, a hitelezői érdekeket sértő beszámításról döntött stb.), amely negatívan hatott az érvényesítésük vagy megtérülésük lehetőségére, mértékére, tényleges értékükre, a vezetői felelősség megállapítására nem kerülhet sor [1991. évi XLIX. tv. (Cstv.) 33/A. § (1) bek., 31. § (1) bek. g) pont].    BH2015. 104 A tag által – visszatérítés feltételével – rendelkezésre bocsátott kölcsön akkor küszöbölheti ki a vagyoncsökkenést, ha utóbb a tag a pénz visszakövetelésétől eltekint, az adós elleni felszámolási eljárásban hitelezői igényét nem érvényesíti vagy nem érvényesítheti. </vt:lpstr>
      <vt:lpstr>Társaság tagjait, vezetőit, azok hozzátartozóit, kapcsolt vállalkozásait előnyben részesítő ügyletek</vt:lpstr>
      <vt:lpstr>Társaság tagjait, vezetőit, azok hozzátartozóit, kapcsolt vállalkozásait előnyben részesítő ügyletek</vt:lpstr>
      <vt:lpstr>BDT2025. 4910. Ha az adós fizetésképtelenséggel fenyegető helyzetének bekövetkezése és az azt kiváltó vagyoncsökkenés azonos napra esik, a vezető tisztségviselő felelőssége e vagyoncsökkenésért is fennáll, mivel a fizetésképtelenséggel fenyegető helyzetet már a vagyoncsökkentő kifizetésre való kötelezettségvállalás előidézi. </vt:lpstr>
      <vt:lpstr>1. Vagyoncsökkenésként nem érvényesíthető igény- Cstv. 31.§</vt:lpstr>
      <vt:lpstr>1. Vagyoncsökkenés Cstv. 33/A.§ - és Cstv. 40. § viszonya</vt:lpstr>
      <vt:lpstr>I/2/2.  Hitelezők kielégítését meghiúsító más, nem vagyoncsökkentő magatartás</vt:lpstr>
      <vt:lpstr>I/3. Okozati összefüggés</vt:lpstr>
      <vt:lpstr>Vezető ellenkéreleme Pp. 199. § -  Mentesülés Cstv. 33/A. § (4) bek</vt:lpstr>
      <vt:lpstr>Mentesülés (4) bek.</vt:lpstr>
      <vt:lpstr>I/ II. Cstv. 33/A. § (5) bek.</vt:lpstr>
      <vt:lpstr>Cstv. 33/A.§ (5) bekezdés – bizonyítási terhet fordító szabály</vt:lpstr>
      <vt:lpstr>        Cstv. 33/A. § (5) bek.- Nem alkalmazható az alábbi esetekben  Ez a szabály az árnyékvezetőkre nem alkalmazandó.- ÍH2012.91. Mérlegkészítési kötelezettsége, Tevékenységzáró mérleg, irat-, vagyonátadási kötelezettsége nincs  Tevékenységzáró mérleg letétbe helyezésének, közzétételének hiányára: A felszámolás számviteli feladatairól szóló 225/2000. (XII.19.) Korm. rendelet (4) bekezdése a tevékenységet lezáró beszámoló kapcsán akként rendelkezik, hogy a gazdálkodó szervezet a számviteli törvény 153–154. §-ában és 154/B. §-ában meghatározott letétbe helyezési és közzétételi kötelezettségének a tevékenységet lezáró beszámoló mérlegének (1) bekezdés szerinti fordulónapját követő 30 napon belül köteles eleget tenni. E jogszabályi rendelkezésekből következően a tevékenységet lezáró mérleg esetében az adós vezetőjének kötelezettsége kizárólag annak elkészítése és a felszámoló részére való átadása, míg a letétbe helyezésre és a közzétételre a felszámoló által képviselt gazdálkodó szervezet köteles. Az adós vezetőjét tehát a tevékenységet lezáró mérleg elkészítésén és a felszámoló részére való átadásán kívül nem terheli a letétbe helyezési és közzétételi kötelezettség, így ennek alperes általi elmulasztása nem alapozza meg a Cstv. 33/A. (5) bekezdésének alkalmazhatóságát.  BH2013. 222. II. Nem állapítható meg az éves beszámoló letétbe helyezésével kapcsolatos mulasztás, ha a gazdálkodó szervezet felszámolásának kezdő időpontja megelőzi a letétbe helyezési kötelezettség teljesítésére a számviteli törvényben előírt határidőt [1991. évi XLIX. törvény 31. §, 2000. évi C. törvény 153. §, 225/2000. (XII. 19.) Korm. rendelet 3. §].         </vt:lpstr>
      <vt:lpstr>PowerPoint-bemutató</vt:lpstr>
      <vt:lpstr>PowerPoint-bemutató</vt:lpstr>
      <vt:lpstr>Cstv. 33/A. § (5) bek-  Kimentés a felróható mulasztás alól</vt:lpstr>
      <vt:lpstr>   Cstv. 33/A. § (5) bek.- Kimentés körében  Szít Gf.III.30.018/2023- iratátadási kötelezettség elmulasztása - arra hivatkozott, hogy csak névleges vezető volt A Cstv. 31. § (1) bekezdés b) pontja alapján az adós iratait a vezető tisztségviselőnek át kell adnia a felszámoló részére. Erről az I. rendű alperesnek is tudomása volt, a felszámoló és a felszámolási ügyben eljáró bíróság is felhívta a kötelezettsége teljesítésére, a mulasztás miatt pénzbírság kiszabására is sor került. Az iratátadási kötelezettség az I. rendű alperest mint az adós önálló cégjegyzésére jogosult vezető tisztségviselőjét is terhelte. E kötelezettség alól nem mentesülhet arra hivatkozással, hogy ténylegesen ügyvezetői tevékenységet nem végzett, mint ahogyan ez a vezetői felelősség alól sem mentesíti (EBH2011. 2326).  Szít Gf.III.30.013/2022 adóhatóság, büntető bíróság részére történt iratátadás miatt mulasztás Az alperesek nem állítottak olyan akadályt, amely a jogszabályi határidőn belül állt volna fenn, így az esetleges későbbi akadályoztatást a kimentés körében nem lehet figyelembe venni. A beszámoló elkészítésének akadályát egyebekben nem is képezi az adós iratainak az adóhatóság részére történő átadása, mivel az Art. 12. § (1) bekezdése értelmében az adózó, továbbá a 35. § (2) és (7) bekezdése szerint az adó megfizetésére kötelezett személy jogosult az adózásra vonatkozó iratok megismerésére, így minden olyan iratba betekinthet, arról másolatot készíthet vagy kérhet, amely jogainak érvényesítéséhez, kötelezettségeinek teljesítéséhez szükséges, míg a büntetőeljárásban is kérhető iratmásolat egyéb érdekeltként mind a 1998. évi Be. 70/B. § (7) bekezdése, mind a Be. 100. § (1) bekezdés c) pontja alapján.       </vt:lpstr>
      <vt:lpstr>Cstv. 33/A. § (5) bek.- Kimentés</vt:lpstr>
      <vt:lpstr>Cstv. 33/A. § (5) bek.- Kimentés a felróható mulasztás alól</vt:lpstr>
      <vt:lpstr>PowerPoint-bemutató</vt:lpstr>
      <vt:lpstr>PowerPoint-bemutató</vt:lpstr>
      <vt:lpstr>Okozati összefüggés- Bizonyítási szükséghelyzet</vt:lpstr>
      <vt:lpstr>I/III. Vagyoni biztosíték</vt:lpstr>
      <vt:lpstr>PowerPoint-bemutató</vt:lpstr>
      <vt:lpstr>Vagyoni biztosíték eljárásjogi vizsgálata</vt:lpstr>
      <vt:lpstr>PowerPoint-bemutató</vt:lpstr>
      <vt:lpstr>PowerPoint-bemutató</vt:lpstr>
      <vt:lpstr>A vagyoni biztosíték sorsa</vt:lpstr>
      <vt:lpstr>Mi a helyzet abban az esetben, ha a vagyoni biztosíték nyújtásra kötelező végzés alapján nem történik meg a bírósági letétbe helyezés </vt:lpstr>
      <vt:lpstr>PowerPoint-bemutató</vt:lpstr>
      <vt:lpstr>II. Marasztalási per</vt:lpstr>
      <vt:lpstr>II. Marasztalási per</vt:lpstr>
      <vt:lpstr>2. Marasztalási per- vitatás</vt:lpstr>
      <vt:lpstr>Mi a teendő a vagyoni biztosítékkal a marasztalási per végén? </vt:lpstr>
      <vt:lpstr>Cstv. 33/A. §- egyezség</vt:lpstr>
      <vt:lpstr>Hitelezői igények vitatása</vt:lpstr>
      <vt:lpstr>PowerPoint-bemutató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vezetői felelősség Cstv.33/A.§ alapján</dc:title>
  <dc:creator>Megyesi</dc:creator>
  <cp:lastModifiedBy>Iroda</cp:lastModifiedBy>
  <cp:revision>135</cp:revision>
  <dcterms:created xsi:type="dcterms:W3CDTF">2017-05-01T17:34:00Z</dcterms:created>
  <dcterms:modified xsi:type="dcterms:W3CDTF">2025-10-20T09:46:46Z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3091AB3C88E74B919EA6CCC3A4BDBDF2_13</vt:lpwstr>
  </property>
  <property fmtid="{D5CDD505-2E9C-101B-9397-08002B2CF9AE}" pid="3" name="KSOProductBuildVer">
    <vt:lpwstr>1033-12.2.0.22549</vt:lpwstr>
  </property>
  <property fmtid="{D5CDD505-2E9C-101B-9397-08002B2CF9AE}" pid="4" name="MSIP_Label_98c82343-9d13-414f-905f-5bbf2500b0c0_Enabled">
    <vt:lpwstr>true</vt:lpwstr>
  </property>
  <property fmtid="{D5CDD505-2E9C-101B-9397-08002B2CF9AE}" pid="5" name="MSIP_Label_98c82343-9d13-414f-905f-5bbf2500b0c0_SetDate">
    <vt:lpwstr>2025-10-07T09:44:17Z</vt:lpwstr>
  </property>
  <property fmtid="{D5CDD505-2E9C-101B-9397-08002B2CF9AE}" pid="6" name="MSIP_Label_98c82343-9d13-414f-905f-5bbf2500b0c0_Method">
    <vt:lpwstr>Standard</vt:lpwstr>
  </property>
  <property fmtid="{D5CDD505-2E9C-101B-9397-08002B2CF9AE}" pid="7" name="MSIP_Label_98c82343-9d13-414f-905f-5bbf2500b0c0_Name">
    <vt:lpwstr>Nyilvános adat</vt:lpwstr>
  </property>
  <property fmtid="{D5CDD505-2E9C-101B-9397-08002B2CF9AE}" pid="8" name="MSIP_Label_98c82343-9d13-414f-905f-5bbf2500b0c0_SiteId">
    <vt:lpwstr>ed7c5d0d-cb34-4252-afc1-c82c132bfed0</vt:lpwstr>
  </property>
  <property fmtid="{D5CDD505-2E9C-101B-9397-08002B2CF9AE}" pid="9" name="MSIP_Label_98c82343-9d13-414f-905f-5bbf2500b0c0_ActionId">
    <vt:lpwstr>73f846bc-b4e0-4db8-810a-384436215ab2</vt:lpwstr>
  </property>
  <property fmtid="{D5CDD505-2E9C-101B-9397-08002B2CF9AE}" pid="10" name="MSIP_Label_98c82343-9d13-414f-905f-5bbf2500b0c0_ContentBits">
    <vt:lpwstr>0</vt:lpwstr>
  </property>
  <property fmtid="{D5CDD505-2E9C-101B-9397-08002B2CF9AE}" pid="11" name="MSIP_Label_98c82343-9d13-414f-905f-5bbf2500b0c0_Tag">
    <vt:lpwstr>10, 3, 0, 1</vt:lpwstr>
  </property>
</Properties>
</file>