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361" r:id="rId3"/>
    <p:sldId id="363" r:id="rId4"/>
    <p:sldId id="365" r:id="rId5"/>
    <p:sldId id="382" r:id="rId6"/>
    <p:sldId id="383" r:id="rId7"/>
    <p:sldId id="385" r:id="rId8"/>
    <p:sldId id="386" r:id="rId9"/>
    <p:sldId id="387" r:id="rId10"/>
    <p:sldId id="389" r:id="rId11"/>
    <p:sldId id="459" r:id="rId12"/>
    <p:sldId id="461" r:id="rId13"/>
    <p:sldId id="460" r:id="rId14"/>
    <p:sldId id="462" r:id="rId15"/>
    <p:sldId id="390" r:id="rId16"/>
    <p:sldId id="391" r:id="rId17"/>
    <p:sldId id="392" r:id="rId18"/>
    <p:sldId id="394" r:id="rId19"/>
    <p:sldId id="397" r:id="rId20"/>
    <p:sldId id="399" r:id="rId21"/>
    <p:sldId id="400" r:id="rId22"/>
    <p:sldId id="401" r:id="rId23"/>
    <p:sldId id="402" r:id="rId24"/>
    <p:sldId id="403" r:id="rId25"/>
    <p:sldId id="405" r:id="rId26"/>
    <p:sldId id="406" r:id="rId27"/>
    <p:sldId id="408" r:id="rId28"/>
    <p:sldId id="410" r:id="rId29"/>
    <p:sldId id="413" r:id="rId30"/>
    <p:sldId id="411" r:id="rId31"/>
    <p:sldId id="414" r:id="rId32"/>
    <p:sldId id="416" r:id="rId33"/>
    <p:sldId id="417" r:id="rId34"/>
    <p:sldId id="419" r:id="rId35"/>
    <p:sldId id="420" r:id="rId36"/>
    <p:sldId id="422" r:id="rId37"/>
    <p:sldId id="423" r:id="rId38"/>
    <p:sldId id="426" r:id="rId39"/>
    <p:sldId id="428" r:id="rId40"/>
    <p:sldId id="429" r:id="rId41"/>
    <p:sldId id="430" r:id="rId42"/>
    <p:sldId id="432" r:id="rId43"/>
    <p:sldId id="433" r:id="rId44"/>
    <p:sldId id="435" r:id="rId45"/>
    <p:sldId id="437" r:id="rId46"/>
    <p:sldId id="438" r:id="rId47"/>
    <p:sldId id="440" r:id="rId48"/>
    <p:sldId id="441" r:id="rId49"/>
    <p:sldId id="443" r:id="rId50"/>
    <p:sldId id="445" r:id="rId51"/>
    <p:sldId id="446" r:id="rId52"/>
    <p:sldId id="448" r:id="rId53"/>
    <p:sldId id="449" r:id="rId54"/>
    <p:sldId id="451" r:id="rId55"/>
    <p:sldId id="452" r:id="rId56"/>
    <p:sldId id="454" r:id="rId57"/>
    <p:sldId id="455" r:id="rId58"/>
    <p:sldId id="456" r:id="rId59"/>
    <p:sldId id="458" r:id="rId60"/>
    <p:sldId id="463" r:id="rId61"/>
    <p:sldId id="465" r:id="rId62"/>
    <p:sldId id="464" r:id="rId63"/>
    <p:sldId id="466" r:id="rId64"/>
    <p:sldId id="467" r:id="rId65"/>
    <p:sldId id="470" r:id="rId66"/>
    <p:sldId id="469" r:id="rId67"/>
    <p:sldId id="471" r:id="rId68"/>
    <p:sldId id="472" r:id="rId69"/>
    <p:sldId id="473" r:id="rId70"/>
    <p:sldId id="474" r:id="rId7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91" d="100"/>
          <a:sy n="91" d="100"/>
        </p:scale>
        <p:origin x="4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hu-HU"/>
              <a:t>Mintacím szerkesztése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AD3E9546-4904-4BF3-BC3A-A0FAE0C2EB9B}" type="datetimeFigureOut">
              <a:rPr lang="hu-HU" smtClean="0"/>
              <a:t>2025. 03. 31.</a:t>
            </a:fld>
            <a:endParaRPr lang="hu-HU"/>
          </a:p>
        </p:txBody>
      </p:sp>
      <p:sp>
        <p:nvSpPr>
          <p:cNvPr id="5" name="Footer Placeholder 4"/>
          <p:cNvSpPr>
            <a:spLocks noGrp="1"/>
          </p:cNvSpPr>
          <p:nvPr>
            <p:ph type="ftr" sz="quarter" idx="11"/>
          </p:nvPr>
        </p:nvSpPr>
        <p:spPr>
          <a:xfrm>
            <a:off x="1876424" y="5410201"/>
            <a:ext cx="5124886" cy="365125"/>
          </a:xfrm>
        </p:spPr>
        <p:txBody>
          <a:bodyPr/>
          <a:lstStyle/>
          <a:p>
            <a:endParaRPr lang="hu-HU"/>
          </a:p>
        </p:txBody>
      </p:sp>
      <p:sp>
        <p:nvSpPr>
          <p:cNvPr id="6" name="Slide Number Placeholder 5"/>
          <p:cNvSpPr>
            <a:spLocks noGrp="1"/>
          </p:cNvSpPr>
          <p:nvPr>
            <p:ph type="sldNum" sz="quarter" idx="12"/>
          </p:nvPr>
        </p:nvSpPr>
        <p:spPr>
          <a:xfrm>
            <a:off x="9896911" y="5410199"/>
            <a:ext cx="771089" cy="365125"/>
          </a:xfrm>
        </p:spPr>
        <p:txBody>
          <a:bodyPr/>
          <a:lstStyle/>
          <a:p>
            <a:fld id="{ECC5C462-E4E4-4641-96E3-34D6C738608B}" type="slidenum">
              <a:rPr lang="hu-HU" smtClean="0"/>
              <a:t>‹#›</a:t>
            </a:fld>
            <a:endParaRPr lang="hu-HU"/>
          </a:p>
        </p:txBody>
      </p:sp>
    </p:spTree>
    <p:extLst>
      <p:ext uri="{BB962C8B-B14F-4D97-AF65-F5344CB8AC3E}">
        <p14:creationId xmlns:p14="http://schemas.microsoft.com/office/powerpoint/2010/main" val="654591273"/>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áma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hu-HU"/>
              <a:t>Kép beszúrásához kattintson az ikonra</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D3E9546-4904-4BF3-BC3A-A0FAE0C2EB9B}" type="datetimeFigureOut">
              <a:rPr lang="hu-HU" smtClean="0"/>
              <a:t>2025. 03. 31.</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ECC5C462-E4E4-4641-96E3-34D6C738608B}" type="slidenum">
              <a:rPr lang="hu-HU" smtClean="0"/>
              <a:t>‹#›</a:t>
            </a:fld>
            <a:endParaRPr lang="hu-HU"/>
          </a:p>
        </p:txBody>
      </p:sp>
    </p:spTree>
    <p:extLst>
      <p:ext uri="{BB962C8B-B14F-4D97-AF65-F5344CB8AC3E}">
        <p14:creationId xmlns:p14="http://schemas.microsoft.com/office/powerpoint/2010/main" val="3905693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ím és képaláírás">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hu-HU"/>
              <a:t>Mintacím szerkesztése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D3E9546-4904-4BF3-BC3A-A0FAE0C2EB9B}" type="datetimeFigureOut">
              <a:rPr lang="hu-HU" smtClean="0"/>
              <a:t>2025. 03. 31.</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ECC5C462-E4E4-4641-96E3-34D6C738608B}" type="slidenum">
              <a:rPr lang="hu-HU" smtClean="0"/>
              <a:t>‹#›</a:t>
            </a:fld>
            <a:endParaRPr lang="hu-HU"/>
          </a:p>
        </p:txBody>
      </p:sp>
    </p:spTree>
    <p:extLst>
      <p:ext uri="{BB962C8B-B14F-4D97-AF65-F5344CB8AC3E}">
        <p14:creationId xmlns:p14="http://schemas.microsoft.com/office/powerpoint/2010/main" val="37979631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dézet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hu-HU"/>
              <a:t>Mintacím szerkesztése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D3E9546-4904-4BF3-BC3A-A0FAE0C2EB9B}" type="datetimeFigureOut">
              <a:rPr lang="hu-HU" smtClean="0"/>
              <a:t>2025. 03. 31.</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ECC5C462-E4E4-4641-96E3-34D6C738608B}" type="slidenum">
              <a:rPr lang="hu-HU" smtClean="0"/>
              <a:t>‹#›</a:t>
            </a:fld>
            <a:endParaRPr lang="hu-HU"/>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5917188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évkártya">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hu-HU"/>
              <a:t>Mintacím szerkesztése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D3E9546-4904-4BF3-BC3A-A0FAE0C2EB9B}" type="datetimeFigureOut">
              <a:rPr lang="hu-HU" smtClean="0"/>
              <a:t>2025. 03. 31.</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ECC5C462-E4E4-4641-96E3-34D6C738608B}" type="slidenum">
              <a:rPr lang="hu-HU" smtClean="0"/>
              <a:t>‹#›</a:t>
            </a:fld>
            <a:endParaRPr lang="hu-HU"/>
          </a:p>
        </p:txBody>
      </p:sp>
    </p:spTree>
    <p:extLst>
      <p:ext uri="{BB962C8B-B14F-4D97-AF65-F5344CB8AC3E}">
        <p14:creationId xmlns:p14="http://schemas.microsoft.com/office/powerpoint/2010/main" val="34665507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hasáb">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hu-HU"/>
              <a:t>Mintacím szerkesztése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3" name="Date Placeholder 2"/>
          <p:cNvSpPr>
            <a:spLocks noGrp="1"/>
          </p:cNvSpPr>
          <p:nvPr>
            <p:ph type="dt" sz="half" idx="10"/>
          </p:nvPr>
        </p:nvSpPr>
        <p:spPr/>
        <p:txBody>
          <a:bodyPr/>
          <a:lstStyle/>
          <a:p>
            <a:fld id="{AD3E9546-4904-4BF3-BC3A-A0FAE0C2EB9B}" type="datetimeFigureOut">
              <a:rPr lang="hu-HU" smtClean="0"/>
              <a:t>2025. 03. 31.</a:t>
            </a:fld>
            <a:endParaRPr lang="hu-HU"/>
          </a:p>
        </p:txBody>
      </p:sp>
      <p:sp>
        <p:nvSpPr>
          <p:cNvPr id="4" name="Footer Placeholder 3"/>
          <p:cNvSpPr>
            <a:spLocks noGrp="1"/>
          </p:cNvSpPr>
          <p:nvPr>
            <p:ph type="ftr" sz="quarter" idx="11"/>
          </p:nvPr>
        </p:nvSpPr>
        <p:spPr/>
        <p:txBody>
          <a:bodyPr/>
          <a:lstStyle/>
          <a:p>
            <a:endParaRPr lang="hu-HU"/>
          </a:p>
        </p:txBody>
      </p:sp>
      <p:sp>
        <p:nvSpPr>
          <p:cNvPr id="5" name="Slide Number Placeholder 4"/>
          <p:cNvSpPr>
            <a:spLocks noGrp="1"/>
          </p:cNvSpPr>
          <p:nvPr>
            <p:ph type="sldNum" sz="quarter" idx="12"/>
          </p:nvPr>
        </p:nvSpPr>
        <p:spPr/>
        <p:txBody>
          <a:bodyPr/>
          <a:lstStyle/>
          <a:p>
            <a:fld id="{ECC5C462-E4E4-4641-96E3-34D6C738608B}" type="slidenum">
              <a:rPr lang="hu-HU" smtClean="0"/>
              <a:t>‹#›</a:t>
            </a:fld>
            <a:endParaRPr lang="hu-HU"/>
          </a:p>
        </p:txBody>
      </p:sp>
    </p:spTree>
    <p:extLst>
      <p:ext uri="{BB962C8B-B14F-4D97-AF65-F5344CB8AC3E}">
        <p14:creationId xmlns:p14="http://schemas.microsoft.com/office/powerpoint/2010/main" val="17966363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éphasáb">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hu-HU"/>
              <a:t>Mintacím szerkesztése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hu-HU"/>
              <a:t>Kép beszúrásához kattintson az ikonra</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hu-HU"/>
              <a:t>Kép beszúrásához kattintson az ikonra</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hu-HU"/>
              <a:t>Kép beszúrásához kattintson az ikonra</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3" name="Date Placeholder 2"/>
          <p:cNvSpPr>
            <a:spLocks noGrp="1"/>
          </p:cNvSpPr>
          <p:nvPr>
            <p:ph type="dt" sz="half" idx="10"/>
          </p:nvPr>
        </p:nvSpPr>
        <p:spPr/>
        <p:txBody>
          <a:bodyPr/>
          <a:lstStyle/>
          <a:p>
            <a:fld id="{AD3E9546-4904-4BF3-BC3A-A0FAE0C2EB9B}" type="datetimeFigureOut">
              <a:rPr lang="hu-HU" smtClean="0"/>
              <a:t>2025. 03. 31.</a:t>
            </a:fld>
            <a:endParaRPr lang="hu-HU"/>
          </a:p>
        </p:txBody>
      </p:sp>
      <p:sp>
        <p:nvSpPr>
          <p:cNvPr id="4" name="Footer Placeholder 3"/>
          <p:cNvSpPr>
            <a:spLocks noGrp="1"/>
          </p:cNvSpPr>
          <p:nvPr>
            <p:ph type="ftr" sz="quarter" idx="11"/>
          </p:nvPr>
        </p:nvSpPr>
        <p:spPr/>
        <p:txBody>
          <a:bodyPr/>
          <a:lstStyle/>
          <a:p>
            <a:endParaRPr lang="hu-HU"/>
          </a:p>
        </p:txBody>
      </p:sp>
      <p:sp>
        <p:nvSpPr>
          <p:cNvPr id="5" name="Slide Number Placeholder 4"/>
          <p:cNvSpPr>
            <a:spLocks noGrp="1"/>
          </p:cNvSpPr>
          <p:nvPr>
            <p:ph type="sldNum" sz="quarter" idx="12"/>
          </p:nvPr>
        </p:nvSpPr>
        <p:spPr/>
        <p:txBody>
          <a:bodyPr/>
          <a:lstStyle/>
          <a:p>
            <a:fld id="{ECC5C462-E4E4-4641-96E3-34D6C738608B}" type="slidenum">
              <a:rPr lang="hu-HU" smtClean="0"/>
              <a:t>‹#›</a:t>
            </a:fld>
            <a:endParaRPr lang="hu-HU"/>
          </a:p>
        </p:txBody>
      </p:sp>
    </p:spTree>
    <p:extLst>
      <p:ext uri="{BB962C8B-B14F-4D97-AF65-F5344CB8AC3E}">
        <p14:creationId xmlns:p14="http://schemas.microsoft.com/office/powerpoint/2010/main" val="22875949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ncho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D3E9546-4904-4BF3-BC3A-A0FAE0C2EB9B}" type="datetimeFigureOut">
              <a:rPr lang="hu-HU" smtClean="0"/>
              <a:t>2025. 03. 31.</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ECC5C462-E4E4-4641-96E3-34D6C738608B}" type="slidenum">
              <a:rPr lang="hu-HU" smtClean="0"/>
              <a:t>‹#›</a:t>
            </a:fld>
            <a:endParaRPr lang="hu-HU"/>
          </a:p>
        </p:txBody>
      </p:sp>
    </p:spTree>
    <p:extLst>
      <p:ext uri="{BB962C8B-B14F-4D97-AF65-F5344CB8AC3E}">
        <p14:creationId xmlns:p14="http://schemas.microsoft.com/office/powerpoint/2010/main" val="321973370"/>
      </p:ext>
    </p:extLst>
  </p:cSld>
  <p:clrMapOvr>
    <a:masterClrMapping/>
  </p:clrMapOvr>
  <p:transition spd="slow">
    <p:push di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D3E9546-4904-4BF3-BC3A-A0FAE0C2EB9B}" type="datetimeFigureOut">
              <a:rPr lang="hu-HU" smtClean="0"/>
              <a:t>2025. 03. 31.</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ECC5C462-E4E4-4641-96E3-34D6C738608B}" type="slidenum">
              <a:rPr lang="hu-HU" smtClean="0"/>
              <a:t>‹#›</a:t>
            </a:fld>
            <a:endParaRPr lang="hu-HU"/>
          </a:p>
        </p:txBody>
      </p:sp>
    </p:spTree>
    <p:extLst>
      <p:ext uri="{BB962C8B-B14F-4D97-AF65-F5344CB8AC3E}">
        <p14:creationId xmlns:p14="http://schemas.microsoft.com/office/powerpoint/2010/main" val="149668024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AD3E9546-4904-4BF3-BC3A-A0FAE0C2EB9B}" type="datetimeFigureOut">
              <a:rPr lang="hu-HU" smtClean="0"/>
              <a:t>2025. 03. 31.</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ECC5C462-E4E4-4641-96E3-34D6C738608B}" type="slidenum">
              <a:rPr lang="hu-HU" smtClean="0"/>
              <a:t>‹#›</a:t>
            </a:fld>
            <a:endParaRPr lang="hu-HU"/>
          </a:p>
        </p:txBody>
      </p:sp>
    </p:spTree>
    <p:extLst>
      <p:ext uri="{BB962C8B-B14F-4D97-AF65-F5344CB8AC3E}">
        <p14:creationId xmlns:p14="http://schemas.microsoft.com/office/powerpoint/2010/main" val="1959814104"/>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hu-HU"/>
              <a:t>Mintacím szerkesztése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AD3E9546-4904-4BF3-BC3A-A0FAE0C2EB9B}" type="datetimeFigureOut">
              <a:rPr lang="hu-HU" smtClean="0"/>
              <a:t>2025. 03. 31.</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ECC5C462-E4E4-4641-96E3-34D6C738608B}" type="slidenum">
              <a:rPr lang="hu-HU" smtClean="0"/>
              <a:t>‹#›</a:t>
            </a:fld>
            <a:endParaRPr lang="hu-HU"/>
          </a:p>
        </p:txBody>
      </p:sp>
    </p:spTree>
    <p:extLst>
      <p:ext uri="{BB962C8B-B14F-4D97-AF65-F5344CB8AC3E}">
        <p14:creationId xmlns:p14="http://schemas.microsoft.com/office/powerpoint/2010/main" val="3838084223"/>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AD3E9546-4904-4BF3-BC3A-A0FAE0C2EB9B}" type="datetimeFigureOut">
              <a:rPr lang="hu-HU" smtClean="0"/>
              <a:t>2025. 03. 31.</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ECC5C462-E4E4-4641-96E3-34D6C738608B}" type="slidenum">
              <a:rPr lang="hu-HU" smtClean="0"/>
              <a:t>‹#›</a:t>
            </a:fld>
            <a:endParaRPr lang="hu-HU"/>
          </a:p>
        </p:txBody>
      </p:sp>
    </p:spTree>
    <p:extLst>
      <p:ext uri="{BB962C8B-B14F-4D97-AF65-F5344CB8AC3E}">
        <p14:creationId xmlns:p14="http://schemas.microsoft.com/office/powerpoint/2010/main" val="1745356592"/>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hu-HU"/>
              <a:t>Mintacím szerkesztése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1141410" y="3073397"/>
            <a:ext cx="4878391" cy="2717801"/>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172200" y="3073397"/>
            <a:ext cx="4875210" cy="2717801"/>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AD3E9546-4904-4BF3-BC3A-A0FAE0C2EB9B}" type="datetimeFigureOut">
              <a:rPr lang="hu-HU" smtClean="0"/>
              <a:t>2025. 03. 31.</a:t>
            </a:fld>
            <a:endParaRPr lang="hu-HU"/>
          </a:p>
        </p:txBody>
      </p:sp>
      <p:sp>
        <p:nvSpPr>
          <p:cNvPr id="8" name="Footer Placeholder 7"/>
          <p:cNvSpPr>
            <a:spLocks noGrp="1"/>
          </p:cNvSpPr>
          <p:nvPr>
            <p:ph type="ftr" sz="quarter" idx="11"/>
          </p:nvPr>
        </p:nvSpPr>
        <p:spPr/>
        <p:txBody>
          <a:bodyPr/>
          <a:lstStyle/>
          <a:p>
            <a:endParaRPr lang="hu-HU"/>
          </a:p>
        </p:txBody>
      </p:sp>
      <p:sp>
        <p:nvSpPr>
          <p:cNvPr id="9" name="Slide Number Placeholder 8"/>
          <p:cNvSpPr>
            <a:spLocks noGrp="1"/>
          </p:cNvSpPr>
          <p:nvPr>
            <p:ph type="sldNum" sz="quarter" idx="12"/>
          </p:nvPr>
        </p:nvSpPr>
        <p:spPr/>
        <p:txBody>
          <a:bodyPr/>
          <a:lstStyle/>
          <a:p>
            <a:fld id="{ECC5C462-E4E4-4641-96E3-34D6C738608B}" type="slidenum">
              <a:rPr lang="hu-HU" smtClean="0"/>
              <a:t>‹#›</a:t>
            </a:fld>
            <a:endParaRPr lang="hu-HU"/>
          </a:p>
        </p:txBody>
      </p:sp>
    </p:spTree>
    <p:extLst>
      <p:ext uri="{BB962C8B-B14F-4D97-AF65-F5344CB8AC3E}">
        <p14:creationId xmlns:p14="http://schemas.microsoft.com/office/powerpoint/2010/main" val="1558220968"/>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AD3E9546-4904-4BF3-BC3A-A0FAE0C2EB9B}" type="datetimeFigureOut">
              <a:rPr lang="hu-HU" smtClean="0"/>
              <a:t>2025. 03. 31.</a:t>
            </a:fld>
            <a:endParaRPr lang="hu-HU"/>
          </a:p>
        </p:txBody>
      </p:sp>
      <p:sp>
        <p:nvSpPr>
          <p:cNvPr id="4" name="Footer Placeholder 3"/>
          <p:cNvSpPr>
            <a:spLocks noGrp="1"/>
          </p:cNvSpPr>
          <p:nvPr>
            <p:ph type="ftr" sz="quarter" idx="11"/>
          </p:nvPr>
        </p:nvSpPr>
        <p:spPr/>
        <p:txBody>
          <a:bodyPr/>
          <a:lstStyle/>
          <a:p>
            <a:endParaRPr lang="hu-HU"/>
          </a:p>
        </p:txBody>
      </p:sp>
      <p:sp>
        <p:nvSpPr>
          <p:cNvPr id="5" name="Slide Number Placeholder 4"/>
          <p:cNvSpPr>
            <a:spLocks noGrp="1"/>
          </p:cNvSpPr>
          <p:nvPr>
            <p:ph type="sldNum" sz="quarter" idx="12"/>
          </p:nvPr>
        </p:nvSpPr>
        <p:spPr/>
        <p:txBody>
          <a:bodyPr/>
          <a:lstStyle/>
          <a:p>
            <a:fld id="{ECC5C462-E4E4-4641-96E3-34D6C738608B}" type="slidenum">
              <a:rPr lang="hu-HU" smtClean="0"/>
              <a:t>‹#›</a:t>
            </a:fld>
            <a:endParaRPr lang="hu-HU"/>
          </a:p>
        </p:txBody>
      </p:sp>
    </p:spTree>
    <p:extLst>
      <p:ext uri="{BB962C8B-B14F-4D97-AF65-F5344CB8AC3E}">
        <p14:creationId xmlns:p14="http://schemas.microsoft.com/office/powerpoint/2010/main" val="1753658877"/>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3E9546-4904-4BF3-BC3A-A0FAE0C2EB9B}" type="datetimeFigureOut">
              <a:rPr lang="hu-HU" smtClean="0"/>
              <a:t>2025. 03. 31.</a:t>
            </a:fld>
            <a:endParaRPr lang="hu-HU"/>
          </a:p>
        </p:txBody>
      </p:sp>
      <p:sp>
        <p:nvSpPr>
          <p:cNvPr id="3" name="Footer Placeholder 2"/>
          <p:cNvSpPr>
            <a:spLocks noGrp="1"/>
          </p:cNvSpPr>
          <p:nvPr>
            <p:ph type="ftr" sz="quarter" idx="11"/>
          </p:nvPr>
        </p:nvSpPr>
        <p:spPr/>
        <p:txBody>
          <a:bodyPr/>
          <a:lstStyle/>
          <a:p>
            <a:endParaRPr lang="hu-HU"/>
          </a:p>
        </p:txBody>
      </p:sp>
      <p:sp>
        <p:nvSpPr>
          <p:cNvPr id="4" name="Slide Number Placeholder 3"/>
          <p:cNvSpPr>
            <a:spLocks noGrp="1"/>
          </p:cNvSpPr>
          <p:nvPr>
            <p:ph type="sldNum" sz="quarter" idx="12"/>
          </p:nvPr>
        </p:nvSpPr>
        <p:spPr/>
        <p:txBody>
          <a:bodyPr/>
          <a:lstStyle/>
          <a:p>
            <a:fld id="{ECC5C462-E4E4-4641-96E3-34D6C738608B}" type="slidenum">
              <a:rPr lang="hu-HU" smtClean="0"/>
              <a:t>‹#›</a:t>
            </a:fld>
            <a:endParaRPr lang="hu-HU"/>
          </a:p>
        </p:txBody>
      </p:sp>
    </p:spTree>
    <p:extLst>
      <p:ext uri="{BB962C8B-B14F-4D97-AF65-F5344CB8AC3E}">
        <p14:creationId xmlns:p14="http://schemas.microsoft.com/office/powerpoint/2010/main" val="54386540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D3E9546-4904-4BF3-BC3A-A0FAE0C2EB9B}" type="datetimeFigureOut">
              <a:rPr lang="hu-HU" smtClean="0"/>
              <a:t>2025. 03. 31.</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ECC5C462-E4E4-4641-96E3-34D6C738608B}" type="slidenum">
              <a:rPr lang="hu-HU" smtClean="0"/>
              <a:t>‹#›</a:t>
            </a:fld>
            <a:endParaRPr lang="hu-HU"/>
          </a:p>
        </p:txBody>
      </p:sp>
    </p:spTree>
    <p:extLst>
      <p:ext uri="{BB962C8B-B14F-4D97-AF65-F5344CB8AC3E}">
        <p14:creationId xmlns:p14="http://schemas.microsoft.com/office/powerpoint/2010/main" val="3717971536"/>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fld id="{AD3E9546-4904-4BF3-BC3A-A0FAE0C2EB9B}" type="datetimeFigureOut">
              <a:rPr lang="hu-HU" smtClean="0"/>
              <a:t>2025. 03. 31.</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ECC5C462-E4E4-4641-96E3-34D6C738608B}" type="slidenum">
              <a:rPr lang="hu-HU" smtClean="0"/>
              <a:t>‹#›</a:t>
            </a:fld>
            <a:endParaRPr lang="hu-HU"/>
          </a:p>
        </p:txBody>
      </p:sp>
    </p:spTree>
    <p:extLst>
      <p:ext uri="{BB962C8B-B14F-4D97-AF65-F5344CB8AC3E}">
        <p14:creationId xmlns:p14="http://schemas.microsoft.com/office/powerpoint/2010/main" val="529935360"/>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D3E9546-4904-4BF3-BC3A-A0FAE0C2EB9B}" type="datetimeFigureOut">
              <a:rPr lang="hu-HU" smtClean="0"/>
              <a:t>2025. 03. 31.</a:t>
            </a:fld>
            <a:endParaRPr lang="hu-HU"/>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hu-HU"/>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CC5C462-E4E4-4641-96E3-34D6C738608B}" type="slidenum">
              <a:rPr lang="hu-HU" smtClean="0"/>
              <a:t>‹#›</a:t>
            </a:fld>
            <a:endParaRPr lang="hu-HU"/>
          </a:p>
        </p:txBody>
      </p:sp>
    </p:spTree>
    <p:extLst>
      <p:ext uri="{BB962C8B-B14F-4D97-AF65-F5344CB8AC3E}">
        <p14:creationId xmlns:p14="http://schemas.microsoft.com/office/powerpoint/2010/main" val="1116905787"/>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ransition spd="slow">
    <p:push dir="u"/>
  </p:transition>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ím 7">
            <a:extLst>
              <a:ext uri="{FF2B5EF4-FFF2-40B4-BE49-F238E27FC236}">
                <a16:creationId xmlns:a16="http://schemas.microsoft.com/office/drawing/2014/main" id="{38248265-5B14-44F7-965D-068EA3F7156C}"/>
              </a:ext>
            </a:extLst>
          </p:cNvPr>
          <p:cNvSpPr>
            <a:spLocks noGrp="1"/>
          </p:cNvSpPr>
          <p:nvPr>
            <p:ph type="ctrTitle"/>
          </p:nvPr>
        </p:nvSpPr>
        <p:spPr/>
        <p:txBody>
          <a:bodyPr>
            <a:normAutofit/>
          </a:bodyPr>
          <a:lstStyle/>
          <a:p>
            <a:pPr algn="ctr"/>
            <a:r>
              <a:rPr lang="hu-HU" sz="4400" dirty="0"/>
              <a:t/>
            </a:r>
            <a:br>
              <a:rPr lang="hu-HU" sz="4400" dirty="0"/>
            </a:br>
            <a:r>
              <a:rPr lang="hu-HU" b="1" dirty="0">
                <a:latin typeface="Times New Roman" panose="02020603050405020304" pitchFamily="18" charset="0"/>
                <a:cs typeface="Times New Roman" panose="02020603050405020304" pitchFamily="18" charset="0"/>
              </a:rPr>
              <a:t>A végrehajtás FOGANATOSÍTÁSA</a:t>
            </a:r>
            <a:endParaRPr lang="hu-HU" dirty="0">
              <a:latin typeface="Times New Roman" panose="02020603050405020304" pitchFamily="18" charset="0"/>
              <a:cs typeface="Times New Roman" panose="02020603050405020304" pitchFamily="18" charset="0"/>
            </a:endParaRPr>
          </a:p>
        </p:txBody>
      </p:sp>
      <p:sp>
        <p:nvSpPr>
          <p:cNvPr id="12" name="Alcím 11">
            <a:extLst>
              <a:ext uri="{FF2B5EF4-FFF2-40B4-BE49-F238E27FC236}">
                <a16:creationId xmlns:a16="http://schemas.microsoft.com/office/drawing/2014/main" id="{A87D923F-3160-45DD-8A0B-792FF00787C3}"/>
              </a:ext>
            </a:extLst>
          </p:cNvPr>
          <p:cNvSpPr>
            <a:spLocks noGrp="1"/>
          </p:cNvSpPr>
          <p:nvPr>
            <p:ph type="subTitle" idx="1"/>
          </p:nvPr>
        </p:nvSpPr>
        <p:spPr/>
        <p:txBody>
          <a:bodyPr>
            <a:normAutofit fontScale="32500" lnSpcReduction="20000"/>
          </a:bodyPr>
          <a:lstStyle/>
          <a:p>
            <a:endParaRPr lang="hu-HU" dirty="0">
              <a:latin typeface="Times New Roman" panose="02020603050405020304" pitchFamily="18" charset="0"/>
              <a:cs typeface="Times New Roman" panose="02020603050405020304" pitchFamily="18" charset="0"/>
            </a:endParaRPr>
          </a:p>
          <a:p>
            <a:r>
              <a:rPr lang="hu-HU" sz="3400" b="1" cap="none" dirty="0">
                <a:latin typeface="Times New Roman" panose="02020603050405020304" pitchFamily="18" charset="0"/>
                <a:cs typeface="Times New Roman" panose="02020603050405020304" pitchFamily="18" charset="0"/>
              </a:rPr>
              <a:t>2025. március 28</a:t>
            </a:r>
            <a:r>
              <a:rPr lang="hu-HU" sz="3400" b="1" dirty="0">
                <a:latin typeface="Times New Roman" panose="02020603050405020304" pitchFamily="18" charset="0"/>
                <a:cs typeface="Times New Roman" panose="02020603050405020304" pitchFamily="18" charset="0"/>
              </a:rPr>
              <a:t>.</a:t>
            </a:r>
          </a:p>
          <a:p>
            <a:endParaRPr lang="hu-HU" sz="2900" b="1" dirty="0">
              <a:latin typeface="Times New Roman" panose="02020603050405020304" pitchFamily="18" charset="0"/>
              <a:cs typeface="Times New Roman" panose="02020603050405020304" pitchFamily="18" charset="0"/>
            </a:endParaRPr>
          </a:p>
          <a:p>
            <a:pPr algn="r"/>
            <a:r>
              <a:rPr lang="hu-HU" sz="2900" dirty="0">
                <a:latin typeface="Times New Roman" panose="02020603050405020304" pitchFamily="18" charset="0"/>
                <a:cs typeface="Times New Roman" panose="02020603050405020304" pitchFamily="18" charset="0"/>
              </a:rPr>
              <a:t>dr. Szabó Tamás</a:t>
            </a:r>
          </a:p>
          <a:p>
            <a:pPr algn="r"/>
            <a:r>
              <a:rPr lang="hu-HU" sz="2900" dirty="0">
                <a:latin typeface="Times New Roman" panose="02020603050405020304" pitchFamily="18" charset="0"/>
                <a:cs typeface="Times New Roman" panose="02020603050405020304" pitchFamily="18" charset="0"/>
              </a:rPr>
              <a:t>Szegedi Járásbíróság</a:t>
            </a:r>
          </a:p>
          <a:p>
            <a:pPr algn="r"/>
            <a:r>
              <a:rPr lang="hu-HU" sz="2900" dirty="0">
                <a:latin typeface="Times New Roman" panose="02020603050405020304" pitchFamily="18" charset="0"/>
                <a:cs typeface="Times New Roman" panose="02020603050405020304" pitchFamily="18" charset="0"/>
              </a:rPr>
              <a:t>elnök</a:t>
            </a:r>
          </a:p>
        </p:txBody>
      </p:sp>
    </p:spTree>
    <p:extLst>
      <p:ext uri="{BB962C8B-B14F-4D97-AF65-F5344CB8AC3E}">
        <p14:creationId xmlns:p14="http://schemas.microsoft.com/office/powerpoint/2010/main" val="2724390166"/>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62500" lnSpcReduction="20000"/>
          </a:bodyPr>
          <a:lstStyle/>
          <a:p>
            <a:pPr marL="0" indent="0" algn="ctr">
              <a:buNone/>
            </a:pPr>
            <a:r>
              <a:rPr lang="hu-HU" sz="3800" dirty="0">
                <a:latin typeface="Times New Roman" panose="02020603050405020304" pitchFamily="18" charset="0"/>
                <a:cs typeface="Times New Roman" panose="02020603050405020304" pitchFamily="18" charset="0"/>
              </a:rPr>
              <a:t>6. A VÉGREHAJTÁS SZÜNETELÉSE</a:t>
            </a:r>
          </a:p>
          <a:p>
            <a:pPr marL="0" indent="0" algn="just">
              <a:buNone/>
            </a:pPr>
            <a:endParaRPr lang="hu-HU" sz="1100" dirty="0">
              <a:latin typeface="Times New Roman" panose="02020603050405020304" pitchFamily="18" charset="0"/>
              <a:cs typeface="Times New Roman" panose="02020603050405020304" pitchFamily="18" charset="0"/>
            </a:endParaRPr>
          </a:p>
          <a:p>
            <a:pPr marL="0" indent="0" algn="just">
              <a:buNone/>
            </a:pPr>
            <a:r>
              <a:rPr lang="hu-HU" sz="2600" dirty="0">
                <a:latin typeface="Times New Roman" panose="02020603050405020304" pitchFamily="18" charset="0"/>
                <a:cs typeface="Times New Roman" panose="02020603050405020304" pitchFamily="18" charset="0"/>
              </a:rPr>
              <a:t>A </a:t>
            </a:r>
            <a:r>
              <a:rPr lang="hu-HU" sz="2600" b="1" dirty="0">
                <a:latin typeface="Times New Roman" panose="02020603050405020304" pitchFamily="18" charset="0"/>
                <a:cs typeface="Times New Roman" panose="02020603050405020304" pitchFamily="18" charset="0"/>
              </a:rPr>
              <a:t>végrehajtás</a:t>
            </a:r>
            <a:r>
              <a:rPr lang="hu-HU" sz="2600" dirty="0">
                <a:latin typeface="Times New Roman" panose="02020603050405020304" pitchFamily="18" charset="0"/>
                <a:cs typeface="Times New Roman" panose="02020603050405020304" pitchFamily="18" charset="0"/>
              </a:rPr>
              <a:t> </a:t>
            </a:r>
            <a:r>
              <a:rPr lang="hu-HU" sz="2600" b="1" dirty="0">
                <a:latin typeface="Times New Roman" panose="02020603050405020304" pitchFamily="18" charset="0"/>
                <a:cs typeface="Times New Roman" panose="02020603050405020304" pitchFamily="18" charset="0"/>
              </a:rPr>
              <a:t>szünetel </a:t>
            </a:r>
            <a:r>
              <a:rPr lang="hu-HU" sz="2600" dirty="0">
                <a:latin typeface="Times New Roman" panose="02020603050405020304" pitchFamily="18" charset="0"/>
                <a:cs typeface="Times New Roman" panose="02020603050405020304" pitchFamily="18" charset="0"/>
              </a:rPr>
              <a:t>[</a:t>
            </a:r>
            <a:r>
              <a:rPr lang="hu-HU" sz="2600" dirty="0" err="1">
                <a:latin typeface="Times New Roman" panose="02020603050405020304" pitchFamily="18" charset="0"/>
                <a:cs typeface="Times New Roman" panose="02020603050405020304" pitchFamily="18" charset="0"/>
              </a:rPr>
              <a:t>Vht</a:t>
            </a:r>
            <a:r>
              <a:rPr lang="hu-HU" sz="2600" dirty="0">
                <a:latin typeface="Times New Roman" panose="02020603050405020304" pitchFamily="18" charset="0"/>
                <a:cs typeface="Times New Roman" panose="02020603050405020304" pitchFamily="18" charset="0"/>
              </a:rPr>
              <a:t>. 52. §], ha </a:t>
            </a:r>
          </a:p>
          <a:p>
            <a:pPr marL="0" indent="0" algn="just">
              <a:buNone/>
            </a:pPr>
            <a:endParaRPr lang="hu-HU" sz="1300" dirty="0">
              <a:latin typeface="Times New Roman" panose="02020603050405020304" pitchFamily="18" charset="0"/>
              <a:cs typeface="Times New Roman" panose="02020603050405020304" pitchFamily="18" charset="0"/>
            </a:endParaRPr>
          </a:p>
          <a:p>
            <a:pPr marL="0" indent="0" algn="just">
              <a:buNone/>
            </a:pPr>
            <a:r>
              <a:rPr lang="hu-HU" sz="2300" dirty="0">
                <a:latin typeface="Times New Roman" panose="02020603050405020304" pitchFamily="18" charset="0"/>
                <a:cs typeface="Times New Roman" panose="02020603050405020304" pitchFamily="18" charset="0"/>
              </a:rPr>
              <a:t>a) az </a:t>
            </a:r>
            <a:r>
              <a:rPr lang="hu-HU" sz="2300" b="1" dirty="0">
                <a:latin typeface="Times New Roman" panose="02020603050405020304" pitchFamily="18" charset="0"/>
                <a:cs typeface="Times New Roman" panose="02020603050405020304" pitchFamily="18" charset="0"/>
              </a:rPr>
              <a:t>adós személyazonossága </a:t>
            </a:r>
            <a:r>
              <a:rPr lang="hu-HU" sz="2300" dirty="0">
                <a:latin typeface="Times New Roman" panose="02020603050405020304" pitchFamily="18" charset="0"/>
                <a:cs typeface="Times New Roman" panose="02020603050405020304" pitchFamily="18" charset="0"/>
              </a:rPr>
              <a:t>a szükséges adatok hiányában </a:t>
            </a:r>
            <a:r>
              <a:rPr lang="hu-HU" sz="2300" b="1" dirty="0">
                <a:latin typeface="Times New Roman" panose="02020603050405020304" pitchFamily="18" charset="0"/>
                <a:cs typeface="Times New Roman" panose="02020603050405020304" pitchFamily="18" charset="0"/>
              </a:rPr>
              <a:t>nem állapítható meg</a:t>
            </a:r>
            <a:r>
              <a:rPr lang="hu-HU" sz="2300" dirty="0">
                <a:latin typeface="Times New Roman" panose="02020603050405020304" pitchFamily="18" charset="0"/>
                <a:cs typeface="Times New Roman" panose="02020603050405020304" pitchFamily="18" charset="0"/>
              </a:rPr>
              <a:t>,</a:t>
            </a:r>
          </a:p>
          <a:p>
            <a:pPr marL="0" indent="0" algn="just">
              <a:buNone/>
            </a:pPr>
            <a:r>
              <a:rPr lang="hu-HU" sz="2300" dirty="0">
                <a:latin typeface="Times New Roman" panose="02020603050405020304" pitchFamily="18" charset="0"/>
                <a:cs typeface="Times New Roman" panose="02020603050405020304" pitchFamily="18" charset="0"/>
              </a:rPr>
              <a:t>b)  a végrehajtást kérő vagy az adós meghalt, vagy a nem természetes személy adós megszűnt, és a jogutód vagy az ellenérdekű fél </a:t>
            </a:r>
            <a:r>
              <a:rPr lang="hu-HU" sz="2300" b="1" dirty="0">
                <a:latin typeface="Times New Roman" panose="02020603050405020304" pitchFamily="18" charset="0"/>
                <a:cs typeface="Times New Roman" panose="02020603050405020304" pitchFamily="18" charset="0"/>
              </a:rPr>
              <a:t>nem kérte </a:t>
            </a:r>
            <a:r>
              <a:rPr lang="hu-HU" sz="2300" dirty="0">
                <a:latin typeface="Times New Roman" panose="02020603050405020304" pitchFamily="18" charset="0"/>
                <a:cs typeface="Times New Roman" panose="02020603050405020304" pitchFamily="18" charset="0"/>
              </a:rPr>
              <a:t>a </a:t>
            </a:r>
            <a:r>
              <a:rPr lang="hu-HU" sz="2300" b="1" dirty="0">
                <a:latin typeface="Times New Roman" panose="02020603050405020304" pitchFamily="18" charset="0"/>
                <a:cs typeface="Times New Roman" panose="02020603050405020304" pitchFamily="18" charset="0"/>
              </a:rPr>
              <a:t>jogutódlás megállapítását</a:t>
            </a:r>
            <a:r>
              <a:rPr lang="hu-HU" sz="2300" dirty="0">
                <a:latin typeface="Times New Roman" panose="02020603050405020304" pitchFamily="18" charset="0"/>
                <a:cs typeface="Times New Roman" panose="02020603050405020304" pitchFamily="18" charset="0"/>
              </a:rPr>
              <a:t>,</a:t>
            </a:r>
          </a:p>
          <a:p>
            <a:pPr marL="0" indent="0" algn="just">
              <a:buNone/>
            </a:pPr>
            <a:r>
              <a:rPr lang="hu-HU" sz="2300" dirty="0">
                <a:latin typeface="Times New Roman" panose="02020603050405020304" pitchFamily="18" charset="0"/>
                <a:cs typeface="Times New Roman" panose="02020603050405020304" pitchFamily="18" charset="0"/>
              </a:rPr>
              <a:t>c)  a </a:t>
            </a:r>
            <a:r>
              <a:rPr lang="hu-HU" sz="2300" b="1" dirty="0">
                <a:latin typeface="Times New Roman" panose="02020603050405020304" pitchFamily="18" charset="0"/>
                <a:cs typeface="Times New Roman" panose="02020603050405020304" pitchFamily="18" charset="0"/>
              </a:rPr>
              <a:t>végrehajtást kérő </a:t>
            </a:r>
            <a:r>
              <a:rPr lang="hu-HU" sz="2300" dirty="0">
                <a:latin typeface="Times New Roman" panose="02020603050405020304" pitchFamily="18" charset="0"/>
                <a:cs typeface="Times New Roman" panose="02020603050405020304" pitchFamily="18" charset="0"/>
              </a:rPr>
              <a:t>az eljárásban való </a:t>
            </a:r>
            <a:r>
              <a:rPr lang="hu-HU" sz="2300" b="1" dirty="0">
                <a:latin typeface="Times New Roman" panose="02020603050405020304" pitchFamily="18" charset="0"/>
                <a:cs typeface="Times New Roman" panose="02020603050405020304" pitchFamily="18" charset="0"/>
              </a:rPr>
              <a:t>közreműködési kötelezettségének nem tett eleget</a:t>
            </a:r>
            <a:r>
              <a:rPr lang="hu-HU" sz="2300" dirty="0">
                <a:latin typeface="Times New Roman" panose="02020603050405020304" pitchFamily="18" charset="0"/>
                <a:cs typeface="Times New Roman" panose="02020603050405020304" pitchFamily="18" charset="0"/>
              </a:rPr>
              <a:t>,</a:t>
            </a:r>
          </a:p>
          <a:p>
            <a:pPr marL="0" indent="0" algn="just">
              <a:buNone/>
            </a:pPr>
            <a:r>
              <a:rPr lang="hu-HU" sz="2300" dirty="0">
                <a:latin typeface="Times New Roman" panose="02020603050405020304" pitchFamily="18" charset="0"/>
                <a:cs typeface="Times New Roman" panose="02020603050405020304" pitchFamily="18" charset="0"/>
              </a:rPr>
              <a:t>d) az adósnak nincs lefoglalható vagyontárgya, illetőleg a lefoglalt vagyontárgy értékesítése sikertelen volt (</a:t>
            </a:r>
            <a:r>
              <a:rPr lang="hu-HU" sz="2300" b="1" dirty="0">
                <a:latin typeface="Times New Roman" panose="02020603050405020304" pitchFamily="18" charset="0"/>
                <a:cs typeface="Times New Roman" panose="02020603050405020304" pitchFamily="18" charset="0"/>
              </a:rPr>
              <a:t>behajthatatlanság</a:t>
            </a:r>
            <a:r>
              <a:rPr lang="hu-HU" sz="2300" dirty="0">
                <a:latin typeface="Times New Roman" panose="02020603050405020304" pitchFamily="18" charset="0"/>
                <a:cs typeface="Times New Roman" panose="02020603050405020304" pitchFamily="18" charset="0"/>
              </a:rPr>
              <a:t>),</a:t>
            </a:r>
          </a:p>
          <a:p>
            <a:pPr marL="0" indent="0" algn="just">
              <a:buNone/>
            </a:pPr>
            <a:r>
              <a:rPr lang="hu-HU" sz="2300" dirty="0">
                <a:latin typeface="Times New Roman" panose="02020603050405020304" pitchFamily="18" charset="0"/>
                <a:cs typeface="Times New Roman" panose="02020603050405020304" pitchFamily="18" charset="0"/>
              </a:rPr>
              <a:t>e) a végrehajtást kérő a </a:t>
            </a:r>
            <a:r>
              <a:rPr lang="hu-HU" sz="2300" b="1" dirty="0">
                <a:latin typeface="Times New Roman" panose="02020603050405020304" pitchFamily="18" charset="0"/>
                <a:cs typeface="Times New Roman" panose="02020603050405020304" pitchFamily="18" charset="0"/>
              </a:rPr>
              <a:t>végrehajtási költséget </a:t>
            </a:r>
            <a:r>
              <a:rPr lang="hu-HU" sz="2300" dirty="0">
                <a:latin typeface="Times New Roman" panose="02020603050405020304" pitchFamily="18" charset="0"/>
                <a:cs typeface="Times New Roman" panose="02020603050405020304" pitchFamily="18" charset="0"/>
              </a:rPr>
              <a:t>- bár köteles rá - </a:t>
            </a:r>
            <a:r>
              <a:rPr lang="hu-HU" sz="2300" b="1" dirty="0">
                <a:latin typeface="Times New Roman" panose="02020603050405020304" pitchFamily="18" charset="0"/>
                <a:cs typeface="Times New Roman" panose="02020603050405020304" pitchFamily="18" charset="0"/>
              </a:rPr>
              <a:t>nem előlegezte</a:t>
            </a:r>
            <a:r>
              <a:rPr lang="hu-HU" sz="2300" dirty="0">
                <a:latin typeface="Times New Roman" panose="02020603050405020304" pitchFamily="18" charset="0"/>
                <a:cs typeface="Times New Roman" panose="02020603050405020304" pitchFamily="18" charset="0"/>
              </a:rPr>
              <a:t>,</a:t>
            </a:r>
            <a:endParaRPr lang="hu-HU" sz="2300" b="1" dirty="0">
              <a:latin typeface="Times New Roman" panose="02020603050405020304" pitchFamily="18" charset="0"/>
              <a:cs typeface="Times New Roman" panose="02020603050405020304" pitchFamily="18" charset="0"/>
            </a:endParaRPr>
          </a:p>
          <a:p>
            <a:pPr marL="0" indent="0" algn="just">
              <a:buNone/>
            </a:pPr>
            <a:r>
              <a:rPr lang="hu-HU" sz="2300" dirty="0">
                <a:latin typeface="Times New Roman" panose="02020603050405020304" pitchFamily="18" charset="0"/>
                <a:cs typeface="Times New Roman" panose="02020603050405020304" pitchFamily="18" charset="0"/>
              </a:rPr>
              <a:t>f) az adós a </a:t>
            </a:r>
            <a:r>
              <a:rPr lang="hu-HU" sz="2300" b="1" dirty="0">
                <a:latin typeface="Times New Roman" panose="02020603050405020304" pitchFamily="18" charset="0"/>
                <a:cs typeface="Times New Roman" panose="02020603050405020304" pitchFamily="18" charset="0"/>
              </a:rPr>
              <a:t>teljesítésre</a:t>
            </a:r>
            <a:r>
              <a:rPr lang="hu-HU" sz="2300" dirty="0">
                <a:latin typeface="Times New Roman" panose="02020603050405020304" pitchFamily="18" charset="0"/>
                <a:cs typeface="Times New Roman" panose="02020603050405020304" pitchFamily="18" charset="0"/>
              </a:rPr>
              <a:t> </a:t>
            </a:r>
            <a:r>
              <a:rPr lang="hu-HU" sz="2300" b="1" dirty="0">
                <a:latin typeface="Times New Roman" panose="02020603050405020304" pitchFamily="18" charset="0"/>
                <a:cs typeface="Times New Roman" panose="02020603050405020304" pitchFamily="18" charset="0"/>
              </a:rPr>
              <a:t>halasztást</a:t>
            </a:r>
            <a:r>
              <a:rPr lang="hu-HU" sz="2300" dirty="0">
                <a:latin typeface="Times New Roman" panose="02020603050405020304" pitchFamily="18" charset="0"/>
                <a:cs typeface="Times New Roman" panose="02020603050405020304" pitchFamily="18" charset="0"/>
              </a:rPr>
              <a:t> kapott, vagy a </a:t>
            </a:r>
            <a:r>
              <a:rPr lang="hu-HU" sz="2300" b="1" dirty="0">
                <a:latin typeface="Times New Roman" panose="02020603050405020304" pitchFamily="18" charset="0"/>
                <a:cs typeface="Times New Roman" panose="02020603050405020304" pitchFamily="18" charset="0"/>
              </a:rPr>
              <a:t>részletekben való teljesítést </a:t>
            </a:r>
            <a:r>
              <a:rPr lang="hu-HU" sz="2300" dirty="0">
                <a:latin typeface="Times New Roman" panose="02020603050405020304" pitchFamily="18" charset="0"/>
                <a:cs typeface="Times New Roman" panose="02020603050405020304" pitchFamily="18" charset="0"/>
              </a:rPr>
              <a:t>engedélyezték, illetve állapította meg számára a végrehajtó,</a:t>
            </a:r>
          </a:p>
          <a:p>
            <a:pPr marL="0" indent="0" algn="just">
              <a:buNone/>
            </a:pPr>
            <a:r>
              <a:rPr lang="hu-HU" sz="2300" dirty="0">
                <a:latin typeface="Times New Roman" panose="02020603050405020304" pitchFamily="18" charset="0"/>
                <a:cs typeface="Times New Roman" panose="02020603050405020304" pitchFamily="18" charset="0"/>
              </a:rPr>
              <a:t>g) </a:t>
            </a:r>
            <a:r>
              <a:rPr lang="hu-HU" sz="2300" b="1" dirty="0">
                <a:latin typeface="Times New Roman" panose="02020603050405020304" pitchFamily="18" charset="0"/>
                <a:cs typeface="Times New Roman" panose="02020603050405020304" pitchFamily="18" charset="0"/>
              </a:rPr>
              <a:t>külön törvény </a:t>
            </a:r>
            <a:r>
              <a:rPr lang="hu-HU" sz="2300" dirty="0">
                <a:latin typeface="Times New Roman" panose="02020603050405020304" pitchFamily="18" charset="0"/>
                <a:cs typeface="Times New Roman" panose="02020603050405020304" pitchFamily="18" charset="0"/>
              </a:rPr>
              <a:t>így</a:t>
            </a:r>
            <a:r>
              <a:rPr lang="hu-HU" sz="2300" b="1" dirty="0">
                <a:latin typeface="Times New Roman" panose="02020603050405020304" pitchFamily="18" charset="0"/>
                <a:cs typeface="Times New Roman" panose="02020603050405020304" pitchFamily="18" charset="0"/>
              </a:rPr>
              <a:t> rendelkezik </a:t>
            </a:r>
            <a:r>
              <a:rPr lang="hu-HU" sz="2300" dirty="0">
                <a:latin typeface="Times New Roman" panose="02020603050405020304" pitchFamily="18" charset="0"/>
                <a:cs typeface="Times New Roman" panose="02020603050405020304" pitchFamily="18" charset="0"/>
              </a:rPr>
              <a:t>(pl. a </a:t>
            </a:r>
            <a:r>
              <a:rPr lang="hu-HU" sz="2300" dirty="0" err="1">
                <a:latin typeface="Times New Roman" panose="02020603050405020304" pitchFamily="18" charset="0"/>
                <a:cs typeface="Times New Roman" panose="02020603050405020304" pitchFamily="18" charset="0"/>
              </a:rPr>
              <a:t>Cstv</a:t>
            </a:r>
            <a:r>
              <a:rPr lang="hu-HU" sz="2300" dirty="0">
                <a:latin typeface="Times New Roman" panose="02020603050405020304" pitchFamily="18" charset="0"/>
                <a:cs typeface="Times New Roman" panose="02020603050405020304" pitchFamily="18" charset="0"/>
              </a:rPr>
              <a:t>. 11. § (2) bekezdés c) pontja alapján a csődeljárásban az adósnak adott fizetési haladék tartama alatt az adóssal szemben pénzkövetelések esetén)</a:t>
            </a:r>
          </a:p>
          <a:p>
            <a:pPr marL="0" indent="0" algn="just">
              <a:buNone/>
            </a:pPr>
            <a:endParaRPr lang="hu-HU" sz="1300" dirty="0">
              <a:latin typeface="Times New Roman" panose="02020603050405020304" pitchFamily="18" charset="0"/>
              <a:cs typeface="Times New Roman" panose="02020603050405020304" pitchFamily="18" charset="0"/>
            </a:endParaRPr>
          </a:p>
          <a:p>
            <a:pPr marL="0" indent="0" algn="just">
              <a:buNone/>
            </a:pPr>
            <a:r>
              <a:rPr lang="hu-HU" sz="2600" dirty="0">
                <a:latin typeface="Times New Roman" panose="02020603050405020304" pitchFamily="18" charset="0"/>
                <a:cs typeface="Times New Roman" panose="02020603050405020304" pitchFamily="18" charset="0"/>
              </a:rPr>
              <a:t>Ha a </a:t>
            </a:r>
            <a:r>
              <a:rPr lang="hu-HU" sz="2600" b="1" dirty="0">
                <a:latin typeface="Times New Roman" panose="02020603050405020304" pitchFamily="18" charset="0"/>
                <a:cs typeface="Times New Roman" panose="02020603050405020304" pitchFamily="18" charset="0"/>
              </a:rPr>
              <a:t>végrehajtást kérő </a:t>
            </a:r>
            <a:r>
              <a:rPr lang="hu-HU" sz="2600" dirty="0">
                <a:latin typeface="Times New Roman" panose="02020603050405020304" pitchFamily="18" charset="0"/>
                <a:cs typeface="Times New Roman" panose="02020603050405020304" pitchFamily="18" charset="0"/>
              </a:rPr>
              <a:t>a végrehajtás </a:t>
            </a:r>
            <a:r>
              <a:rPr lang="hu-HU" sz="2600" b="1" dirty="0">
                <a:latin typeface="Times New Roman" panose="02020603050405020304" pitchFamily="18" charset="0"/>
                <a:cs typeface="Times New Roman" panose="02020603050405020304" pitchFamily="18" charset="0"/>
              </a:rPr>
              <a:t>szünetelésének</a:t>
            </a:r>
            <a:r>
              <a:rPr lang="hu-HU" sz="2600" dirty="0">
                <a:latin typeface="Times New Roman" panose="02020603050405020304" pitchFamily="18" charset="0"/>
                <a:cs typeface="Times New Roman" panose="02020603050405020304" pitchFamily="18" charset="0"/>
              </a:rPr>
              <a:t> jegyzőkönyvben [</a:t>
            </a:r>
            <a:r>
              <a:rPr lang="hu-HU" sz="2600" dirty="0" err="1">
                <a:latin typeface="Times New Roman" panose="02020603050405020304" pitchFamily="18" charset="0"/>
                <a:cs typeface="Times New Roman" panose="02020603050405020304" pitchFamily="18" charset="0"/>
              </a:rPr>
              <a:t>Vht</a:t>
            </a:r>
            <a:r>
              <a:rPr lang="hu-HU" sz="2600" dirty="0">
                <a:latin typeface="Times New Roman" panose="02020603050405020304" pitchFamily="18" charset="0"/>
                <a:cs typeface="Times New Roman" panose="02020603050405020304" pitchFamily="18" charset="0"/>
              </a:rPr>
              <a:t>. 53. § (1) bekezdés] való </a:t>
            </a:r>
            <a:r>
              <a:rPr lang="hu-HU" sz="2600" b="1" dirty="0">
                <a:latin typeface="Times New Roman" panose="02020603050405020304" pitchFamily="18" charset="0"/>
                <a:cs typeface="Times New Roman" panose="02020603050405020304" pitchFamily="18" charset="0"/>
              </a:rPr>
              <a:t>megállapításától</a:t>
            </a:r>
            <a:r>
              <a:rPr lang="hu-HU" sz="2600" dirty="0">
                <a:latin typeface="Times New Roman" panose="02020603050405020304" pitchFamily="18" charset="0"/>
                <a:cs typeface="Times New Roman" panose="02020603050405020304" pitchFamily="18" charset="0"/>
              </a:rPr>
              <a:t> számított </a:t>
            </a:r>
            <a:r>
              <a:rPr lang="hu-HU" sz="2600" b="1" dirty="0">
                <a:latin typeface="Times New Roman" panose="02020603050405020304" pitchFamily="18" charset="0"/>
                <a:cs typeface="Times New Roman" panose="02020603050405020304" pitchFamily="18" charset="0"/>
              </a:rPr>
              <a:t>1 éven belül sem előlegezi meg a költséget</a:t>
            </a:r>
            <a:r>
              <a:rPr lang="hu-HU" sz="2600" dirty="0">
                <a:latin typeface="Times New Roman" panose="02020603050405020304" pitchFamily="18" charset="0"/>
                <a:cs typeface="Times New Roman" panose="02020603050405020304" pitchFamily="18" charset="0"/>
              </a:rPr>
              <a:t>, akkor a </a:t>
            </a:r>
            <a:r>
              <a:rPr lang="hu-HU" sz="2600" b="1" dirty="0">
                <a:latin typeface="Times New Roman" panose="02020603050405020304" pitchFamily="18" charset="0"/>
                <a:cs typeface="Times New Roman" panose="02020603050405020304" pitchFamily="18" charset="0"/>
              </a:rPr>
              <a:t>végrehajtás megszűnik </a:t>
            </a:r>
            <a:r>
              <a:rPr lang="hu-HU" sz="2600" dirty="0">
                <a:latin typeface="Times New Roman" panose="02020603050405020304" pitchFamily="18" charset="0"/>
                <a:cs typeface="Times New Roman" panose="02020603050405020304" pitchFamily="18" charset="0"/>
              </a:rPr>
              <a:t>[</a:t>
            </a:r>
            <a:r>
              <a:rPr lang="hu-HU" sz="2600" dirty="0" err="1">
                <a:latin typeface="Times New Roman" panose="02020603050405020304" pitchFamily="18" charset="0"/>
                <a:cs typeface="Times New Roman" panose="02020603050405020304" pitchFamily="18" charset="0"/>
              </a:rPr>
              <a:t>Vht</a:t>
            </a:r>
            <a:r>
              <a:rPr lang="hu-HU" sz="2600" dirty="0">
                <a:latin typeface="Times New Roman" panose="02020603050405020304" pitchFamily="18" charset="0"/>
                <a:cs typeface="Times New Roman" panose="02020603050405020304" pitchFamily="18" charset="0"/>
              </a:rPr>
              <a:t>. 54. (3) bekezdés]. </a:t>
            </a:r>
            <a:endParaRPr lang="hu-HU" sz="1800" dirty="0"/>
          </a:p>
          <a:p>
            <a:pPr marL="0" indent="0">
              <a:buNone/>
            </a:pPr>
            <a:endParaRPr lang="hu-HU" dirty="0"/>
          </a:p>
          <a:p>
            <a:endParaRPr lang="hu-HU" dirty="0"/>
          </a:p>
        </p:txBody>
      </p:sp>
    </p:spTree>
    <p:extLst>
      <p:ext uri="{BB962C8B-B14F-4D97-AF65-F5344CB8AC3E}">
        <p14:creationId xmlns:p14="http://schemas.microsoft.com/office/powerpoint/2010/main" val="218737844"/>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86FEC2-0B67-93BE-5D0D-A4586A2BACCA}"/>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C7F7A541-24A4-7453-26BF-930C07C4782F}"/>
              </a:ext>
            </a:extLst>
          </p:cNvPr>
          <p:cNvSpPr>
            <a:spLocks noGrp="1"/>
          </p:cNvSpPr>
          <p:nvPr>
            <p:ph idx="1"/>
          </p:nvPr>
        </p:nvSpPr>
        <p:spPr>
          <a:xfrm>
            <a:off x="838200" y="692727"/>
            <a:ext cx="10515600" cy="5484236"/>
          </a:xfrm>
        </p:spPr>
        <p:txBody>
          <a:bodyPr>
            <a:normAutofit fontScale="47500" lnSpcReduction="20000"/>
          </a:bodyPr>
          <a:lstStyle/>
          <a:p>
            <a:pPr marL="0" indent="0" algn="ctr">
              <a:buNone/>
            </a:pPr>
            <a:r>
              <a:rPr lang="hu-HU" sz="3800" dirty="0">
                <a:latin typeface="Times New Roman" panose="02020603050405020304" pitchFamily="18" charset="0"/>
                <a:cs typeface="Times New Roman" panose="02020603050405020304" pitchFamily="18" charset="0"/>
              </a:rPr>
              <a:t>RÉSZLETFIZETÉS VÉGREHAJTÓI ENGEDÉLYEZÉSE</a:t>
            </a:r>
          </a:p>
          <a:p>
            <a:pPr marL="0" indent="0" algn="just">
              <a:buNone/>
            </a:pPr>
            <a:endParaRPr lang="hu-HU" sz="1100" dirty="0">
              <a:latin typeface="Times New Roman" panose="02020603050405020304" pitchFamily="18" charset="0"/>
              <a:cs typeface="Times New Roman" panose="02020603050405020304" pitchFamily="18" charset="0"/>
            </a:endParaRPr>
          </a:p>
          <a:p>
            <a:pPr marL="0" indent="0" algn="just">
              <a:buNone/>
            </a:pPr>
            <a:r>
              <a:rPr lang="hu-HU" sz="2600" b="1" dirty="0">
                <a:latin typeface="Times New Roman" panose="02020603050405020304" pitchFamily="18" charset="0"/>
                <a:cs typeface="Times New Roman" panose="02020603050405020304" pitchFamily="18" charset="0"/>
              </a:rPr>
              <a:t>Mérlegelésen alapuló döntés (nem kötelező esetkör)</a:t>
            </a:r>
          </a:p>
          <a:p>
            <a:pPr marL="0" indent="0" algn="just">
              <a:buNone/>
            </a:pPr>
            <a:endParaRPr lang="hu-HU" sz="2600" b="1" dirty="0">
              <a:latin typeface="Times New Roman" panose="02020603050405020304" pitchFamily="18" charset="0"/>
              <a:cs typeface="Times New Roman" panose="02020603050405020304" pitchFamily="18" charset="0"/>
            </a:endParaRPr>
          </a:p>
          <a:p>
            <a:pPr marL="0" indent="0" algn="just">
              <a:buNone/>
            </a:pPr>
            <a:r>
              <a:rPr lang="hu-HU" sz="2600" dirty="0">
                <a:latin typeface="Times New Roman" panose="02020603050405020304" pitchFamily="18" charset="0"/>
                <a:cs typeface="Times New Roman" panose="02020603050405020304" pitchFamily="18" charset="0"/>
              </a:rPr>
              <a:t>A végrehajtó a </a:t>
            </a:r>
            <a:r>
              <a:rPr lang="hu-HU" sz="2600" b="1" dirty="0">
                <a:latin typeface="Times New Roman" panose="02020603050405020304" pitchFamily="18" charset="0"/>
                <a:cs typeface="Times New Roman" panose="02020603050405020304" pitchFamily="18" charset="0"/>
              </a:rPr>
              <a:t>természetes személy adós kérelmére megállapíthatja</a:t>
            </a:r>
            <a:r>
              <a:rPr lang="hu-HU" sz="2600" dirty="0">
                <a:latin typeface="Times New Roman" panose="02020603050405020304" pitchFamily="18" charset="0"/>
                <a:cs typeface="Times New Roman" panose="02020603050405020304" pitchFamily="18" charset="0"/>
              </a:rPr>
              <a:t> a pénztartozás részletekben történő teljesítésének feltételeit, ha az </a:t>
            </a:r>
            <a:r>
              <a:rPr lang="hu-HU" sz="2600" i="1" dirty="0">
                <a:latin typeface="Times New Roman" panose="02020603050405020304" pitchFamily="18" charset="0"/>
                <a:cs typeface="Times New Roman" panose="02020603050405020304" pitchFamily="18" charset="0"/>
              </a:rPr>
              <a:t>adós vagyontárgyainak felkutatása és lefoglalása iránt intézkedett, és az adós a végrehajtandó követelés egy részét már megfizette </a:t>
            </a:r>
            <a:r>
              <a:rPr lang="hu-HU" sz="2600" dirty="0">
                <a:latin typeface="Times New Roman" panose="02020603050405020304" pitchFamily="18" charset="0"/>
                <a:cs typeface="Times New Roman" panose="02020603050405020304" pitchFamily="18" charset="0"/>
              </a:rPr>
              <a:t>[</a:t>
            </a:r>
            <a:r>
              <a:rPr lang="hu-HU" sz="2600" dirty="0" err="1">
                <a:latin typeface="Times New Roman" panose="02020603050405020304" pitchFamily="18" charset="0"/>
                <a:cs typeface="Times New Roman" panose="02020603050405020304" pitchFamily="18" charset="0"/>
              </a:rPr>
              <a:t>Vht</a:t>
            </a:r>
            <a:r>
              <a:rPr lang="hu-HU" sz="2600" dirty="0">
                <a:latin typeface="Times New Roman" panose="02020603050405020304" pitchFamily="18" charset="0"/>
                <a:cs typeface="Times New Roman" panose="02020603050405020304" pitchFamily="18" charset="0"/>
              </a:rPr>
              <a:t>. 53/A. § (1) bekezdés].</a:t>
            </a:r>
          </a:p>
          <a:p>
            <a:pPr marL="0" indent="0" algn="just">
              <a:buNone/>
            </a:pPr>
            <a:endParaRPr lang="hu-HU" sz="1300" dirty="0">
              <a:latin typeface="Times New Roman" panose="02020603050405020304" pitchFamily="18" charset="0"/>
              <a:cs typeface="Times New Roman" panose="02020603050405020304" pitchFamily="18" charset="0"/>
            </a:endParaRPr>
          </a:p>
          <a:p>
            <a:pPr marL="0" indent="0" algn="just">
              <a:buNone/>
            </a:pPr>
            <a:r>
              <a:rPr lang="hu-HU" sz="2300" dirty="0">
                <a:latin typeface="Times New Roman" panose="02020603050405020304" pitchFamily="18" charset="0"/>
                <a:cs typeface="Times New Roman" panose="02020603050405020304" pitchFamily="18" charset="0"/>
              </a:rPr>
              <a:t>A </a:t>
            </a:r>
            <a:r>
              <a:rPr lang="hu-HU" sz="2300" b="1" dirty="0">
                <a:latin typeface="Times New Roman" panose="02020603050405020304" pitchFamily="18" charset="0"/>
                <a:cs typeface="Times New Roman" panose="02020603050405020304" pitchFamily="18" charset="0"/>
              </a:rPr>
              <a:t>végrehajtást kérő </a:t>
            </a:r>
            <a:r>
              <a:rPr lang="hu-HU" sz="2300" dirty="0">
                <a:latin typeface="Times New Roman" panose="02020603050405020304" pitchFamily="18" charset="0"/>
                <a:cs typeface="Times New Roman" panose="02020603050405020304" pitchFamily="18" charset="0"/>
              </a:rPr>
              <a:t>a jegyzőkönyv kézhezvételétől számított 15 napon belül írásban értesítheti a végrehajtót arról, hogy </a:t>
            </a:r>
            <a:r>
              <a:rPr lang="hu-HU" sz="2300" b="1" dirty="0">
                <a:latin typeface="Times New Roman" panose="02020603050405020304" pitchFamily="18" charset="0"/>
                <a:cs typeface="Times New Roman" panose="02020603050405020304" pitchFamily="18" charset="0"/>
              </a:rPr>
              <a:t>nem ért egyet a részletfizetés </a:t>
            </a:r>
            <a:r>
              <a:rPr lang="hu-HU" sz="2300" dirty="0">
                <a:latin typeface="Times New Roman" panose="02020603050405020304" pitchFamily="18" charset="0"/>
                <a:cs typeface="Times New Roman" panose="02020603050405020304" pitchFamily="18" charset="0"/>
              </a:rPr>
              <a:t>tartalmával, és a részletfizetés tartalmára, a részlet összegére is </a:t>
            </a:r>
            <a:r>
              <a:rPr lang="hu-HU" sz="2300" b="1" dirty="0">
                <a:latin typeface="Times New Roman" panose="02020603050405020304" pitchFamily="18" charset="0"/>
                <a:cs typeface="Times New Roman" panose="02020603050405020304" pitchFamily="18" charset="0"/>
              </a:rPr>
              <a:t>javaslatot tehet</a:t>
            </a:r>
            <a:r>
              <a:rPr lang="hu-HU" sz="2300" dirty="0">
                <a:latin typeface="Times New Roman" panose="02020603050405020304" pitchFamily="18" charset="0"/>
                <a:cs typeface="Times New Roman" panose="02020603050405020304" pitchFamily="18" charset="0"/>
              </a:rPr>
              <a:t>, valamint további biztosítékot kérhet az adóstól a teljesítésre. [</a:t>
            </a:r>
            <a:r>
              <a:rPr lang="hu-HU" sz="2400" dirty="0" err="1">
                <a:latin typeface="Times New Roman" panose="02020603050405020304" pitchFamily="18" charset="0"/>
                <a:cs typeface="Times New Roman" panose="02020603050405020304" pitchFamily="18" charset="0"/>
              </a:rPr>
              <a:t>Vht</a:t>
            </a:r>
            <a:r>
              <a:rPr lang="hu-HU" sz="2400" dirty="0">
                <a:latin typeface="Times New Roman" panose="02020603050405020304" pitchFamily="18" charset="0"/>
                <a:cs typeface="Times New Roman" panose="02020603050405020304" pitchFamily="18" charset="0"/>
              </a:rPr>
              <a:t>. 53/A. § (3) bekezdés].</a:t>
            </a:r>
          </a:p>
          <a:p>
            <a:pPr marL="0" indent="0" algn="just">
              <a:buNone/>
            </a:pPr>
            <a:endParaRPr lang="hu-HU" sz="1200" dirty="0">
              <a:latin typeface="Times New Roman" panose="02020603050405020304" pitchFamily="18" charset="0"/>
              <a:cs typeface="Times New Roman" panose="02020603050405020304" pitchFamily="18" charset="0"/>
            </a:endParaRPr>
          </a:p>
          <a:p>
            <a:pPr marL="0" indent="0" algn="just">
              <a:buNone/>
            </a:pPr>
            <a:r>
              <a:rPr lang="hu-HU" sz="2300" dirty="0">
                <a:latin typeface="Times New Roman" panose="02020603050405020304" pitchFamily="18" charset="0"/>
                <a:cs typeface="Times New Roman" panose="02020603050405020304" pitchFamily="18" charset="0"/>
              </a:rPr>
              <a:t>A végrehajtó a végrehajtást kérő (3) bekezdés szerinti nyilatkozata alapján a következők szerint módosítja a részletfizetési feltételeket [</a:t>
            </a:r>
            <a:r>
              <a:rPr lang="hu-HU" sz="2300" dirty="0" err="1">
                <a:latin typeface="Times New Roman" panose="02020603050405020304" pitchFamily="18" charset="0"/>
                <a:cs typeface="Times New Roman" panose="02020603050405020304" pitchFamily="18" charset="0"/>
              </a:rPr>
              <a:t>Vht</a:t>
            </a:r>
            <a:r>
              <a:rPr lang="hu-HU" sz="2300" dirty="0">
                <a:latin typeface="Times New Roman" panose="02020603050405020304" pitchFamily="18" charset="0"/>
                <a:cs typeface="Times New Roman" panose="02020603050405020304" pitchFamily="18" charset="0"/>
              </a:rPr>
              <a:t>. 53/A. § (5) bekezdés]:</a:t>
            </a:r>
          </a:p>
          <a:p>
            <a:pPr marL="0" indent="0" algn="just">
              <a:buNone/>
            </a:pPr>
            <a:endParaRPr lang="hu-HU" sz="2300" dirty="0">
              <a:latin typeface="Times New Roman" panose="02020603050405020304" pitchFamily="18" charset="0"/>
              <a:cs typeface="Times New Roman" panose="02020603050405020304" pitchFamily="18" charset="0"/>
            </a:endParaRPr>
          </a:p>
          <a:p>
            <a:pPr marL="0" indent="0" algn="just">
              <a:buNone/>
            </a:pPr>
            <a:r>
              <a:rPr lang="hu-HU" sz="2300" dirty="0">
                <a:latin typeface="Times New Roman" panose="02020603050405020304" pitchFamily="18" charset="0"/>
                <a:cs typeface="Times New Roman" panose="02020603050405020304" pitchFamily="18" charset="0"/>
              </a:rPr>
              <a:t>a) a </a:t>
            </a:r>
            <a:r>
              <a:rPr lang="hu-HU" sz="2300" b="1" dirty="0">
                <a:latin typeface="Times New Roman" panose="02020603050405020304" pitchFamily="18" charset="0"/>
                <a:cs typeface="Times New Roman" panose="02020603050405020304" pitchFamily="18" charset="0"/>
              </a:rPr>
              <a:t>részletfizetés megállapítását visszavonja</a:t>
            </a:r>
            <a:r>
              <a:rPr lang="hu-HU" sz="2300" dirty="0">
                <a:latin typeface="Times New Roman" panose="02020603050405020304" pitchFamily="18" charset="0"/>
                <a:cs typeface="Times New Roman" panose="02020603050405020304" pitchFamily="18" charset="0"/>
              </a:rPr>
              <a:t>, ha a végrehajtást kérő nem ért egyet a tartásdíjra, munkabérre vagy vele egy tekintet alá eső követelésre engedélyezett részletfizetéssel, vagy ha a magánszemély végrehajtást kérő úgy nyilatkozik, hogy létfenntartását veszélyezteti a részletfizetés, a gazdálkodó szervezet végrehajtást kérő ellen pedig csőd-, felszámolási vagy végrehajtási eljárás van folyamatban,</a:t>
            </a:r>
          </a:p>
          <a:p>
            <a:pPr marL="0" indent="0" algn="just">
              <a:buNone/>
            </a:pPr>
            <a:r>
              <a:rPr lang="hu-HU" sz="2300" dirty="0">
                <a:latin typeface="Times New Roman" panose="02020603050405020304" pitchFamily="18" charset="0"/>
                <a:cs typeface="Times New Roman" panose="02020603050405020304" pitchFamily="18" charset="0"/>
              </a:rPr>
              <a:t>b)  az a) pont alá nem tartozó esetekben természetes személy végrehajtást kérő esetében a </a:t>
            </a:r>
            <a:r>
              <a:rPr lang="hu-HU" sz="2300" b="1" dirty="0">
                <a:latin typeface="Times New Roman" panose="02020603050405020304" pitchFamily="18" charset="0"/>
                <a:cs typeface="Times New Roman" panose="02020603050405020304" pitchFamily="18" charset="0"/>
              </a:rPr>
              <a:t>részletfizetést legfeljebb 1 évre állapítja meg</a:t>
            </a:r>
            <a:r>
              <a:rPr lang="hu-HU" sz="2300" dirty="0">
                <a:latin typeface="Times New Roman" panose="02020603050405020304" pitchFamily="18" charset="0"/>
                <a:cs typeface="Times New Roman" panose="02020603050405020304" pitchFamily="18" charset="0"/>
              </a:rPr>
              <a:t>, jogi személy és jogi személyiséggel nem rendelkező szervezet végrehajtást kérő esetében pedig az 500 ezer Ft-ot meg nem haladó összegű pénzkövetelés esetén legfeljebb 1 évre, míg az 500 ezer Ft-ot meghaladó összegű pénzkövetelés esetén </a:t>
            </a:r>
            <a:r>
              <a:rPr lang="hu-HU" sz="2300" b="1" dirty="0">
                <a:latin typeface="Times New Roman" panose="02020603050405020304" pitchFamily="18" charset="0"/>
                <a:cs typeface="Times New Roman" panose="02020603050405020304" pitchFamily="18" charset="0"/>
              </a:rPr>
              <a:t>legfeljebb 2 évre állapítja meg a részletfizetést</a:t>
            </a:r>
            <a:r>
              <a:rPr lang="hu-HU" sz="2300" dirty="0">
                <a:latin typeface="Times New Roman" panose="02020603050405020304" pitchFamily="18" charset="0"/>
                <a:cs typeface="Times New Roman" panose="02020603050405020304" pitchFamily="18" charset="0"/>
              </a:rPr>
              <a:t>,</a:t>
            </a:r>
          </a:p>
          <a:p>
            <a:pPr marL="0" indent="0" algn="just">
              <a:buNone/>
            </a:pPr>
            <a:r>
              <a:rPr lang="hu-HU" sz="2300" dirty="0">
                <a:latin typeface="Times New Roman" panose="02020603050405020304" pitchFamily="18" charset="0"/>
                <a:cs typeface="Times New Roman" panose="02020603050405020304" pitchFamily="18" charset="0"/>
              </a:rPr>
              <a:t>c) a részletfizetés megállapítását </a:t>
            </a:r>
            <a:r>
              <a:rPr lang="hu-HU" sz="2300" b="1" dirty="0">
                <a:latin typeface="Times New Roman" panose="02020603050405020304" pitchFamily="18" charset="0"/>
                <a:cs typeface="Times New Roman" panose="02020603050405020304" pitchFamily="18" charset="0"/>
              </a:rPr>
              <a:t>további, a követelés összegével arányban álló részteljesítéshez kötheti</a:t>
            </a:r>
            <a:r>
              <a:rPr lang="hu-HU" sz="2300" dirty="0">
                <a:latin typeface="Times New Roman" panose="02020603050405020304" pitchFamily="18" charset="0"/>
                <a:cs typeface="Times New Roman" panose="02020603050405020304" pitchFamily="18" charset="0"/>
              </a:rPr>
              <a:t>, ha a végrehajtást kérő nyilatkozata erre vonatkozott.</a:t>
            </a:r>
          </a:p>
          <a:p>
            <a:pPr marL="0" indent="0" algn="just">
              <a:buNone/>
            </a:pPr>
            <a:endParaRPr lang="hu-HU" dirty="0"/>
          </a:p>
          <a:p>
            <a:pPr marL="0" indent="0">
              <a:buNone/>
            </a:pPr>
            <a:endParaRPr lang="hu-HU" dirty="0"/>
          </a:p>
        </p:txBody>
      </p:sp>
    </p:spTree>
    <p:extLst>
      <p:ext uri="{BB962C8B-B14F-4D97-AF65-F5344CB8AC3E}">
        <p14:creationId xmlns:p14="http://schemas.microsoft.com/office/powerpoint/2010/main" val="2612756532"/>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FFF1C-87D0-3724-FEB4-722A87652E24}"/>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6A0939EF-B321-5242-F263-6E3276E90A58}"/>
              </a:ext>
            </a:extLst>
          </p:cNvPr>
          <p:cNvSpPr>
            <a:spLocks noGrp="1"/>
          </p:cNvSpPr>
          <p:nvPr>
            <p:ph idx="1"/>
          </p:nvPr>
        </p:nvSpPr>
        <p:spPr>
          <a:xfrm>
            <a:off x="838200" y="692727"/>
            <a:ext cx="10515600" cy="5484236"/>
          </a:xfrm>
        </p:spPr>
        <p:txBody>
          <a:bodyPr>
            <a:normAutofit lnSpcReduction="10000"/>
          </a:bodyPr>
          <a:lstStyle/>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dirty="0">
                <a:latin typeface="Times New Roman" panose="02020603050405020304" pitchFamily="18" charset="0"/>
                <a:cs typeface="Times New Roman" panose="02020603050405020304" pitchFamily="18" charset="0"/>
              </a:rPr>
              <a:t>A Ha az adós ellen </a:t>
            </a:r>
            <a:r>
              <a:rPr lang="hu-HU" b="1" dirty="0">
                <a:latin typeface="Times New Roman" panose="02020603050405020304" pitchFamily="18" charset="0"/>
                <a:cs typeface="Times New Roman" panose="02020603050405020304" pitchFamily="18" charset="0"/>
              </a:rPr>
              <a:t>több végrehajtás van folyamatban</a:t>
            </a:r>
            <a:r>
              <a:rPr lang="hu-HU" dirty="0">
                <a:latin typeface="Times New Roman" panose="02020603050405020304" pitchFamily="18" charset="0"/>
                <a:cs typeface="Times New Roman" panose="02020603050405020304" pitchFamily="18" charset="0"/>
              </a:rPr>
              <a:t>, részletfizetés </a:t>
            </a:r>
            <a:r>
              <a:rPr lang="hu-HU" b="1" dirty="0">
                <a:latin typeface="Times New Roman" panose="02020603050405020304" pitchFamily="18" charset="0"/>
                <a:cs typeface="Times New Roman" panose="02020603050405020304" pitchFamily="18" charset="0"/>
              </a:rPr>
              <a:t>csak valamennyi követelésre és valamennyi végrehajtást kérő nyilatkozatát </a:t>
            </a:r>
            <a:r>
              <a:rPr lang="hu-HU" dirty="0">
                <a:latin typeface="Times New Roman" panose="02020603050405020304" pitchFamily="18" charset="0"/>
                <a:cs typeface="Times New Roman" panose="02020603050405020304" pitchFamily="18" charset="0"/>
              </a:rPr>
              <a:t>figyelembe véve állapítható meg [</a:t>
            </a:r>
            <a:r>
              <a:rPr lang="hu-HU" dirty="0" err="1">
                <a:latin typeface="Times New Roman" panose="02020603050405020304" pitchFamily="18" charset="0"/>
                <a:cs typeface="Times New Roman" panose="02020603050405020304" pitchFamily="18" charset="0"/>
              </a:rPr>
              <a:t>Vht</a:t>
            </a:r>
            <a:r>
              <a:rPr lang="hu-HU" dirty="0">
                <a:latin typeface="Times New Roman" panose="02020603050405020304" pitchFamily="18" charset="0"/>
                <a:cs typeface="Times New Roman" panose="02020603050405020304" pitchFamily="18" charset="0"/>
              </a:rPr>
              <a:t>. 53/A. § (7) bekezdés].</a:t>
            </a:r>
          </a:p>
          <a:p>
            <a:pPr marL="0" indent="0" algn="just">
              <a:buNone/>
            </a:pPr>
            <a:endParaRPr lang="hu-HU" dirty="0">
              <a:latin typeface="Times New Roman" panose="02020603050405020304" pitchFamily="18" charset="0"/>
              <a:cs typeface="Times New Roman" panose="02020603050405020304" pitchFamily="18" charset="0"/>
            </a:endParaRPr>
          </a:p>
          <a:p>
            <a:pPr marL="0" indent="0" algn="just">
              <a:buNone/>
            </a:pPr>
            <a:r>
              <a:rPr lang="hu-HU" dirty="0">
                <a:latin typeface="Times New Roman" panose="02020603050405020304" pitchFamily="18" charset="0"/>
                <a:cs typeface="Times New Roman" panose="02020603050405020304" pitchFamily="18" charset="0"/>
              </a:rPr>
              <a:t>Ha a bíróság a részletfizetés megállapításával kapcsolatban előterjesztett </a:t>
            </a:r>
            <a:r>
              <a:rPr lang="hu-HU" b="1" dirty="0">
                <a:latin typeface="Times New Roman" panose="02020603050405020304" pitchFamily="18" charset="0"/>
                <a:cs typeface="Times New Roman" panose="02020603050405020304" pitchFamily="18" charset="0"/>
              </a:rPr>
              <a:t>végrehajtási kifogásnak </a:t>
            </a:r>
            <a:r>
              <a:rPr lang="hu-HU" dirty="0">
                <a:latin typeface="Times New Roman" panose="02020603050405020304" pitchFamily="18" charset="0"/>
                <a:cs typeface="Times New Roman" panose="02020603050405020304" pitchFamily="18" charset="0"/>
              </a:rPr>
              <a:t>helyt ad, a végrehajtó intézkedését módosíthatja és megállapíthatja a részletfizetés feltételeit vagy azt, hogy a részletfizetés nem áll fenn [</a:t>
            </a:r>
            <a:r>
              <a:rPr lang="hu-HU" dirty="0" err="1">
                <a:latin typeface="Times New Roman" panose="02020603050405020304" pitchFamily="18" charset="0"/>
                <a:cs typeface="Times New Roman" panose="02020603050405020304" pitchFamily="18" charset="0"/>
              </a:rPr>
              <a:t>Vht</a:t>
            </a:r>
            <a:r>
              <a:rPr lang="hu-HU" dirty="0">
                <a:latin typeface="Times New Roman" panose="02020603050405020304" pitchFamily="18" charset="0"/>
                <a:cs typeface="Times New Roman" panose="02020603050405020304" pitchFamily="18" charset="0"/>
              </a:rPr>
              <a:t>. 53/A. § (8) bekezdés].</a:t>
            </a:r>
          </a:p>
          <a:p>
            <a:pPr marL="0" indent="0" algn="just">
              <a:buNone/>
            </a:pPr>
            <a:endParaRPr lang="hu-HU" dirty="0">
              <a:latin typeface="Times New Roman" panose="02020603050405020304" pitchFamily="18" charset="0"/>
              <a:cs typeface="Times New Roman" panose="02020603050405020304" pitchFamily="18" charset="0"/>
            </a:endParaRPr>
          </a:p>
          <a:p>
            <a:pPr marL="0" indent="0" algn="just">
              <a:buNone/>
            </a:pPr>
            <a:r>
              <a:rPr lang="hu-HU" dirty="0">
                <a:latin typeface="Times New Roman" panose="02020603050405020304" pitchFamily="18" charset="0"/>
                <a:cs typeface="Times New Roman" panose="02020603050405020304" pitchFamily="18" charset="0"/>
              </a:rPr>
              <a:t>Megjegyzendő, hogy a Pp. 344. § (3) bekezdése alapján a bíróság a végrehajtási eljárás során már nem engedélyezhet részletfizetést.</a:t>
            </a:r>
          </a:p>
          <a:p>
            <a:pPr marL="0" indent="0" algn="just">
              <a:buNone/>
            </a:pPr>
            <a:endParaRPr lang="hu-HU" sz="3600" dirty="0">
              <a:latin typeface="Times New Roman" panose="02020603050405020304" pitchFamily="18" charset="0"/>
              <a:cs typeface="Times New Roman" panose="02020603050405020304" pitchFamily="18" charset="0"/>
            </a:endParaRPr>
          </a:p>
          <a:p>
            <a:pPr marL="0" indent="0" algn="just">
              <a:buNone/>
            </a:pPr>
            <a:endParaRPr lang="hu-H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0503997"/>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D5801C-9372-D678-D2CE-8C42F260060C}"/>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7FD1A492-4538-CCEC-7F63-0E350A50F5E9}"/>
              </a:ext>
            </a:extLst>
          </p:cNvPr>
          <p:cNvSpPr>
            <a:spLocks noGrp="1"/>
          </p:cNvSpPr>
          <p:nvPr>
            <p:ph idx="1"/>
          </p:nvPr>
        </p:nvSpPr>
        <p:spPr>
          <a:xfrm>
            <a:off x="838200" y="692727"/>
            <a:ext cx="10515600" cy="5484236"/>
          </a:xfrm>
        </p:spPr>
        <p:txBody>
          <a:bodyPr>
            <a:normAutofit fontScale="77500" lnSpcReduction="20000"/>
          </a:bodyPr>
          <a:lstStyle/>
          <a:p>
            <a:pPr marL="0" indent="0" algn="ctr">
              <a:buNone/>
            </a:pPr>
            <a:r>
              <a:rPr lang="hu-HU" sz="3800" dirty="0">
                <a:latin typeface="Times New Roman" panose="02020603050405020304" pitchFamily="18" charset="0"/>
                <a:cs typeface="Times New Roman" panose="02020603050405020304" pitchFamily="18" charset="0"/>
              </a:rPr>
              <a:t>RÉSZLETFIZETÉS VÉGREHAJTÓI ENGEDÉLYEZÉSE</a:t>
            </a:r>
          </a:p>
          <a:p>
            <a:pPr marL="0" indent="0" algn="just">
              <a:buNone/>
            </a:pPr>
            <a:endParaRPr lang="hu-HU" sz="1100" dirty="0">
              <a:latin typeface="Times New Roman" panose="02020603050405020304" pitchFamily="18" charset="0"/>
              <a:cs typeface="Times New Roman" panose="02020603050405020304" pitchFamily="18" charset="0"/>
            </a:endParaRPr>
          </a:p>
          <a:p>
            <a:pPr marL="0" indent="0" algn="just">
              <a:buNone/>
            </a:pPr>
            <a:r>
              <a:rPr lang="hu-HU" sz="2600" b="1" dirty="0">
                <a:latin typeface="Times New Roman" panose="02020603050405020304" pitchFamily="18" charset="0"/>
                <a:cs typeface="Times New Roman" panose="02020603050405020304" pitchFamily="18" charset="0"/>
              </a:rPr>
              <a:t>Mérlegelést kizáró döntés [kötelező esetkör; </a:t>
            </a:r>
            <a:r>
              <a:rPr lang="hu-HU" sz="2600" b="1" dirty="0" err="1">
                <a:latin typeface="Times New Roman" panose="02020603050405020304" pitchFamily="18" charset="0"/>
                <a:cs typeface="Times New Roman" panose="02020603050405020304" pitchFamily="18" charset="0"/>
              </a:rPr>
              <a:t>Vht</a:t>
            </a:r>
            <a:r>
              <a:rPr lang="hu-HU" sz="2600" b="1" dirty="0">
                <a:latin typeface="Times New Roman" panose="02020603050405020304" pitchFamily="18" charset="0"/>
                <a:cs typeface="Times New Roman" panose="02020603050405020304" pitchFamily="18" charset="0"/>
              </a:rPr>
              <a:t>. 52/B. § (1) bekezdés]</a:t>
            </a:r>
          </a:p>
          <a:p>
            <a:pPr marL="0" indent="0" algn="just">
              <a:buNone/>
            </a:pPr>
            <a:endParaRPr lang="hu-HU" sz="2600" b="1" dirty="0">
              <a:latin typeface="Times New Roman" panose="02020603050405020304" pitchFamily="18" charset="0"/>
              <a:cs typeface="Times New Roman" panose="02020603050405020304" pitchFamily="18" charset="0"/>
            </a:endParaRPr>
          </a:p>
          <a:p>
            <a:pPr marL="0" indent="0" algn="just">
              <a:buNone/>
            </a:pPr>
            <a:r>
              <a:rPr lang="hu-HU" sz="2600" dirty="0">
                <a:latin typeface="Times New Roman" panose="02020603050405020304" pitchFamily="18" charset="0"/>
                <a:cs typeface="Times New Roman" panose="02020603050405020304" pitchFamily="18" charset="0"/>
              </a:rPr>
              <a:t>A végrehajtó az adós számára – az 52/A. § (5) bekezdés b) pontja szerinti feltételekkel, havi egyenlő összegű részleteket megállapítva – </a:t>
            </a:r>
            <a:r>
              <a:rPr lang="hu-HU" sz="2600" b="1" dirty="0">
                <a:latin typeface="Times New Roman" panose="02020603050405020304" pitchFamily="18" charset="0"/>
                <a:cs typeface="Times New Roman" panose="02020603050405020304" pitchFamily="18" charset="0"/>
              </a:rPr>
              <a:t>részletfizetést állapít meg</a:t>
            </a:r>
            <a:r>
              <a:rPr lang="hu-HU" sz="2600" dirty="0">
                <a:latin typeface="Times New Roman" panose="02020603050405020304" pitchFamily="18" charset="0"/>
                <a:cs typeface="Times New Roman" panose="02020603050405020304" pitchFamily="18" charset="0"/>
              </a:rPr>
              <a:t>, ha </a:t>
            </a:r>
            <a:r>
              <a:rPr lang="hu-HU" sz="2600" i="1" dirty="0">
                <a:latin typeface="Times New Roman" panose="02020603050405020304" pitchFamily="18" charset="0"/>
                <a:cs typeface="Times New Roman" panose="02020603050405020304" pitchFamily="18" charset="0"/>
              </a:rPr>
              <a:t>megtette az intézkedéseket az adós pénzügyi intézménynél kezelt összegeinek, munkabérének, ingóságainak végrehajtás alá vonása iránt, de azok eredményeként a tartozás teljes összegét nem sikerült behajtani </a:t>
            </a:r>
            <a:r>
              <a:rPr lang="hu-HU" sz="2600" b="1" dirty="0">
                <a:latin typeface="Times New Roman" panose="02020603050405020304" pitchFamily="18" charset="0"/>
                <a:cs typeface="Times New Roman" panose="02020603050405020304" pitchFamily="18" charset="0"/>
              </a:rPr>
              <a:t>és</a:t>
            </a:r>
          </a:p>
          <a:p>
            <a:pPr marL="0" indent="0" algn="just">
              <a:buNone/>
            </a:pPr>
            <a:r>
              <a:rPr lang="hu-HU" sz="2600" dirty="0">
                <a:latin typeface="Times New Roman" panose="02020603050405020304" pitchFamily="18" charset="0"/>
                <a:cs typeface="Times New Roman" panose="02020603050405020304" pitchFamily="18" charset="0"/>
              </a:rPr>
              <a:t>a) az 52/A. § alapján még </a:t>
            </a:r>
            <a:r>
              <a:rPr lang="hu-HU" sz="2600" b="1" dirty="0">
                <a:latin typeface="Times New Roman" panose="02020603050405020304" pitchFamily="18" charset="0"/>
                <a:cs typeface="Times New Roman" panose="02020603050405020304" pitchFamily="18" charset="0"/>
              </a:rPr>
              <a:t>nem került sor korábban részletfizetés engedélyezésére</a:t>
            </a:r>
            <a:r>
              <a:rPr lang="hu-HU" sz="2600" dirty="0">
                <a:latin typeface="Times New Roman" panose="02020603050405020304" pitchFamily="18" charset="0"/>
                <a:cs typeface="Times New Roman" panose="02020603050405020304" pitchFamily="18" charset="0"/>
              </a:rPr>
              <a:t>,</a:t>
            </a:r>
          </a:p>
          <a:p>
            <a:pPr marL="0" indent="0" algn="just">
              <a:buNone/>
            </a:pPr>
            <a:r>
              <a:rPr lang="hu-HU" sz="2600" dirty="0">
                <a:latin typeface="Times New Roman" panose="02020603050405020304" pitchFamily="18" charset="0"/>
                <a:cs typeface="Times New Roman" panose="02020603050405020304" pitchFamily="18" charset="0"/>
              </a:rPr>
              <a:t>b) *  az adóssal szemben </a:t>
            </a:r>
            <a:r>
              <a:rPr lang="hu-HU" sz="2600" i="1" dirty="0">
                <a:latin typeface="Times New Roman" panose="02020603050405020304" pitchFamily="18" charset="0"/>
                <a:cs typeface="Times New Roman" panose="02020603050405020304" pitchFamily="18" charset="0"/>
              </a:rPr>
              <a:t>2 millió Ft-ot meg nem haladó összegű pénzkövetelés behajtására indult végrehajtás vagy 3 millió Ft-ot meg nem haladó összegű pénzkövetelés behajtására indult végrehajtás, de más követelés biztosítására zálogjog is be van jegyezve az adós lakóingatlanára az ingatlan-nyilvántartásba</a:t>
            </a:r>
            <a:r>
              <a:rPr lang="hu-HU" sz="2600" dirty="0">
                <a:latin typeface="Times New Roman" panose="02020603050405020304" pitchFamily="18" charset="0"/>
                <a:cs typeface="Times New Roman" panose="02020603050405020304" pitchFamily="18" charset="0"/>
              </a:rPr>
              <a:t>, és</a:t>
            </a:r>
          </a:p>
          <a:p>
            <a:pPr marL="0" indent="0" algn="just">
              <a:buNone/>
            </a:pPr>
            <a:r>
              <a:rPr lang="hu-HU" sz="2600" dirty="0">
                <a:latin typeface="Times New Roman" panose="02020603050405020304" pitchFamily="18" charset="0"/>
                <a:cs typeface="Times New Roman" panose="02020603050405020304" pitchFamily="18" charset="0"/>
              </a:rPr>
              <a:t>c) a követelés behajtása érdekében az </a:t>
            </a:r>
            <a:r>
              <a:rPr lang="hu-HU" sz="2600" b="1" dirty="0">
                <a:latin typeface="Times New Roman" panose="02020603050405020304" pitchFamily="18" charset="0"/>
                <a:cs typeface="Times New Roman" panose="02020603050405020304" pitchFamily="18" charset="0"/>
              </a:rPr>
              <a:t>adós lakóingatlanának árverésére lenne szükség </a:t>
            </a:r>
            <a:endParaRPr lang="hu-HU" sz="2600" dirty="0">
              <a:latin typeface="Times New Roman" panose="02020603050405020304" pitchFamily="18" charset="0"/>
              <a:cs typeface="Times New Roman" panose="02020603050405020304" pitchFamily="18" charset="0"/>
            </a:endParaRPr>
          </a:p>
          <a:p>
            <a:pPr marL="0" indent="0" algn="just">
              <a:buNone/>
            </a:pPr>
            <a:endParaRPr lang="hu-HU" dirty="0"/>
          </a:p>
          <a:p>
            <a:endParaRPr lang="hu-HU" dirty="0"/>
          </a:p>
        </p:txBody>
      </p:sp>
    </p:spTree>
    <p:extLst>
      <p:ext uri="{BB962C8B-B14F-4D97-AF65-F5344CB8AC3E}">
        <p14:creationId xmlns:p14="http://schemas.microsoft.com/office/powerpoint/2010/main" val="1606904823"/>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EFB97-CD7E-9207-8A36-AB026A0D2309}"/>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3B4B2C96-C52C-332E-520A-5332707CACBC}"/>
              </a:ext>
            </a:extLst>
          </p:cNvPr>
          <p:cNvSpPr>
            <a:spLocks noGrp="1"/>
          </p:cNvSpPr>
          <p:nvPr>
            <p:ph idx="1"/>
          </p:nvPr>
        </p:nvSpPr>
        <p:spPr>
          <a:xfrm>
            <a:off x="838200" y="692727"/>
            <a:ext cx="10515600" cy="5484236"/>
          </a:xfrm>
        </p:spPr>
        <p:txBody>
          <a:bodyPr>
            <a:normAutofit/>
          </a:bodyPr>
          <a:lstStyle/>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dirty="0">
                <a:latin typeface="Times New Roman" panose="02020603050405020304" pitchFamily="18" charset="0"/>
                <a:cs typeface="Times New Roman" panose="02020603050405020304" pitchFamily="18" charset="0"/>
              </a:rPr>
              <a:t>A részletfizetés engedélyezéséhez a </a:t>
            </a:r>
            <a:r>
              <a:rPr lang="hu-HU" b="1" dirty="0">
                <a:latin typeface="Times New Roman" panose="02020603050405020304" pitchFamily="18" charset="0"/>
                <a:cs typeface="Times New Roman" panose="02020603050405020304" pitchFamily="18" charset="0"/>
              </a:rPr>
              <a:t>végrehajtást kérő beleegyezésére nincs szükség</a:t>
            </a:r>
            <a:r>
              <a:rPr lang="hu-HU" dirty="0">
                <a:latin typeface="Times New Roman" panose="02020603050405020304" pitchFamily="18" charset="0"/>
                <a:cs typeface="Times New Roman" panose="02020603050405020304" pitchFamily="18" charset="0"/>
              </a:rPr>
              <a:t>; a részletfizetés megállapításáról szóló jegyzőkönyvet részére is kézbesíteni kell [</a:t>
            </a:r>
            <a:r>
              <a:rPr lang="hu-HU" dirty="0" err="1">
                <a:latin typeface="Times New Roman" panose="02020603050405020304" pitchFamily="18" charset="0"/>
                <a:cs typeface="Times New Roman" panose="02020603050405020304" pitchFamily="18" charset="0"/>
              </a:rPr>
              <a:t>Vht</a:t>
            </a:r>
            <a:r>
              <a:rPr lang="hu-HU" dirty="0">
                <a:latin typeface="Times New Roman" panose="02020603050405020304" pitchFamily="18" charset="0"/>
                <a:cs typeface="Times New Roman" panose="02020603050405020304" pitchFamily="18" charset="0"/>
              </a:rPr>
              <a:t>. 53/A. § (2) bekezdés].</a:t>
            </a:r>
          </a:p>
          <a:p>
            <a:pPr marL="0" indent="0" algn="just">
              <a:buNone/>
            </a:pPr>
            <a:endParaRPr lang="hu-HU" dirty="0">
              <a:latin typeface="Times New Roman" panose="02020603050405020304" pitchFamily="18" charset="0"/>
              <a:cs typeface="Times New Roman" panose="02020603050405020304" pitchFamily="18" charset="0"/>
            </a:endParaRPr>
          </a:p>
          <a:p>
            <a:pPr marL="0" indent="0" algn="just">
              <a:buNone/>
            </a:pPr>
            <a:r>
              <a:rPr lang="hu-HU" dirty="0">
                <a:latin typeface="Times New Roman" panose="02020603050405020304" pitchFamily="18" charset="0"/>
                <a:cs typeface="Times New Roman" panose="02020603050405020304" pitchFamily="18" charset="0"/>
              </a:rPr>
              <a:t>A </a:t>
            </a:r>
            <a:r>
              <a:rPr lang="hu-HU" b="1" dirty="0">
                <a:latin typeface="Times New Roman" panose="02020603050405020304" pitchFamily="18" charset="0"/>
                <a:cs typeface="Times New Roman" panose="02020603050405020304" pitchFamily="18" charset="0"/>
              </a:rPr>
              <a:t>lakóingatlan becsértékének megállapítására és első árverésének kitűzésére csak akkor kerülhet sor</a:t>
            </a:r>
            <a:r>
              <a:rPr lang="hu-HU" dirty="0">
                <a:latin typeface="Times New Roman" panose="02020603050405020304" pitchFamily="18" charset="0"/>
                <a:cs typeface="Times New Roman" panose="02020603050405020304" pitchFamily="18" charset="0"/>
              </a:rPr>
              <a:t>, ha az adós a részlet teljesítését elmulasztotta [</a:t>
            </a:r>
            <a:r>
              <a:rPr lang="hu-HU" dirty="0" err="1">
                <a:latin typeface="Times New Roman" panose="02020603050405020304" pitchFamily="18" charset="0"/>
                <a:cs typeface="Times New Roman" panose="02020603050405020304" pitchFamily="18" charset="0"/>
              </a:rPr>
              <a:t>Vht</a:t>
            </a:r>
            <a:r>
              <a:rPr lang="hu-HU" dirty="0">
                <a:latin typeface="Times New Roman" panose="02020603050405020304" pitchFamily="18" charset="0"/>
                <a:cs typeface="Times New Roman" panose="02020603050405020304" pitchFamily="18" charset="0"/>
              </a:rPr>
              <a:t>. </a:t>
            </a:r>
            <a:br>
              <a:rPr lang="hu-HU" dirty="0">
                <a:latin typeface="Times New Roman" panose="02020603050405020304" pitchFamily="18" charset="0"/>
                <a:cs typeface="Times New Roman" panose="02020603050405020304" pitchFamily="18" charset="0"/>
              </a:rPr>
            </a:br>
            <a:r>
              <a:rPr lang="hu-HU" dirty="0">
                <a:latin typeface="Times New Roman" panose="02020603050405020304" pitchFamily="18" charset="0"/>
                <a:cs typeface="Times New Roman" panose="02020603050405020304" pitchFamily="18" charset="0"/>
              </a:rPr>
              <a:t>53/A. § (4) bekezdés].</a:t>
            </a:r>
          </a:p>
          <a:p>
            <a:pPr marL="0" indent="0" algn="just">
              <a:buNone/>
            </a:pPr>
            <a:endParaRPr lang="hu-HU" dirty="0">
              <a:latin typeface="Times New Roman" panose="02020603050405020304" pitchFamily="18" charset="0"/>
              <a:cs typeface="Times New Roman" panose="02020603050405020304" pitchFamily="18" charset="0"/>
            </a:endParaRPr>
          </a:p>
          <a:p>
            <a:pPr marL="0" indent="0" algn="just">
              <a:buNone/>
            </a:pPr>
            <a:endParaRPr lang="hu-HU" sz="3600" dirty="0">
              <a:latin typeface="Times New Roman" panose="02020603050405020304" pitchFamily="18" charset="0"/>
              <a:cs typeface="Times New Roman" panose="02020603050405020304" pitchFamily="18" charset="0"/>
            </a:endParaRPr>
          </a:p>
          <a:p>
            <a:pPr marL="0" indent="0" algn="just">
              <a:buNone/>
            </a:pPr>
            <a:endParaRPr lang="hu-H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5408897"/>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77500" lnSpcReduction="20000"/>
          </a:bodyPr>
          <a:lstStyle/>
          <a:p>
            <a:pPr marL="0" indent="0" algn="ctr">
              <a:buNone/>
            </a:pPr>
            <a:r>
              <a:rPr lang="hu-HU" sz="3800" dirty="0">
                <a:latin typeface="Times New Roman" panose="02020603050405020304" pitchFamily="18" charset="0"/>
                <a:cs typeface="Times New Roman" panose="02020603050405020304" pitchFamily="18" charset="0"/>
              </a:rPr>
              <a:t>7. A VÉGREHAJTÁS MEGSZÜNTETÉSE ÉS KORLÁTOZÁSA</a:t>
            </a:r>
            <a:endParaRPr lang="hu-HU" sz="1100" dirty="0">
              <a:latin typeface="Times New Roman" panose="02020603050405020304" pitchFamily="18" charset="0"/>
              <a:cs typeface="Times New Roman" panose="02020603050405020304" pitchFamily="18" charset="0"/>
            </a:endParaRPr>
          </a:p>
          <a:p>
            <a:pPr marL="0" indent="0" algn="just">
              <a:buNone/>
            </a:pPr>
            <a:endParaRPr lang="hu-HU" sz="2600" dirty="0">
              <a:latin typeface="Times New Roman" panose="02020603050405020304" pitchFamily="18" charset="0"/>
              <a:cs typeface="Times New Roman" panose="02020603050405020304" pitchFamily="18" charset="0"/>
            </a:endParaRPr>
          </a:p>
          <a:p>
            <a:pPr marL="0" indent="0" algn="just">
              <a:buNone/>
            </a:pPr>
            <a:r>
              <a:rPr lang="hu-HU" sz="2600" dirty="0">
                <a:latin typeface="Times New Roman" panose="02020603050405020304" pitchFamily="18" charset="0"/>
                <a:cs typeface="Times New Roman" panose="02020603050405020304" pitchFamily="18" charset="0"/>
              </a:rPr>
              <a:t>1.) A </a:t>
            </a:r>
            <a:r>
              <a:rPr lang="hu-HU" sz="2600" b="1" dirty="0">
                <a:latin typeface="Times New Roman" panose="02020603050405020304" pitchFamily="18" charset="0"/>
                <a:cs typeface="Times New Roman" panose="02020603050405020304" pitchFamily="18" charset="0"/>
              </a:rPr>
              <a:t>végrehajtást foganatosító bíróság </a:t>
            </a:r>
            <a:r>
              <a:rPr lang="hu-HU" sz="2600" dirty="0">
                <a:latin typeface="Times New Roman" panose="02020603050405020304" pitchFamily="18" charset="0"/>
                <a:cs typeface="Times New Roman" panose="02020603050405020304" pitchFamily="18" charset="0"/>
              </a:rPr>
              <a:t>a végrehajtást </a:t>
            </a:r>
            <a:r>
              <a:rPr lang="hu-HU" sz="2600" b="1" dirty="0">
                <a:latin typeface="Times New Roman" panose="02020603050405020304" pitchFamily="18" charset="0"/>
                <a:cs typeface="Times New Roman" panose="02020603050405020304" pitchFamily="18" charset="0"/>
              </a:rPr>
              <a:t>köteles </a:t>
            </a:r>
            <a:r>
              <a:rPr lang="hu-HU" sz="2600" dirty="0">
                <a:latin typeface="Times New Roman" panose="02020603050405020304" pitchFamily="18" charset="0"/>
                <a:cs typeface="Times New Roman" panose="02020603050405020304" pitchFamily="18" charset="0"/>
              </a:rPr>
              <a:t>végzéssel megszüntetni, illetőleg korlátozni [</a:t>
            </a:r>
            <a:r>
              <a:rPr lang="hu-HU" sz="2600" dirty="0" err="1">
                <a:latin typeface="Times New Roman" panose="02020603050405020304" pitchFamily="18" charset="0"/>
                <a:cs typeface="Times New Roman" panose="02020603050405020304" pitchFamily="18" charset="0"/>
              </a:rPr>
              <a:t>Vht</a:t>
            </a:r>
            <a:r>
              <a:rPr lang="hu-HU" sz="2600" dirty="0">
                <a:latin typeface="Times New Roman" panose="02020603050405020304" pitchFamily="18" charset="0"/>
                <a:cs typeface="Times New Roman" panose="02020603050405020304" pitchFamily="18" charset="0"/>
              </a:rPr>
              <a:t>. 55. § (1) bekezdés a) és b) pontok], ha  </a:t>
            </a:r>
          </a:p>
          <a:p>
            <a:pPr marL="0" indent="0" algn="just">
              <a:buNone/>
            </a:pPr>
            <a:endParaRPr lang="hu-HU" sz="2600" dirty="0">
              <a:latin typeface="Times New Roman" panose="02020603050405020304" pitchFamily="18" charset="0"/>
              <a:cs typeface="Times New Roman" panose="02020603050405020304" pitchFamily="18" charset="0"/>
            </a:endParaRPr>
          </a:p>
          <a:p>
            <a:pPr algn="just"/>
            <a:r>
              <a:rPr lang="hu-HU" sz="2600" dirty="0">
                <a:latin typeface="Times New Roman" panose="02020603050405020304" pitchFamily="18" charset="0"/>
                <a:cs typeface="Times New Roman" panose="02020603050405020304" pitchFamily="18" charset="0"/>
              </a:rPr>
              <a:t>ezt kívánta a </a:t>
            </a:r>
            <a:r>
              <a:rPr lang="hu-HU" sz="2600" b="1" dirty="0">
                <a:latin typeface="Times New Roman" panose="02020603050405020304" pitchFamily="18" charset="0"/>
                <a:cs typeface="Times New Roman" panose="02020603050405020304" pitchFamily="18" charset="0"/>
              </a:rPr>
              <a:t>végrehajtást kérő</a:t>
            </a:r>
            <a:r>
              <a:rPr lang="hu-HU" sz="2600" dirty="0">
                <a:latin typeface="Times New Roman" panose="02020603050405020304" pitchFamily="18" charset="0"/>
                <a:cs typeface="Times New Roman" panose="02020603050405020304" pitchFamily="18" charset="0"/>
              </a:rPr>
              <a:t>, és a megszüntetés, illetőleg korlátozás </a:t>
            </a:r>
            <a:r>
              <a:rPr lang="hu-HU" sz="2600" i="1" dirty="0">
                <a:latin typeface="Times New Roman" panose="02020603050405020304" pitchFamily="18" charset="0"/>
                <a:cs typeface="Times New Roman" panose="02020603050405020304" pitchFamily="18" charset="0"/>
              </a:rPr>
              <a:t>másnak a jogát nem sérti </a:t>
            </a:r>
            <a:r>
              <a:rPr lang="hu-HU" sz="2600" dirty="0">
                <a:latin typeface="Times New Roman" panose="02020603050405020304" pitchFamily="18" charset="0"/>
                <a:cs typeface="Times New Roman" panose="02020603050405020304" pitchFamily="18" charset="0"/>
              </a:rPr>
              <a:t>(pl. gyermektartásdíj esetén a gyermek, zálogjogosult bekapcsolódása esetén a zálogjogosult),</a:t>
            </a:r>
          </a:p>
          <a:p>
            <a:pPr marL="0" indent="0" algn="just">
              <a:buNone/>
            </a:pPr>
            <a:endParaRPr lang="hu-HU" sz="2600" dirty="0">
              <a:latin typeface="Times New Roman" panose="02020603050405020304" pitchFamily="18" charset="0"/>
              <a:cs typeface="Times New Roman" panose="02020603050405020304" pitchFamily="18" charset="0"/>
            </a:endParaRPr>
          </a:p>
          <a:p>
            <a:pPr algn="just"/>
            <a:r>
              <a:rPr lang="hu-HU" sz="2600" b="1" dirty="0">
                <a:latin typeface="Times New Roman" panose="02020603050405020304" pitchFamily="18" charset="0"/>
                <a:cs typeface="Times New Roman" panose="02020603050405020304" pitchFamily="18" charset="0"/>
              </a:rPr>
              <a:t>külön törvény így rendelkezik </a:t>
            </a:r>
            <a:r>
              <a:rPr lang="hu-HU" sz="2600" dirty="0">
                <a:latin typeface="Times New Roman" panose="02020603050405020304" pitchFamily="18" charset="0"/>
                <a:cs typeface="Times New Roman" panose="02020603050405020304" pitchFamily="18" charset="0"/>
              </a:rPr>
              <a:t>(pl. </a:t>
            </a:r>
            <a:r>
              <a:rPr lang="hu-HU" sz="2600" dirty="0" err="1">
                <a:latin typeface="Times New Roman" panose="02020603050405020304" pitchFamily="18" charset="0"/>
                <a:cs typeface="Times New Roman" panose="02020603050405020304" pitchFamily="18" charset="0"/>
              </a:rPr>
              <a:t>Cstv</a:t>
            </a:r>
            <a:r>
              <a:rPr lang="hu-HU" sz="2600" dirty="0">
                <a:latin typeface="Times New Roman" panose="02020603050405020304" pitchFamily="18" charset="0"/>
                <a:cs typeface="Times New Roman" panose="02020603050405020304" pitchFamily="18" charset="0"/>
              </a:rPr>
              <a:t>. 38. § (1) bekezdése alapján az adós felszámolásának elrendelése)</a:t>
            </a:r>
          </a:p>
          <a:p>
            <a:pPr marL="0" indent="0" algn="just">
              <a:buNone/>
            </a:pPr>
            <a:endParaRPr lang="hu-HU" sz="2600" dirty="0">
              <a:latin typeface="Times New Roman" panose="02020603050405020304" pitchFamily="18" charset="0"/>
              <a:cs typeface="Times New Roman" panose="02020603050405020304" pitchFamily="18" charset="0"/>
            </a:endParaRPr>
          </a:p>
          <a:p>
            <a:pPr marL="0" indent="0" algn="just">
              <a:buNone/>
            </a:pPr>
            <a:r>
              <a:rPr lang="hu-HU" sz="2600" b="1" dirty="0">
                <a:latin typeface="Times New Roman" panose="02020603050405020304" pitchFamily="18" charset="0"/>
                <a:cs typeface="Times New Roman" panose="02020603050405020304" pitchFamily="18" charset="0"/>
              </a:rPr>
              <a:t>További feltétel</a:t>
            </a:r>
            <a:r>
              <a:rPr lang="hu-HU" sz="2600" dirty="0">
                <a:latin typeface="Times New Roman" panose="02020603050405020304" pitchFamily="18" charset="0"/>
                <a:cs typeface="Times New Roman" panose="02020603050405020304" pitchFamily="18" charset="0"/>
              </a:rPr>
              <a:t>, hogy a </a:t>
            </a:r>
            <a:r>
              <a:rPr lang="hu-HU" sz="2600" i="1" dirty="0">
                <a:latin typeface="Times New Roman" panose="02020603050405020304" pitchFamily="18" charset="0"/>
                <a:cs typeface="Times New Roman" panose="02020603050405020304" pitchFamily="18" charset="0"/>
              </a:rPr>
              <a:t>végrehajtási költség megfizetésére sor került </a:t>
            </a:r>
            <a:r>
              <a:rPr lang="hu-HU" sz="2600" dirty="0">
                <a:latin typeface="Times New Roman" panose="02020603050405020304" pitchFamily="18" charset="0"/>
                <a:cs typeface="Times New Roman" panose="02020603050405020304" pitchFamily="18" charset="0"/>
              </a:rPr>
              <a:t>[</a:t>
            </a:r>
            <a:r>
              <a:rPr lang="hu-HU" sz="2600" dirty="0" err="1">
                <a:latin typeface="Times New Roman" panose="02020603050405020304" pitchFamily="18" charset="0"/>
                <a:cs typeface="Times New Roman" panose="02020603050405020304" pitchFamily="18" charset="0"/>
              </a:rPr>
              <a:t>Vht</a:t>
            </a:r>
            <a:r>
              <a:rPr lang="hu-HU" sz="2600" dirty="0">
                <a:latin typeface="Times New Roman" panose="02020603050405020304" pitchFamily="18" charset="0"/>
                <a:cs typeface="Times New Roman" panose="02020603050405020304" pitchFamily="18" charset="0"/>
              </a:rPr>
              <a:t>. 55. § (2) bekezdés].</a:t>
            </a:r>
          </a:p>
          <a:p>
            <a:pPr marL="0" indent="0" algn="just">
              <a:buNone/>
            </a:pPr>
            <a:endParaRPr lang="hu-HU" sz="2600" dirty="0">
              <a:latin typeface="Times New Roman" panose="02020603050405020304" pitchFamily="18" charset="0"/>
              <a:cs typeface="Times New Roman" panose="02020603050405020304" pitchFamily="18" charset="0"/>
            </a:endParaRPr>
          </a:p>
          <a:p>
            <a:pPr marL="0" indent="0" algn="just">
              <a:buNone/>
            </a:pPr>
            <a:endParaRPr lang="hu-HU" dirty="0"/>
          </a:p>
        </p:txBody>
      </p:sp>
    </p:spTree>
    <p:extLst>
      <p:ext uri="{BB962C8B-B14F-4D97-AF65-F5344CB8AC3E}">
        <p14:creationId xmlns:p14="http://schemas.microsoft.com/office/powerpoint/2010/main" val="3690407243"/>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62500" lnSpcReduction="20000"/>
          </a:bodyPr>
          <a:lstStyle/>
          <a:p>
            <a:pPr marL="0" indent="0" algn="ctr">
              <a:buNone/>
            </a:pPr>
            <a:endParaRPr lang="hu-HU" sz="1100" dirty="0">
              <a:latin typeface="Times New Roman" panose="02020603050405020304" pitchFamily="18" charset="0"/>
              <a:cs typeface="Times New Roman" panose="02020603050405020304" pitchFamily="18" charset="0"/>
            </a:endParaRPr>
          </a:p>
          <a:p>
            <a:pPr marL="0" indent="0" algn="just">
              <a:buNone/>
            </a:pPr>
            <a:r>
              <a:rPr lang="hu-HU" sz="2600" dirty="0">
                <a:latin typeface="Times New Roman" panose="02020603050405020304" pitchFamily="18" charset="0"/>
                <a:cs typeface="Times New Roman" panose="02020603050405020304" pitchFamily="18" charset="0"/>
              </a:rPr>
              <a:t>2.) A </a:t>
            </a:r>
            <a:r>
              <a:rPr lang="hu-HU" sz="2600" b="1" dirty="0">
                <a:latin typeface="Times New Roman" panose="02020603050405020304" pitchFamily="18" charset="0"/>
                <a:cs typeface="Times New Roman" panose="02020603050405020304" pitchFamily="18" charset="0"/>
              </a:rPr>
              <a:t>végrehajtást elrendelő bíróság </a:t>
            </a:r>
            <a:r>
              <a:rPr lang="hu-HU" sz="2600" dirty="0">
                <a:latin typeface="Times New Roman" panose="02020603050405020304" pitchFamily="18" charset="0"/>
                <a:cs typeface="Times New Roman" panose="02020603050405020304" pitchFamily="18" charset="0"/>
              </a:rPr>
              <a:t>végzéssel megszünteti vagy korlátozza a végrehajtást [</a:t>
            </a:r>
            <a:r>
              <a:rPr lang="hu-HU" sz="2600" dirty="0" err="1">
                <a:latin typeface="Times New Roman" panose="02020603050405020304" pitchFamily="18" charset="0"/>
                <a:cs typeface="Times New Roman" panose="02020603050405020304" pitchFamily="18" charset="0"/>
              </a:rPr>
              <a:t>Vht</a:t>
            </a:r>
            <a:r>
              <a:rPr lang="hu-HU" sz="2600" dirty="0">
                <a:latin typeface="Times New Roman" panose="02020603050405020304" pitchFamily="18" charset="0"/>
                <a:cs typeface="Times New Roman" panose="02020603050405020304" pitchFamily="18" charset="0"/>
              </a:rPr>
              <a:t>. 56. § (1) bekezdés a) és b) pontok], ha   </a:t>
            </a:r>
          </a:p>
          <a:p>
            <a:pPr marL="0" indent="0" algn="just">
              <a:buNone/>
            </a:pPr>
            <a:endParaRPr lang="hu-HU" sz="1300" dirty="0">
              <a:latin typeface="Times New Roman" panose="02020603050405020304" pitchFamily="18" charset="0"/>
              <a:cs typeface="Times New Roman" panose="02020603050405020304" pitchFamily="18" charset="0"/>
            </a:endParaRPr>
          </a:p>
          <a:p>
            <a:pPr algn="just"/>
            <a:r>
              <a:rPr lang="hu-HU" sz="2600" b="1" dirty="0">
                <a:latin typeface="Times New Roman" panose="02020603050405020304" pitchFamily="18" charset="0"/>
                <a:cs typeface="Times New Roman" panose="02020603050405020304" pitchFamily="18" charset="0"/>
              </a:rPr>
              <a:t>közokirat alapján megállapította</a:t>
            </a:r>
            <a:r>
              <a:rPr lang="hu-HU" sz="2600" dirty="0">
                <a:latin typeface="Times New Roman" panose="02020603050405020304" pitchFamily="18" charset="0"/>
                <a:cs typeface="Times New Roman" panose="02020603050405020304" pitchFamily="18" charset="0"/>
              </a:rPr>
              <a:t>, hogy a </a:t>
            </a:r>
            <a:r>
              <a:rPr lang="hu-HU" sz="2600" b="1" dirty="0">
                <a:latin typeface="Times New Roman" panose="02020603050405020304" pitchFamily="18" charset="0"/>
                <a:cs typeface="Times New Roman" panose="02020603050405020304" pitchFamily="18" charset="0"/>
              </a:rPr>
              <a:t>végrehajtandó határozatot </a:t>
            </a:r>
            <a:r>
              <a:rPr lang="hu-HU" sz="2600" dirty="0">
                <a:latin typeface="Times New Roman" panose="02020603050405020304" pitchFamily="18" charset="0"/>
                <a:cs typeface="Times New Roman" panose="02020603050405020304" pitchFamily="18" charset="0"/>
              </a:rPr>
              <a:t>jogerős határozat, illetve büntetőeljárásban a bíróság véglegessé vált határozata, valamint az ügyészség, illetve a nyomozó hatóság további jogorvoslattal nem támadható határozata </a:t>
            </a:r>
            <a:r>
              <a:rPr lang="hu-HU" sz="2600" b="1" dirty="0">
                <a:latin typeface="Times New Roman" panose="02020603050405020304" pitchFamily="18" charset="0"/>
                <a:cs typeface="Times New Roman" panose="02020603050405020304" pitchFamily="18" charset="0"/>
              </a:rPr>
              <a:t>hatályon kívül helyezte, megváltoztatta, illetve a végrehajtandó határozat hatályát vesztette</a:t>
            </a:r>
            <a:r>
              <a:rPr lang="hu-HU" sz="2600" dirty="0">
                <a:latin typeface="Times New Roman" panose="02020603050405020304" pitchFamily="18" charset="0"/>
                <a:cs typeface="Times New Roman" panose="02020603050405020304" pitchFamily="18" charset="0"/>
              </a:rPr>
              <a:t>, vagy</a:t>
            </a:r>
          </a:p>
          <a:p>
            <a:pPr algn="just"/>
            <a:r>
              <a:rPr lang="hu-HU" sz="2600" b="1" dirty="0">
                <a:latin typeface="Times New Roman" panose="02020603050405020304" pitchFamily="18" charset="0"/>
                <a:cs typeface="Times New Roman" panose="02020603050405020304" pitchFamily="18" charset="0"/>
              </a:rPr>
              <a:t>jogerős bírósági határozat alapján megállapította</a:t>
            </a:r>
            <a:r>
              <a:rPr lang="hu-HU" sz="2600" dirty="0">
                <a:latin typeface="Times New Roman" panose="02020603050405020304" pitchFamily="18" charset="0"/>
                <a:cs typeface="Times New Roman" panose="02020603050405020304" pitchFamily="18" charset="0"/>
              </a:rPr>
              <a:t>, hogy a végrehajtási </a:t>
            </a:r>
            <a:r>
              <a:rPr lang="hu-HU" sz="2600" b="1" dirty="0">
                <a:latin typeface="Times New Roman" panose="02020603050405020304" pitchFamily="18" charset="0"/>
                <a:cs typeface="Times New Roman" panose="02020603050405020304" pitchFamily="18" charset="0"/>
              </a:rPr>
              <a:t>záradékkal</a:t>
            </a:r>
            <a:r>
              <a:rPr lang="hu-HU" sz="2600" dirty="0">
                <a:latin typeface="Times New Roman" panose="02020603050405020304" pitchFamily="18" charset="0"/>
                <a:cs typeface="Times New Roman" panose="02020603050405020304" pitchFamily="18" charset="0"/>
              </a:rPr>
              <a:t> ellátott </a:t>
            </a:r>
            <a:r>
              <a:rPr lang="hu-HU" sz="2600" b="1" dirty="0">
                <a:latin typeface="Times New Roman" panose="02020603050405020304" pitchFamily="18" charset="0"/>
                <a:cs typeface="Times New Roman" panose="02020603050405020304" pitchFamily="18" charset="0"/>
              </a:rPr>
              <a:t>okiratba</a:t>
            </a:r>
            <a:r>
              <a:rPr lang="hu-HU" sz="2600" dirty="0">
                <a:latin typeface="Times New Roman" panose="02020603050405020304" pitchFamily="18" charset="0"/>
                <a:cs typeface="Times New Roman" panose="02020603050405020304" pitchFamily="18" charset="0"/>
              </a:rPr>
              <a:t> foglalt </a:t>
            </a:r>
            <a:r>
              <a:rPr lang="hu-HU" sz="2600" b="1" dirty="0">
                <a:latin typeface="Times New Roman" panose="02020603050405020304" pitchFamily="18" charset="0"/>
                <a:cs typeface="Times New Roman" panose="02020603050405020304" pitchFamily="18" charset="0"/>
              </a:rPr>
              <a:t>végrehajtani kívánt követelés </a:t>
            </a:r>
            <a:r>
              <a:rPr lang="hu-HU" sz="2600" dirty="0">
                <a:latin typeface="Times New Roman" panose="02020603050405020304" pitchFamily="18" charset="0"/>
                <a:cs typeface="Times New Roman" panose="02020603050405020304" pitchFamily="18" charset="0"/>
              </a:rPr>
              <a:t>vagy az </a:t>
            </a:r>
            <a:r>
              <a:rPr lang="hu-HU" sz="2600" b="1" dirty="0">
                <a:latin typeface="Times New Roman" panose="02020603050405020304" pitchFamily="18" charset="0"/>
                <a:cs typeface="Times New Roman" panose="02020603050405020304" pitchFamily="18" charset="0"/>
              </a:rPr>
              <a:t>annak alapjául szolgáló jogviszony</a:t>
            </a:r>
            <a:r>
              <a:rPr lang="hu-HU" sz="2600" dirty="0">
                <a:latin typeface="Times New Roman" panose="02020603050405020304" pitchFamily="18" charset="0"/>
                <a:cs typeface="Times New Roman" panose="02020603050405020304" pitchFamily="18" charset="0"/>
              </a:rPr>
              <a:t> egészben vagy részben </a:t>
            </a:r>
            <a:r>
              <a:rPr lang="hu-HU" sz="2600" b="1" dirty="0">
                <a:latin typeface="Times New Roman" panose="02020603050405020304" pitchFamily="18" charset="0"/>
                <a:cs typeface="Times New Roman" panose="02020603050405020304" pitchFamily="18" charset="0"/>
              </a:rPr>
              <a:t>érvényesen nem jött létre</a:t>
            </a:r>
            <a:r>
              <a:rPr lang="hu-HU" sz="2600" dirty="0">
                <a:latin typeface="Times New Roman" panose="02020603050405020304" pitchFamily="18" charset="0"/>
                <a:cs typeface="Times New Roman" panose="02020603050405020304" pitchFamily="18" charset="0"/>
              </a:rPr>
              <a:t>.</a:t>
            </a:r>
          </a:p>
          <a:p>
            <a:pPr marL="0" indent="0" algn="just">
              <a:buNone/>
            </a:pPr>
            <a:endParaRPr lang="hu-HU" sz="1300" dirty="0">
              <a:latin typeface="Times New Roman" panose="02020603050405020304" pitchFamily="18" charset="0"/>
              <a:cs typeface="Times New Roman" panose="02020603050405020304" pitchFamily="18" charset="0"/>
            </a:endParaRPr>
          </a:p>
          <a:p>
            <a:pPr marL="0" indent="0" algn="just">
              <a:buNone/>
            </a:pPr>
            <a:r>
              <a:rPr lang="hu-HU" sz="2600" dirty="0">
                <a:latin typeface="Times New Roman" panose="02020603050405020304" pitchFamily="18" charset="0"/>
                <a:cs typeface="Times New Roman" panose="02020603050405020304" pitchFamily="18" charset="0"/>
              </a:rPr>
              <a:t>A bíróság a végrehajtást </a:t>
            </a:r>
            <a:r>
              <a:rPr lang="hu-HU" sz="2600" b="1" dirty="0">
                <a:latin typeface="Times New Roman" panose="02020603050405020304" pitchFamily="18" charset="0"/>
                <a:cs typeface="Times New Roman" panose="02020603050405020304" pitchFamily="18" charset="0"/>
              </a:rPr>
              <a:t>megszüntető végzésében arról is rendelkezik</a:t>
            </a:r>
            <a:r>
              <a:rPr lang="hu-HU" sz="2600" dirty="0">
                <a:latin typeface="Times New Roman" panose="02020603050405020304" pitchFamily="18" charset="0"/>
                <a:cs typeface="Times New Roman" panose="02020603050405020304" pitchFamily="18" charset="0"/>
              </a:rPr>
              <a:t>, hogy </a:t>
            </a:r>
            <a:r>
              <a:rPr lang="hu-HU" sz="2600" b="1" dirty="0">
                <a:latin typeface="Times New Roman" panose="02020603050405020304" pitchFamily="18" charset="0"/>
                <a:cs typeface="Times New Roman" panose="02020603050405020304" pitchFamily="18" charset="0"/>
              </a:rPr>
              <a:t>ki viseli a végrehajtási költséget </a:t>
            </a:r>
            <a:r>
              <a:rPr lang="hu-HU" sz="2600" dirty="0">
                <a:latin typeface="Times New Roman" panose="02020603050405020304" pitchFamily="18" charset="0"/>
                <a:cs typeface="Times New Roman" panose="02020603050405020304" pitchFamily="18" charset="0"/>
              </a:rPr>
              <a:t>[</a:t>
            </a:r>
            <a:r>
              <a:rPr lang="hu-HU" sz="2600" dirty="0" err="1">
                <a:latin typeface="Times New Roman" panose="02020603050405020304" pitchFamily="18" charset="0"/>
                <a:cs typeface="Times New Roman" panose="02020603050405020304" pitchFamily="18" charset="0"/>
              </a:rPr>
              <a:t>Vht</a:t>
            </a:r>
            <a:r>
              <a:rPr lang="hu-HU" sz="2600" dirty="0">
                <a:latin typeface="Times New Roman" panose="02020603050405020304" pitchFamily="18" charset="0"/>
                <a:cs typeface="Times New Roman" panose="02020603050405020304" pitchFamily="18" charset="0"/>
              </a:rPr>
              <a:t>. 56. § (3) bekezdés].</a:t>
            </a:r>
          </a:p>
          <a:p>
            <a:pPr marL="0" indent="0" algn="just">
              <a:buNone/>
            </a:pPr>
            <a:r>
              <a:rPr lang="hu-HU" sz="2600" dirty="0">
                <a:latin typeface="Times New Roman" panose="02020603050405020304" pitchFamily="18" charset="0"/>
                <a:cs typeface="Times New Roman" panose="02020603050405020304" pitchFamily="18" charset="0"/>
              </a:rPr>
              <a:t>A végrehajtást elrendelő bíróság az </a:t>
            </a:r>
            <a:r>
              <a:rPr lang="hu-HU" sz="2600" b="1" dirty="0">
                <a:latin typeface="Times New Roman" panose="02020603050405020304" pitchFamily="18" charset="0"/>
                <a:cs typeface="Times New Roman" panose="02020603050405020304" pitchFamily="18" charset="0"/>
              </a:rPr>
              <a:t>adós kérelmére végzéssel arra kötelezheti a végrehajtást kérőt</a:t>
            </a:r>
            <a:r>
              <a:rPr lang="hu-HU" sz="2600" dirty="0">
                <a:latin typeface="Times New Roman" panose="02020603050405020304" pitchFamily="18" charset="0"/>
                <a:cs typeface="Times New Roman" panose="02020603050405020304" pitchFamily="18" charset="0"/>
              </a:rPr>
              <a:t>, hogy - teljesen, illetve részben - </a:t>
            </a:r>
            <a:r>
              <a:rPr lang="hu-HU" sz="2600" b="1" dirty="0">
                <a:latin typeface="Times New Roman" panose="02020603050405020304" pitchFamily="18" charset="0"/>
                <a:cs typeface="Times New Roman" panose="02020603050405020304" pitchFamily="18" charset="0"/>
              </a:rPr>
              <a:t>térítse vissza az adósnak </a:t>
            </a:r>
            <a:r>
              <a:rPr lang="hu-HU" sz="2600" i="1" dirty="0">
                <a:latin typeface="Times New Roman" panose="02020603050405020304" pitchFamily="18" charset="0"/>
                <a:cs typeface="Times New Roman" panose="02020603050405020304" pitchFamily="18" charset="0"/>
              </a:rPr>
              <a:t>a végrehajtás során kapott összeget (vagyontárgyat) és a végrehajtási költséget, illetve annak megfelelő részét</a:t>
            </a:r>
            <a:r>
              <a:rPr lang="hu-HU" sz="2600" dirty="0">
                <a:latin typeface="Times New Roman" panose="02020603050405020304" pitchFamily="18" charset="0"/>
                <a:cs typeface="Times New Roman" panose="02020603050405020304" pitchFamily="18" charset="0"/>
              </a:rPr>
              <a:t>. Ez akkor is irányadó, ha az </a:t>
            </a:r>
            <a:r>
              <a:rPr lang="hu-HU" sz="2600" i="1" dirty="0">
                <a:latin typeface="Times New Roman" panose="02020603050405020304" pitchFamily="18" charset="0"/>
                <a:cs typeface="Times New Roman" panose="02020603050405020304" pitchFamily="18" charset="0"/>
              </a:rPr>
              <a:t>adós a végrehajtás megelőzése </a:t>
            </a:r>
            <a:r>
              <a:rPr lang="hu-HU" sz="2600" dirty="0">
                <a:latin typeface="Times New Roman" panose="02020603050405020304" pitchFamily="18" charset="0"/>
                <a:cs typeface="Times New Roman" panose="02020603050405020304" pitchFamily="18" charset="0"/>
              </a:rPr>
              <a:t>végett </a:t>
            </a:r>
            <a:r>
              <a:rPr lang="hu-HU" sz="2600" i="1" dirty="0">
                <a:latin typeface="Times New Roman" panose="02020603050405020304" pitchFamily="18" charset="0"/>
                <a:cs typeface="Times New Roman" panose="02020603050405020304" pitchFamily="18" charset="0"/>
              </a:rPr>
              <a:t>önként teljesített</a:t>
            </a:r>
            <a:r>
              <a:rPr lang="hu-HU" sz="2600" dirty="0">
                <a:latin typeface="Times New Roman" panose="02020603050405020304" pitchFamily="18" charset="0"/>
                <a:cs typeface="Times New Roman" panose="02020603050405020304" pitchFamily="18" charset="0"/>
              </a:rPr>
              <a:t>e a kötelezettségét, </a:t>
            </a:r>
            <a:r>
              <a:rPr lang="hu-HU" sz="2600" i="1" dirty="0">
                <a:latin typeface="Times New Roman" panose="02020603050405020304" pitchFamily="18" charset="0"/>
                <a:cs typeface="Times New Roman" panose="02020603050405020304" pitchFamily="18" charset="0"/>
              </a:rPr>
              <a:t>és ezt igazolta. Tartásdíj címén kifizetett összeg </a:t>
            </a:r>
            <a:r>
              <a:rPr lang="hu-HU" sz="2600" dirty="0">
                <a:latin typeface="Times New Roman" panose="02020603050405020304" pitchFamily="18" charset="0"/>
                <a:cs typeface="Times New Roman" panose="02020603050405020304" pitchFamily="18" charset="0"/>
              </a:rPr>
              <a:t>(átadott vagyontárgy) ilyen </a:t>
            </a:r>
            <a:r>
              <a:rPr lang="hu-HU" sz="2600" i="1" dirty="0">
                <a:latin typeface="Times New Roman" panose="02020603050405020304" pitchFamily="18" charset="0"/>
                <a:cs typeface="Times New Roman" panose="02020603050405020304" pitchFamily="18" charset="0"/>
              </a:rPr>
              <a:t>visszatérítésének nincs helye </a:t>
            </a:r>
            <a:r>
              <a:rPr lang="hu-HU" sz="2600" dirty="0">
                <a:latin typeface="Times New Roman" panose="02020603050405020304" pitchFamily="18" charset="0"/>
                <a:cs typeface="Times New Roman" panose="02020603050405020304" pitchFamily="18" charset="0"/>
              </a:rPr>
              <a:t>[</a:t>
            </a:r>
            <a:r>
              <a:rPr lang="hu-HU" sz="2600" dirty="0" err="1">
                <a:latin typeface="Times New Roman" panose="02020603050405020304" pitchFamily="18" charset="0"/>
                <a:cs typeface="Times New Roman" panose="02020603050405020304" pitchFamily="18" charset="0"/>
              </a:rPr>
              <a:t>Vht</a:t>
            </a:r>
            <a:r>
              <a:rPr lang="hu-HU" sz="2600" dirty="0">
                <a:latin typeface="Times New Roman" panose="02020603050405020304" pitchFamily="18" charset="0"/>
                <a:cs typeface="Times New Roman" panose="02020603050405020304" pitchFamily="18" charset="0"/>
              </a:rPr>
              <a:t>. 56. § (4) bekezdés].</a:t>
            </a:r>
          </a:p>
          <a:p>
            <a:pPr marL="0" indent="0" algn="just">
              <a:buNone/>
            </a:pPr>
            <a:r>
              <a:rPr lang="hu-HU" sz="2600" dirty="0">
                <a:latin typeface="Times New Roman" panose="02020603050405020304" pitchFamily="18" charset="0"/>
                <a:cs typeface="Times New Roman" panose="02020603050405020304" pitchFamily="18" charset="0"/>
              </a:rPr>
              <a:t>Az eljárást az alapügyben eljáró végrehajtó az alapügy keretében foganatosítja (</a:t>
            </a:r>
            <a:r>
              <a:rPr lang="hu-HU" sz="2600" dirty="0" err="1">
                <a:latin typeface="Times New Roman" panose="02020603050405020304" pitchFamily="18" charset="0"/>
                <a:cs typeface="Times New Roman" panose="02020603050405020304" pitchFamily="18" charset="0"/>
              </a:rPr>
              <a:t>visszvégrehajtás</a:t>
            </a:r>
            <a:r>
              <a:rPr lang="hu-HU" sz="2600" dirty="0">
                <a:latin typeface="Times New Roman" panose="02020603050405020304" pitchFamily="18" charset="0"/>
                <a:cs typeface="Times New Roman" panose="02020603050405020304" pitchFamily="18" charset="0"/>
              </a:rPr>
              <a:t>) [</a:t>
            </a:r>
            <a:r>
              <a:rPr lang="hu-HU" sz="2600" dirty="0" err="1">
                <a:latin typeface="Times New Roman" panose="02020603050405020304" pitchFamily="18" charset="0"/>
                <a:cs typeface="Times New Roman" panose="02020603050405020304" pitchFamily="18" charset="0"/>
              </a:rPr>
              <a:t>Vht</a:t>
            </a:r>
            <a:r>
              <a:rPr lang="hu-HU" sz="2600" dirty="0">
                <a:latin typeface="Times New Roman" panose="02020603050405020304" pitchFamily="18" charset="0"/>
                <a:cs typeface="Times New Roman" panose="02020603050405020304" pitchFamily="18" charset="0"/>
              </a:rPr>
              <a:t>. 56. § (5) bekezdés].</a:t>
            </a:r>
          </a:p>
          <a:p>
            <a:pPr algn="just"/>
            <a:endParaRPr lang="hu-HU" sz="2600" dirty="0">
              <a:latin typeface="Times New Roman" panose="02020603050405020304" pitchFamily="18" charset="0"/>
              <a:cs typeface="Times New Roman" panose="02020603050405020304" pitchFamily="18" charset="0"/>
            </a:endParaRPr>
          </a:p>
          <a:p>
            <a:pPr marL="0" indent="0" algn="just">
              <a:buNone/>
            </a:pPr>
            <a:endParaRPr lang="hu-HU" sz="2600" dirty="0">
              <a:latin typeface="Times New Roman" panose="02020603050405020304" pitchFamily="18" charset="0"/>
              <a:cs typeface="Times New Roman" panose="02020603050405020304" pitchFamily="18" charset="0"/>
            </a:endParaRPr>
          </a:p>
          <a:p>
            <a:pPr marL="0" indent="0" algn="just">
              <a:buNone/>
            </a:pPr>
            <a:endParaRPr lang="hu-HU" dirty="0"/>
          </a:p>
        </p:txBody>
      </p:sp>
    </p:spTree>
    <p:extLst>
      <p:ext uri="{BB962C8B-B14F-4D97-AF65-F5344CB8AC3E}">
        <p14:creationId xmlns:p14="http://schemas.microsoft.com/office/powerpoint/2010/main" val="1711030254"/>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85000" lnSpcReduction="10000"/>
          </a:bodyPr>
          <a:lstStyle/>
          <a:p>
            <a:pPr marL="0" indent="0" algn="ctr">
              <a:buNone/>
            </a:pPr>
            <a:r>
              <a:rPr lang="hu-HU" sz="3800" dirty="0">
                <a:latin typeface="Times New Roman" panose="02020603050405020304" pitchFamily="18" charset="0"/>
                <a:cs typeface="Times New Roman" panose="02020603050405020304" pitchFamily="18" charset="0"/>
              </a:rPr>
              <a:t>8. A VÉGREHAJTÁSI JOG ELÉVÜLÉSE</a:t>
            </a:r>
          </a:p>
          <a:p>
            <a:pPr marL="0" indent="0" algn="ctr">
              <a:buNone/>
            </a:pPr>
            <a:endParaRPr lang="hu-HU" sz="2600" dirty="0">
              <a:latin typeface="Times New Roman" panose="02020603050405020304" pitchFamily="18" charset="0"/>
              <a:cs typeface="Times New Roman" panose="02020603050405020304" pitchFamily="18" charset="0"/>
            </a:endParaRPr>
          </a:p>
          <a:p>
            <a:pPr marL="0" indent="0" algn="just">
              <a:buNone/>
            </a:pPr>
            <a:r>
              <a:rPr lang="hu-HU" sz="2600" dirty="0">
                <a:latin typeface="Times New Roman" panose="02020603050405020304" pitchFamily="18" charset="0"/>
                <a:cs typeface="Times New Roman" panose="02020603050405020304" pitchFamily="18" charset="0"/>
              </a:rPr>
              <a:t>A végrehajtási jog a végrehajtandó </a:t>
            </a:r>
            <a:r>
              <a:rPr lang="hu-HU" sz="2600" b="1" dirty="0">
                <a:latin typeface="Times New Roman" panose="02020603050405020304" pitchFamily="18" charset="0"/>
                <a:cs typeface="Times New Roman" panose="02020603050405020304" pitchFamily="18" charset="0"/>
              </a:rPr>
              <a:t>követeléssel</a:t>
            </a:r>
            <a:r>
              <a:rPr lang="hu-HU" sz="2600" dirty="0">
                <a:latin typeface="Times New Roman" panose="02020603050405020304" pitchFamily="18" charset="0"/>
                <a:cs typeface="Times New Roman" panose="02020603050405020304" pitchFamily="18" charset="0"/>
              </a:rPr>
              <a:t> </a:t>
            </a:r>
            <a:r>
              <a:rPr lang="hu-HU" sz="2600" b="1" dirty="0">
                <a:latin typeface="Times New Roman" panose="02020603050405020304" pitchFamily="18" charset="0"/>
                <a:cs typeface="Times New Roman" panose="02020603050405020304" pitchFamily="18" charset="0"/>
              </a:rPr>
              <a:t>együtt</a:t>
            </a:r>
            <a:r>
              <a:rPr lang="hu-HU" sz="2600" i="1" dirty="0">
                <a:latin typeface="Times New Roman" panose="02020603050405020304" pitchFamily="18" charset="0"/>
                <a:cs typeface="Times New Roman" panose="02020603050405020304" pitchFamily="18" charset="0"/>
              </a:rPr>
              <a:t> évül el </a:t>
            </a:r>
            <a:r>
              <a:rPr lang="hu-HU" sz="2600" dirty="0">
                <a:latin typeface="Times New Roman" panose="02020603050405020304" pitchFamily="18" charset="0"/>
                <a:cs typeface="Times New Roman" panose="02020603050405020304" pitchFamily="18" charset="0"/>
              </a:rPr>
              <a:t>[</a:t>
            </a:r>
            <a:r>
              <a:rPr lang="hu-HU" sz="2600" dirty="0" err="1">
                <a:latin typeface="Times New Roman" panose="02020603050405020304" pitchFamily="18" charset="0"/>
                <a:cs typeface="Times New Roman" panose="02020603050405020304" pitchFamily="18" charset="0"/>
              </a:rPr>
              <a:t>Vht</a:t>
            </a:r>
            <a:r>
              <a:rPr lang="hu-HU" sz="2600" dirty="0">
                <a:latin typeface="Times New Roman" panose="02020603050405020304" pitchFamily="18" charset="0"/>
                <a:cs typeface="Times New Roman" panose="02020603050405020304" pitchFamily="18" charset="0"/>
              </a:rPr>
              <a:t>. 57. § (1) bekezdés]. </a:t>
            </a:r>
          </a:p>
          <a:p>
            <a:pPr marL="0" indent="0" algn="just">
              <a:buNone/>
            </a:pPr>
            <a:r>
              <a:rPr lang="hu-HU" sz="2600" dirty="0">
                <a:latin typeface="Times New Roman" panose="02020603050405020304" pitchFamily="18" charset="0"/>
                <a:cs typeface="Times New Roman" panose="02020603050405020304" pitchFamily="18" charset="0"/>
              </a:rPr>
              <a:t>A végrehajtási jog elévülését </a:t>
            </a:r>
            <a:r>
              <a:rPr lang="hu-HU" sz="2600" b="1" dirty="0">
                <a:latin typeface="Times New Roman" panose="02020603050405020304" pitchFamily="18" charset="0"/>
                <a:cs typeface="Times New Roman" panose="02020603050405020304" pitchFamily="18" charset="0"/>
              </a:rPr>
              <a:t>általában kérelemre kell figyelembe venni</a:t>
            </a:r>
            <a:r>
              <a:rPr lang="hu-HU" sz="2600" dirty="0">
                <a:latin typeface="Times New Roman" panose="02020603050405020304" pitchFamily="18" charset="0"/>
                <a:cs typeface="Times New Roman" panose="02020603050405020304" pitchFamily="18" charset="0"/>
              </a:rPr>
              <a:t>; hivatalból akkor vehető figyelembe, ha az alapjául szolgáló követelés elévülését is hivatalból kell figyelembe venni [</a:t>
            </a:r>
            <a:r>
              <a:rPr lang="hu-HU" sz="2600" dirty="0" err="1">
                <a:latin typeface="Times New Roman" panose="02020603050405020304" pitchFamily="18" charset="0"/>
                <a:cs typeface="Times New Roman" panose="02020603050405020304" pitchFamily="18" charset="0"/>
              </a:rPr>
              <a:t>Vht</a:t>
            </a:r>
            <a:r>
              <a:rPr lang="hu-HU" sz="2600" dirty="0">
                <a:latin typeface="Times New Roman" panose="02020603050405020304" pitchFamily="18" charset="0"/>
                <a:cs typeface="Times New Roman" panose="02020603050405020304" pitchFamily="18" charset="0"/>
              </a:rPr>
              <a:t>. 57. § (2) bekezdés].</a:t>
            </a:r>
          </a:p>
          <a:p>
            <a:pPr marL="0" indent="0" algn="just">
              <a:buNone/>
            </a:pPr>
            <a:r>
              <a:rPr lang="hu-HU" sz="2600" dirty="0">
                <a:latin typeface="Times New Roman" panose="02020603050405020304" pitchFamily="18" charset="0"/>
                <a:cs typeface="Times New Roman" panose="02020603050405020304" pitchFamily="18" charset="0"/>
              </a:rPr>
              <a:t>Ha a végrehajtási jog elévülését a (2) bekezdés szerint figyelembe kell venni, a végrehajtási jog elévülési </a:t>
            </a:r>
            <a:r>
              <a:rPr lang="hu-HU" sz="2600" dirty="0" err="1">
                <a:latin typeface="Times New Roman" panose="02020603050405020304" pitchFamily="18" charset="0"/>
                <a:cs typeface="Times New Roman" panose="02020603050405020304" pitchFamily="18" charset="0"/>
              </a:rPr>
              <a:t>határidejének</a:t>
            </a:r>
            <a:r>
              <a:rPr lang="hu-HU" sz="2600" dirty="0">
                <a:latin typeface="Times New Roman" panose="02020603050405020304" pitchFamily="18" charset="0"/>
                <a:cs typeface="Times New Roman" panose="02020603050405020304" pitchFamily="18" charset="0"/>
              </a:rPr>
              <a:t> letelte után előterjesztett </a:t>
            </a:r>
            <a:r>
              <a:rPr lang="hu-HU" sz="2600" b="1" dirty="0">
                <a:latin typeface="Times New Roman" panose="02020603050405020304" pitchFamily="18" charset="0"/>
                <a:cs typeface="Times New Roman" panose="02020603050405020304" pitchFamily="18" charset="0"/>
              </a:rPr>
              <a:t>kérelemre nem lehet végrehajtást elrendelni</a:t>
            </a:r>
            <a:r>
              <a:rPr lang="hu-HU" sz="2600" dirty="0">
                <a:latin typeface="Times New Roman" panose="02020603050405020304" pitchFamily="18" charset="0"/>
                <a:cs typeface="Times New Roman" panose="02020603050405020304" pitchFamily="18" charset="0"/>
              </a:rPr>
              <a:t>, és a </a:t>
            </a:r>
            <a:r>
              <a:rPr lang="hu-HU" sz="2600" b="1" dirty="0">
                <a:latin typeface="Times New Roman" panose="02020603050405020304" pitchFamily="18" charset="0"/>
                <a:cs typeface="Times New Roman" panose="02020603050405020304" pitchFamily="18" charset="0"/>
              </a:rPr>
              <a:t>már elrendelt végrehajtást nem lehet folytatni </a:t>
            </a:r>
            <a:r>
              <a:rPr lang="hu-HU" sz="2600" dirty="0">
                <a:latin typeface="Times New Roman" panose="02020603050405020304" pitchFamily="18" charset="0"/>
                <a:cs typeface="Times New Roman" panose="02020603050405020304" pitchFamily="18" charset="0"/>
              </a:rPr>
              <a:t>[</a:t>
            </a:r>
            <a:r>
              <a:rPr lang="hu-HU" sz="2600" dirty="0" err="1">
                <a:latin typeface="Times New Roman" panose="02020603050405020304" pitchFamily="18" charset="0"/>
                <a:cs typeface="Times New Roman" panose="02020603050405020304" pitchFamily="18" charset="0"/>
              </a:rPr>
              <a:t>Vht</a:t>
            </a:r>
            <a:r>
              <a:rPr lang="hu-HU" sz="2600" dirty="0">
                <a:latin typeface="Times New Roman" panose="02020603050405020304" pitchFamily="18" charset="0"/>
                <a:cs typeface="Times New Roman" panose="02020603050405020304" pitchFamily="18" charset="0"/>
              </a:rPr>
              <a:t>. 57. § (3) bekezdés].</a:t>
            </a:r>
          </a:p>
          <a:p>
            <a:pPr marL="0" indent="0" algn="just">
              <a:buNone/>
            </a:pPr>
            <a:r>
              <a:rPr lang="hu-HU" sz="2600" dirty="0">
                <a:latin typeface="Times New Roman" panose="02020603050405020304" pitchFamily="18" charset="0"/>
                <a:cs typeface="Times New Roman" panose="02020603050405020304" pitchFamily="18" charset="0"/>
              </a:rPr>
              <a:t>A végrehajtási jog elévülését </a:t>
            </a:r>
            <a:r>
              <a:rPr lang="hu-HU" sz="2600" b="1" dirty="0">
                <a:latin typeface="Times New Roman" panose="02020603050405020304" pitchFamily="18" charset="0"/>
                <a:cs typeface="Times New Roman" panose="02020603050405020304" pitchFamily="18" charset="0"/>
              </a:rPr>
              <a:t>bármely végrehajtási cselekmény megszakítja </a:t>
            </a:r>
            <a:r>
              <a:rPr lang="hu-HU" sz="2600" dirty="0">
                <a:latin typeface="Times New Roman" panose="02020603050405020304" pitchFamily="18" charset="0"/>
                <a:cs typeface="Times New Roman" panose="02020603050405020304" pitchFamily="18" charset="0"/>
              </a:rPr>
              <a:t>[</a:t>
            </a:r>
            <a:r>
              <a:rPr lang="hu-HU" sz="2600" dirty="0" err="1">
                <a:latin typeface="Times New Roman" panose="02020603050405020304" pitchFamily="18" charset="0"/>
                <a:cs typeface="Times New Roman" panose="02020603050405020304" pitchFamily="18" charset="0"/>
              </a:rPr>
              <a:t>Vht</a:t>
            </a:r>
            <a:r>
              <a:rPr lang="hu-HU" sz="2600" dirty="0">
                <a:latin typeface="Times New Roman" panose="02020603050405020304" pitchFamily="18" charset="0"/>
                <a:cs typeface="Times New Roman" panose="02020603050405020304" pitchFamily="18" charset="0"/>
              </a:rPr>
              <a:t>. 57. § (4) bekezdés].</a:t>
            </a:r>
          </a:p>
          <a:p>
            <a:pPr marL="0" indent="0" algn="just">
              <a:buNone/>
            </a:pPr>
            <a:endParaRPr lang="hu-HU" sz="2600" dirty="0">
              <a:latin typeface="Times New Roman" panose="02020603050405020304" pitchFamily="18" charset="0"/>
              <a:cs typeface="Times New Roman" panose="02020603050405020304" pitchFamily="18" charset="0"/>
            </a:endParaRPr>
          </a:p>
          <a:p>
            <a:pPr marL="0" indent="0" algn="just">
              <a:buNone/>
            </a:pPr>
            <a:endParaRPr lang="hu-HU" dirty="0"/>
          </a:p>
        </p:txBody>
      </p:sp>
    </p:spTree>
    <p:extLst>
      <p:ext uri="{BB962C8B-B14F-4D97-AF65-F5344CB8AC3E}">
        <p14:creationId xmlns:p14="http://schemas.microsoft.com/office/powerpoint/2010/main" val="3711012959"/>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7DBB62B-4AC6-C22D-B88A-7D86DD735F6B}"/>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II.) A PÉNZKÖVETELÉS VÉGREHAJTÁSA </a:t>
            </a:r>
          </a:p>
        </p:txBody>
      </p:sp>
      <p:sp>
        <p:nvSpPr>
          <p:cNvPr id="3" name="Tartalom helye 2">
            <a:extLst>
              <a:ext uri="{FF2B5EF4-FFF2-40B4-BE49-F238E27FC236}">
                <a16:creationId xmlns:a16="http://schemas.microsoft.com/office/drawing/2014/main" id="{AD20CA95-E3A7-1B01-5C82-AAF264E80EB7}"/>
              </a:ext>
            </a:extLst>
          </p:cNvPr>
          <p:cNvSpPr>
            <a:spLocks noGrp="1"/>
          </p:cNvSpPr>
          <p:nvPr>
            <p:ph idx="1"/>
          </p:nvPr>
        </p:nvSpPr>
        <p:spPr/>
        <p:txBody>
          <a:bodyPr>
            <a:normAutofit fontScale="32500" lnSpcReduction="20000"/>
          </a:bodyPr>
          <a:lstStyle/>
          <a:p>
            <a:pPr marL="457200" indent="-457200">
              <a:buAutoNum type="arabicPeriod"/>
            </a:pPr>
            <a:r>
              <a:rPr lang="hu-HU" sz="7200" b="1" dirty="0">
                <a:latin typeface="Times New Roman" panose="02020603050405020304" pitchFamily="18" charset="0"/>
                <a:cs typeface="Times New Roman" panose="02020603050405020304" pitchFamily="18" charset="0"/>
              </a:rPr>
              <a:t>VÉGREHAJTÓI LETILTÁS</a:t>
            </a:r>
          </a:p>
          <a:p>
            <a:pPr marL="0" indent="0">
              <a:buNone/>
            </a:pPr>
            <a:endParaRPr lang="hu-HU" sz="5500" b="1" dirty="0">
              <a:latin typeface="Times New Roman" panose="02020603050405020304" pitchFamily="18" charset="0"/>
              <a:cs typeface="Times New Roman" panose="02020603050405020304" pitchFamily="18" charset="0"/>
            </a:endParaRPr>
          </a:p>
          <a:p>
            <a:pPr marL="0" indent="0" algn="just">
              <a:buNone/>
            </a:pPr>
            <a:r>
              <a:rPr lang="hu-HU" sz="4900" dirty="0">
                <a:latin typeface="Times New Roman" panose="02020603050405020304" pitchFamily="18" charset="0"/>
                <a:cs typeface="Times New Roman" panose="02020603050405020304" pitchFamily="18" charset="0"/>
              </a:rPr>
              <a:t>Ha </a:t>
            </a:r>
            <a:r>
              <a:rPr lang="hu-HU" sz="4900" b="1" dirty="0">
                <a:latin typeface="Times New Roman" panose="02020603050405020304" pitchFamily="18" charset="0"/>
                <a:cs typeface="Times New Roman" panose="02020603050405020304" pitchFamily="18" charset="0"/>
              </a:rPr>
              <a:t>az adós </a:t>
            </a:r>
            <a:r>
              <a:rPr lang="hu-HU" sz="4900" dirty="0">
                <a:latin typeface="Times New Roman" panose="02020603050405020304" pitchFamily="18" charset="0"/>
                <a:cs typeface="Times New Roman" panose="02020603050405020304" pitchFamily="18" charset="0"/>
              </a:rPr>
              <a:t>a végrehajtó helyszíni eljárása alkalmával, illetőleg a végrehajtható okirat postai kézbesítésétől számított 15 napon belül [gyermektartásdíj esetén 3 napon belül, </a:t>
            </a:r>
            <a:r>
              <a:rPr lang="hu-HU" sz="4900" dirty="0" err="1">
                <a:latin typeface="Times New Roman" panose="02020603050405020304" pitchFamily="18" charset="0"/>
                <a:cs typeface="Times New Roman" panose="02020603050405020304" pitchFamily="18" charset="0"/>
              </a:rPr>
              <a:t>Vht</a:t>
            </a:r>
            <a:r>
              <a:rPr lang="hu-HU" sz="4900" dirty="0">
                <a:latin typeface="Times New Roman" panose="02020603050405020304" pitchFamily="18" charset="0"/>
                <a:cs typeface="Times New Roman" panose="02020603050405020304" pitchFamily="18" charset="0"/>
              </a:rPr>
              <a:t>. 58. § (4) bekezdés] </a:t>
            </a:r>
            <a:r>
              <a:rPr lang="hu-HU" sz="4900" b="1" dirty="0">
                <a:latin typeface="Times New Roman" panose="02020603050405020304" pitchFamily="18" charset="0"/>
                <a:cs typeface="Times New Roman" panose="02020603050405020304" pitchFamily="18" charset="0"/>
              </a:rPr>
              <a:t>nem fizette meg a tartozását</a:t>
            </a:r>
            <a:r>
              <a:rPr lang="hu-HU" sz="4900" dirty="0">
                <a:latin typeface="Times New Roman" panose="02020603050405020304" pitchFamily="18" charset="0"/>
                <a:cs typeface="Times New Roman" panose="02020603050405020304" pitchFamily="18" charset="0"/>
              </a:rPr>
              <a:t>, a </a:t>
            </a:r>
            <a:r>
              <a:rPr lang="hu-HU" sz="4900" b="1" dirty="0">
                <a:latin typeface="Times New Roman" panose="02020603050405020304" pitchFamily="18" charset="0"/>
                <a:cs typeface="Times New Roman" panose="02020603050405020304" pitchFamily="18" charset="0"/>
              </a:rPr>
              <a:t>végrehajtó</a:t>
            </a:r>
            <a:r>
              <a:rPr lang="hu-HU" sz="4900" dirty="0">
                <a:latin typeface="Times New Roman" panose="02020603050405020304" pitchFamily="18" charset="0"/>
                <a:cs typeface="Times New Roman" panose="02020603050405020304" pitchFamily="18" charset="0"/>
              </a:rPr>
              <a:t> az adós </a:t>
            </a:r>
            <a:r>
              <a:rPr lang="hu-HU" sz="4900" b="1" dirty="0">
                <a:latin typeface="Times New Roman" panose="02020603050405020304" pitchFamily="18" charset="0"/>
                <a:cs typeface="Times New Roman" panose="02020603050405020304" pitchFamily="18" charset="0"/>
              </a:rPr>
              <a:t>munkabérét</a:t>
            </a:r>
            <a:r>
              <a:rPr lang="hu-HU" sz="4900" dirty="0">
                <a:latin typeface="Times New Roman" panose="02020603050405020304" pitchFamily="18" charset="0"/>
                <a:cs typeface="Times New Roman" panose="02020603050405020304" pitchFamily="18" charset="0"/>
              </a:rPr>
              <a:t> [7. § (1) </a:t>
            </a:r>
            <a:r>
              <a:rPr lang="hu-HU" sz="4900" dirty="0" err="1">
                <a:latin typeface="Times New Roman" panose="02020603050405020304" pitchFamily="18" charset="0"/>
                <a:cs typeface="Times New Roman" panose="02020603050405020304" pitchFamily="18" charset="0"/>
              </a:rPr>
              <a:t>bek</a:t>
            </a:r>
            <a:r>
              <a:rPr lang="hu-HU" sz="4900" dirty="0">
                <a:latin typeface="Times New Roman" panose="02020603050405020304" pitchFamily="18" charset="0"/>
                <a:cs typeface="Times New Roman" panose="02020603050405020304" pitchFamily="18" charset="0"/>
              </a:rPr>
              <a:t>.] </a:t>
            </a:r>
            <a:r>
              <a:rPr lang="hu-HU" sz="4900" b="1" dirty="0">
                <a:latin typeface="Times New Roman" panose="02020603050405020304" pitchFamily="18" charset="0"/>
                <a:cs typeface="Times New Roman" panose="02020603050405020304" pitchFamily="18" charset="0"/>
              </a:rPr>
              <a:t>letiltja</a:t>
            </a:r>
            <a:r>
              <a:rPr lang="hu-HU" sz="4900" dirty="0">
                <a:latin typeface="Times New Roman" panose="02020603050405020304" pitchFamily="18" charset="0"/>
                <a:cs typeface="Times New Roman" panose="02020603050405020304" pitchFamily="18" charset="0"/>
              </a:rPr>
              <a:t>, és ilyen módon </a:t>
            </a:r>
            <a:r>
              <a:rPr lang="hu-HU" sz="4900" b="1" dirty="0">
                <a:latin typeface="Times New Roman" panose="02020603050405020304" pitchFamily="18" charset="0"/>
                <a:cs typeface="Times New Roman" panose="02020603050405020304" pitchFamily="18" charset="0"/>
              </a:rPr>
              <a:t>lefoglalja</a:t>
            </a:r>
            <a:r>
              <a:rPr lang="hu-HU" sz="4900" dirty="0">
                <a:latin typeface="Times New Roman" panose="02020603050405020304" pitchFamily="18" charset="0"/>
                <a:cs typeface="Times New Roman" panose="02020603050405020304" pitchFamily="18" charset="0"/>
              </a:rPr>
              <a:t> [</a:t>
            </a:r>
            <a:r>
              <a:rPr lang="hu-HU" sz="4900" dirty="0" err="1">
                <a:latin typeface="Times New Roman" panose="02020603050405020304" pitchFamily="18" charset="0"/>
                <a:cs typeface="Times New Roman" panose="02020603050405020304" pitchFamily="18" charset="0"/>
              </a:rPr>
              <a:t>Vht</a:t>
            </a:r>
            <a:r>
              <a:rPr lang="hu-HU" sz="4900" dirty="0">
                <a:latin typeface="Times New Roman" panose="02020603050405020304" pitchFamily="18" charset="0"/>
                <a:cs typeface="Times New Roman" panose="02020603050405020304" pitchFamily="18" charset="0"/>
              </a:rPr>
              <a:t>. 58. § (1) bekezdés].  </a:t>
            </a:r>
          </a:p>
          <a:p>
            <a:pPr marL="0" indent="0" algn="just">
              <a:buNone/>
            </a:pPr>
            <a:endParaRPr lang="hu-HU" sz="4900" dirty="0">
              <a:latin typeface="Times New Roman" panose="02020603050405020304" pitchFamily="18" charset="0"/>
              <a:cs typeface="Times New Roman" panose="02020603050405020304" pitchFamily="18" charset="0"/>
            </a:endParaRPr>
          </a:p>
          <a:p>
            <a:pPr marL="0" indent="0" algn="just">
              <a:buNone/>
            </a:pPr>
            <a:r>
              <a:rPr lang="hu-HU" sz="4900" dirty="0">
                <a:latin typeface="Times New Roman" panose="02020603050405020304" pitchFamily="18" charset="0"/>
                <a:cs typeface="Times New Roman" panose="02020603050405020304" pitchFamily="18" charset="0"/>
              </a:rPr>
              <a:t>A letiltásban a végrehajtó </a:t>
            </a:r>
            <a:r>
              <a:rPr lang="hu-HU" sz="4900" b="1" dirty="0">
                <a:latin typeface="Times New Roman" panose="02020603050405020304" pitchFamily="18" charset="0"/>
                <a:cs typeface="Times New Roman" panose="02020603050405020304" pitchFamily="18" charset="0"/>
              </a:rPr>
              <a:t>felhívja az adós munkáltatóját </a:t>
            </a:r>
            <a:r>
              <a:rPr lang="hu-HU" sz="4900" dirty="0">
                <a:latin typeface="Times New Roman" panose="02020603050405020304" pitchFamily="18" charset="0"/>
                <a:cs typeface="Times New Roman" panose="02020603050405020304" pitchFamily="18" charset="0"/>
              </a:rPr>
              <a:t>[24. § (2) bekezdés], hogy az adós munkabéréből a </a:t>
            </a:r>
            <a:r>
              <a:rPr lang="hu-HU" sz="4900" b="1" dirty="0">
                <a:latin typeface="Times New Roman" panose="02020603050405020304" pitchFamily="18" charset="0"/>
                <a:cs typeface="Times New Roman" panose="02020603050405020304" pitchFamily="18" charset="0"/>
              </a:rPr>
              <a:t>letiltásban feltüntetett összeget vonja le</a:t>
            </a:r>
            <a:r>
              <a:rPr lang="hu-HU" sz="4900" dirty="0">
                <a:latin typeface="Times New Roman" panose="02020603050405020304" pitchFamily="18" charset="0"/>
                <a:cs typeface="Times New Roman" panose="02020603050405020304" pitchFamily="18" charset="0"/>
              </a:rPr>
              <a:t>, és - a felhívásnak megfelelően - </a:t>
            </a:r>
            <a:r>
              <a:rPr lang="hu-HU" sz="4900" b="1" dirty="0">
                <a:latin typeface="Times New Roman" panose="02020603050405020304" pitchFamily="18" charset="0"/>
                <a:cs typeface="Times New Roman" panose="02020603050405020304" pitchFamily="18" charset="0"/>
              </a:rPr>
              <a:t>fizesse ki a végrehajtást kérőnek</a:t>
            </a:r>
            <a:r>
              <a:rPr lang="hu-HU" sz="4900" dirty="0">
                <a:latin typeface="Times New Roman" panose="02020603050405020304" pitchFamily="18" charset="0"/>
                <a:cs typeface="Times New Roman" panose="02020603050405020304" pitchFamily="18" charset="0"/>
              </a:rPr>
              <a:t>, illetőleg </a:t>
            </a:r>
            <a:r>
              <a:rPr lang="hu-HU" sz="4900" b="1" dirty="0">
                <a:latin typeface="Times New Roman" panose="02020603050405020304" pitchFamily="18" charset="0"/>
                <a:cs typeface="Times New Roman" panose="02020603050405020304" pitchFamily="18" charset="0"/>
              </a:rPr>
              <a:t>kivételesen utalja át a végrehajtói </a:t>
            </a:r>
            <a:r>
              <a:rPr lang="hu-HU" sz="4900" dirty="0">
                <a:latin typeface="Times New Roman" panose="02020603050405020304" pitchFamily="18" charset="0"/>
                <a:cs typeface="Times New Roman" panose="02020603050405020304" pitchFamily="18" charset="0"/>
              </a:rPr>
              <a:t>letéti vagy más </a:t>
            </a:r>
            <a:r>
              <a:rPr lang="hu-HU" sz="4900" b="1" dirty="0">
                <a:latin typeface="Times New Roman" panose="02020603050405020304" pitchFamily="18" charset="0"/>
                <a:cs typeface="Times New Roman" panose="02020603050405020304" pitchFamily="18" charset="0"/>
              </a:rPr>
              <a:t>számlára </a:t>
            </a:r>
            <a:r>
              <a:rPr lang="hu-HU" sz="4900" dirty="0">
                <a:latin typeface="Times New Roman" panose="02020603050405020304" pitchFamily="18" charset="0"/>
                <a:cs typeface="Times New Roman" panose="02020603050405020304" pitchFamily="18" charset="0"/>
              </a:rPr>
              <a:t>[</a:t>
            </a:r>
            <a:r>
              <a:rPr lang="hu-HU" sz="4900" dirty="0" err="1">
                <a:latin typeface="Times New Roman" panose="02020603050405020304" pitchFamily="18" charset="0"/>
                <a:cs typeface="Times New Roman" panose="02020603050405020304" pitchFamily="18" charset="0"/>
              </a:rPr>
              <a:t>Vht</a:t>
            </a:r>
            <a:r>
              <a:rPr lang="hu-HU" sz="4900" dirty="0">
                <a:latin typeface="Times New Roman" panose="02020603050405020304" pitchFamily="18" charset="0"/>
                <a:cs typeface="Times New Roman" panose="02020603050405020304" pitchFamily="18" charset="0"/>
              </a:rPr>
              <a:t>. 58. § (2) bekezdés].</a:t>
            </a:r>
          </a:p>
        </p:txBody>
      </p:sp>
    </p:spTree>
    <p:extLst>
      <p:ext uri="{BB962C8B-B14F-4D97-AF65-F5344CB8AC3E}">
        <p14:creationId xmlns:p14="http://schemas.microsoft.com/office/powerpoint/2010/main" val="405003800"/>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70000" lnSpcReduction="20000"/>
          </a:bodyPr>
          <a:lstStyle/>
          <a:p>
            <a:pPr marL="0" indent="0" algn="ctr">
              <a:buNone/>
            </a:pPr>
            <a:r>
              <a:rPr lang="hu-HU" sz="3400" dirty="0">
                <a:latin typeface="Times New Roman" panose="02020603050405020304" pitchFamily="18" charset="0"/>
                <a:cs typeface="Times New Roman" panose="02020603050405020304" pitchFamily="18" charset="0"/>
              </a:rPr>
              <a:t>2. A LEVONÁS KÖZÖS SZABÁLYAI</a:t>
            </a:r>
          </a:p>
          <a:p>
            <a:pPr marL="0" indent="0">
              <a:buNone/>
            </a:pPr>
            <a:endParaRPr lang="hu-HU" sz="1800" dirty="0">
              <a:latin typeface="Times New Roman" panose="02020603050405020304" pitchFamily="18" charset="0"/>
              <a:cs typeface="Times New Roman" panose="02020603050405020304" pitchFamily="18" charset="0"/>
            </a:endParaRPr>
          </a:p>
          <a:p>
            <a:pPr marL="0" indent="0">
              <a:buNone/>
            </a:pPr>
            <a:r>
              <a:rPr lang="hu-HU" sz="1800" dirty="0">
                <a:latin typeface="Times New Roman" panose="02020603050405020304" pitchFamily="18" charset="0"/>
                <a:cs typeface="Times New Roman" panose="02020603050405020304" pitchFamily="18" charset="0"/>
              </a:rPr>
              <a:t>A levonás </a:t>
            </a:r>
            <a:r>
              <a:rPr lang="hu-HU" sz="1800" b="1" dirty="0">
                <a:latin typeface="Times New Roman" panose="02020603050405020304" pitchFamily="18" charset="0"/>
                <a:cs typeface="Times New Roman" panose="02020603050405020304" pitchFamily="18" charset="0"/>
              </a:rPr>
              <a:t>alapja</a:t>
            </a:r>
            <a:r>
              <a:rPr lang="hu-HU" sz="1800" dirty="0">
                <a:latin typeface="Times New Roman" panose="02020603050405020304" pitchFamily="18" charset="0"/>
                <a:cs typeface="Times New Roman" panose="02020603050405020304" pitchFamily="18" charset="0"/>
              </a:rPr>
              <a:t>: az adós nettó munkabére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61. § (1) bekezdés].</a:t>
            </a:r>
          </a:p>
          <a:p>
            <a:pPr marL="0" indent="0">
              <a:buNone/>
            </a:pPr>
            <a:endParaRPr lang="hu-HU" sz="1300" dirty="0">
              <a:latin typeface="Times New Roman" panose="02020603050405020304" pitchFamily="18" charset="0"/>
              <a:cs typeface="Times New Roman" panose="02020603050405020304" pitchFamily="18" charset="0"/>
            </a:endParaRPr>
          </a:p>
          <a:p>
            <a:pPr marL="0" indent="0">
              <a:buNone/>
            </a:pPr>
            <a:r>
              <a:rPr lang="hu-HU" sz="1800" dirty="0">
                <a:latin typeface="Times New Roman" panose="02020603050405020304" pitchFamily="18" charset="0"/>
                <a:cs typeface="Times New Roman" panose="02020603050405020304" pitchFamily="18" charset="0"/>
              </a:rPr>
              <a:t>A levonás </a:t>
            </a:r>
            <a:r>
              <a:rPr lang="hu-HU" sz="1800" b="1" dirty="0">
                <a:latin typeface="Times New Roman" panose="02020603050405020304" pitchFamily="18" charset="0"/>
                <a:cs typeface="Times New Roman" panose="02020603050405020304" pitchFamily="18" charset="0"/>
              </a:rPr>
              <a:t>mértéke</a:t>
            </a:r>
            <a:r>
              <a:rPr lang="hu-HU" sz="1800" dirty="0">
                <a:latin typeface="Times New Roman" panose="02020603050405020304" pitchFamily="18" charset="0"/>
                <a:cs typeface="Times New Roman" panose="02020603050405020304" pitchFamily="18" charset="0"/>
              </a:rPr>
              <a:t>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61. § (2) bekezdés]:</a:t>
            </a:r>
          </a:p>
          <a:p>
            <a:pPr marL="0" indent="0">
              <a:buNone/>
            </a:pPr>
            <a:endParaRPr lang="hu-HU" sz="1300" dirty="0">
              <a:latin typeface="Times New Roman" panose="02020603050405020304" pitchFamily="18" charset="0"/>
              <a:cs typeface="Times New Roman" panose="02020603050405020304" pitchFamily="18" charset="0"/>
            </a:endParaRPr>
          </a:p>
          <a:p>
            <a:pPr lvl="1"/>
            <a:r>
              <a:rPr lang="hu-HU" sz="1800" dirty="0">
                <a:latin typeface="Times New Roman" panose="02020603050405020304" pitchFamily="18" charset="0"/>
                <a:cs typeface="Times New Roman" panose="02020603050405020304" pitchFamily="18" charset="0"/>
              </a:rPr>
              <a:t>főszabály: 33 %</a:t>
            </a:r>
          </a:p>
          <a:p>
            <a:pPr lvl="1"/>
            <a:r>
              <a:rPr lang="hu-HU" sz="1800" dirty="0">
                <a:latin typeface="Times New Roman" panose="02020603050405020304" pitchFamily="18" charset="0"/>
                <a:cs typeface="Times New Roman" panose="02020603050405020304" pitchFamily="18" charset="0"/>
              </a:rPr>
              <a:t>kivételesen: 50 %.</a:t>
            </a:r>
          </a:p>
          <a:p>
            <a:pPr lvl="1"/>
            <a:endParaRPr lang="hu-HU" sz="1300" dirty="0">
              <a:latin typeface="Times New Roman" panose="02020603050405020304" pitchFamily="18" charset="0"/>
              <a:cs typeface="Times New Roman" panose="02020603050405020304" pitchFamily="18" charset="0"/>
            </a:endParaRPr>
          </a:p>
          <a:p>
            <a:pPr marL="0" indent="0">
              <a:buNone/>
            </a:pPr>
            <a:r>
              <a:rPr lang="hu-HU" sz="1800" dirty="0">
                <a:latin typeface="Times New Roman" panose="02020603050405020304" pitchFamily="18" charset="0"/>
                <a:cs typeface="Times New Roman" panose="02020603050405020304" pitchFamily="18" charset="0"/>
              </a:rPr>
              <a:t>A levonás során </a:t>
            </a:r>
            <a:r>
              <a:rPr lang="hu-HU" sz="1800" b="1" dirty="0">
                <a:latin typeface="Times New Roman" panose="02020603050405020304" pitchFamily="18" charset="0"/>
                <a:cs typeface="Times New Roman" panose="02020603050405020304" pitchFamily="18" charset="0"/>
              </a:rPr>
              <a:t>mentes</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összegek</a:t>
            </a:r>
            <a:r>
              <a:rPr lang="hu-HU" sz="1800" dirty="0">
                <a:latin typeface="Times New Roman" panose="02020603050405020304" pitchFamily="18" charset="0"/>
                <a:cs typeface="Times New Roman" panose="02020603050405020304" pitchFamily="18" charset="0"/>
              </a:rPr>
              <a:t>:</a:t>
            </a:r>
          </a:p>
          <a:p>
            <a:pPr marL="0" indent="0">
              <a:buNone/>
            </a:pPr>
            <a:endParaRPr lang="hu-HU" sz="1100" dirty="0">
              <a:latin typeface="Times New Roman" panose="02020603050405020304" pitchFamily="18" charset="0"/>
              <a:cs typeface="Times New Roman" panose="02020603050405020304" pitchFamily="18" charset="0"/>
            </a:endParaRPr>
          </a:p>
          <a:p>
            <a:pPr lvl="1" algn="just"/>
            <a:r>
              <a:rPr lang="hu-HU" sz="1800" dirty="0">
                <a:latin typeface="Times New Roman" panose="02020603050405020304" pitchFamily="18" charset="0"/>
                <a:cs typeface="Times New Roman" panose="02020603050405020304" pitchFamily="18" charset="0"/>
              </a:rPr>
              <a:t>mentes a végrehajtás alól a havonta kifizetett munkabérnek az a része, </a:t>
            </a:r>
            <a:r>
              <a:rPr lang="hu-HU" sz="1800" b="1" dirty="0">
                <a:latin typeface="Times New Roman" panose="02020603050405020304" pitchFamily="18" charset="0"/>
                <a:cs typeface="Times New Roman" panose="02020603050405020304" pitchFamily="18" charset="0"/>
              </a:rPr>
              <a:t>amely nem haladja meg a 60.000,- Ft-ot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62. § (1) bekezdés],</a:t>
            </a:r>
          </a:p>
          <a:p>
            <a:pPr marL="457200" lvl="1" indent="0" algn="just">
              <a:buNone/>
            </a:pPr>
            <a:r>
              <a:rPr lang="hu-HU" sz="1800" dirty="0">
                <a:latin typeface="Times New Roman" panose="02020603050405020304" pitchFamily="18" charset="0"/>
                <a:cs typeface="Times New Roman" panose="02020603050405020304" pitchFamily="18" charset="0"/>
              </a:rPr>
              <a:t>      Ez a mentesség nem áll fenn a gyermektartásdíj és a szüléssel járó költség (a továbbiakban: gyermektartásdíj) végrehajtása esetén.</a:t>
            </a:r>
          </a:p>
          <a:p>
            <a:pPr lvl="1" algn="just"/>
            <a:r>
              <a:rPr lang="hu-HU" sz="1800" dirty="0">
                <a:latin typeface="Times New Roman" panose="02020603050405020304" pitchFamily="18" charset="0"/>
                <a:cs typeface="Times New Roman" panose="02020603050405020304" pitchFamily="18" charset="0"/>
              </a:rPr>
              <a:t>ha az adós </a:t>
            </a:r>
            <a:r>
              <a:rPr lang="hu-HU" sz="1800" b="1" dirty="0">
                <a:latin typeface="Times New Roman" panose="02020603050405020304" pitchFamily="18" charset="0"/>
                <a:cs typeface="Times New Roman" panose="02020603050405020304" pitchFamily="18" charset="0"/>
              </a:rPr>
              <a:t>több munkáltatótól </a:t>
            </a:r>
            <a:r>
              <a:rPr lang="hu-HU" sz="1800" dirty="0">
                <a:latin typeface="Times New Roman" panose="02020603050405020304" pitchFamily="18" charset="0"/>
                <a:cs typeface="Times New Roman" panose="02020603050405020304" pitchFamily="18" charset="0"/>
              </a:rPr>
              <a:t>kap munkabért, az (1) bekezdés szerinti </a:t>
            </a:r>
            <a:r>
              <a:rPr lang="hu-HU" sz="1800" b="1" dirty="0">
                <a:latin typeface="Times New Roman" panose="02020603050405020304" pitchFamily="18" charset="0"/>
                <a:cs typeface="Times New Roman" panose="02020603050405020304" pitchFamily="18" charset="0"/>
              </a:rPr>
              <a:t>mentesség</a:t>
            </a:r>
            <a:r>
              <a:rPr lang="hu-HU" sz="1800" dirty="0">
                <a:latin typeface="Times New Roman" panose="02020603050405020304" pitchFamily="18" charset="0"/>
                <a:cs typeface="Times New Roman" panose="02020603050405020304" pitchFamily="18" charset="0"/>
              </a:rPr>
              <a:t> őt </a:t>
            </a:r>
            <a:r>
              <a:rPr lang="hu-HU" sz="1800" b="1" dirty="0">
                <a:latin typeface="Times New Roman" panose="02020603050405020304" pitchFamily="18" charset="0"/>
                <a:cs typeface="Times New Roman" panose="02020603050405020304" pitchFamily="18" charset="0"/>
              </a:rPr>
              <a:t>abból a munkabérből </a:t>
            </a:r>
            <a:r>
              <a:rPr lang="hu-HU" sz="1800" dirty="0">
                <a:latin typeface="Times New Roman" panose="02020603050405020304" pitchFamily="18" charset="0"/>
                <a:cs typeface="Times New Roman" panose="02020603050405020304" pitchFamily="18" charset="0"/>
              </a:rPr>
              <a:t>illeti meg, amelyet </a:t>
            </a:r>
            <a:r>
              <a:rPr lang="hu-HU" sz="1800" b="1" dirty="0">
                <a:latin typeface="Times New Roman" panose="02020603050405020304" pitchFamily="18" charset="0"/>
                <a:cs typeface="Times New Roman" panose="02020603050405020304" pitchFamily="18" charset="0"/>
              </a:rPr>
              <a:t>elsőként tiltottak </a:t>
            </a:r>
            <a:r>
              <a:rPr lang="hu-HU" sz="1800" dirty="0">
                <a:latin typeface="Times New Roman" panose="02020603050405020304" pitchFamily="18" charset="0"/>
                <a:cs typeface="Times New Roman" panose="02020603050405020304" pitchFamily="18" charset="0"/>
              </a:rPr>
              <a:t>le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62. § (2) bekezdés],.</a:t>
            </a:r>
          </a:p>
          <a:p>
            <a:pPr lvl="1" algn="just"/>
            <a:r>
              <a:rPr lang="hu-HU" sz="1800" dirty="0">
                <a:latin typeface="Times New Roman" panose="02020603050405020304" pitchFamily="18" charset="0"/>
                <a:cs typeface="Times New Roman" panose="02020603050405020304" pitchFamily="18" charset="0"/>
              </a:rPr>
              <a:t>ha az adós </a:t>
            </a:r>
            <a:r>
              <a:rPr lang="hu-HU" sz="1800" b="1" dirty="0">
                <a:latin typeface="Times New Roman" panose="02020603050405020304" pitchFamily="18" charset="0"/>
                <a:cs typeface="Times New Roman" panose="02020603050405020304" pitchFamily="18" charset="0"/>
              </a:rPr>
              <a:t>ugyanattól a munkáltatótól </a:t>
            </a:r>
            <a:r>
              <a:rPr lang="hu-HU" sz="1800" dirty="0">
                <a:latin typeface="Times New Roman" panose="02020603050405020304" pitchFamily="18" charset="0"/>
                <a:cs typeface="Times New Roman" panose="02020603050405020304" pitchFamily="18" charset="0"/>
              </a:rPr>
              <a:t>egyidejűleg </a:t>
            </a:r>
            <a:r>
              <a:rPr lang="hu-HU" sz="1800" b="1" dirty="0">
                <a:latin typeface="Times New Roman" panose="02020603050405020304" pitchFamily="18" charset="0"/>
                <a:cs typeface="Times New Roman" panose="02020603050405020304" pitchFamily="18" charset="0"/>
              </a:rPr>
              <a:t>több jogcímen kap munkabért</a:t>
            </a:r>
            <a:r>
              <a:rPr lang="hu-HU" sz="1800" dirty="0">
                <a:latin typeface="Times New Roman" panose="02020603050405020304" pitchFamily="18" charset="0"/>
                <a:cs typeface="Times New Roman" panose="02020603050405020304" pitchFamily="18" charset="0"/>
              </a:rPr>
              <a:t>, ezeket az (1) bekezdés szerinti </a:t>
            </a:r>
            <a:r>
              <a:rPr lang="hu-HU" sz="1800" b="1" dirty="0">
                <a:latin typeface="Times New Roman" panose="02020603050405020304" pitchFamily="18" charset="0"/>
                <a:cs typeface="Times New Roman" panose="02020603050405020304" pitchFamily="18" charset="0"/>
              </a:rPr>
              <a:t>mentesség</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szempontjából</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összevontan</a:t>
            </a:r>
            <a:r>
              <a:rPr lang="hu-HU" sz="1800" dirty="0">
                <a:latin typeface="Times New Roman" panose="02020603050405020304" pitchFamily="18" charset="0"/>
                <a:cs typeface="Times New Roman" panose="02020603050405020304" pitchFamily="18" charset="0"/>
              </a:rPr>
              <a:t> kell figyelembe venni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62. § (3) bekezdés].</a:t>
            </a:r>
          </a:p>
          <a:p>
            <a:pPr marL="457200" lvl="1" indent="0" algn="just">
              <a:buNone/>
            </a:pPr>
            <a:endParaRPr lang="hu-HU" sz="11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61</a:t>
            </a:r>
            <a:r>
              <a:rPr lang="hu-HU" sz="1800" i="1" dirty="0">
                <a:latin typeface="Times New Roman" panose="02020603050405020304" pitchFamily="18" charset="0"/>
                <a:cs typeface="Times New Roman" panose="02020603050405020304" pitchFamily="18" charset="0"/>
              </a:rPr>
              <a:t>. § szerinti levonás után fennmaradó összegből </a:t>
            </a:r>
            <a:r>
              <a:rPr lang="hu-HU" sz="1800" b="1" dirty="0">
                <a:latin typeface="Times New Roman" panose="02020603050405020304" pitchFamily="18" charset="0"/>
                <a:cs typeface="Times New Roman" panose="02020603050405020304" pitchFamily="18" charset="0"/>
              </a:rPr>
              <a:t>korlátozás nélkül végrehajtás alá vonható </a:t>
            </a:r>
            <a:r>
              <a:rPr lang="hu-HU" sz="1800" dirty="0">
                <a:latin typeface="Times New Roman" panose="02020603050405020304" pitchFamily="18" charset="0"/>
                <a:cs typeface="Times New Roman" panose="02020603050405020304" pitchFamily="18" charset="0"/>
              </a:rPr>
              <a:t>a havonta kifizetett munkabérnek az a része, </a:t>
            </a:r>
            <a:r>
              <a:rPr lang="hu-HU" sz="1800" b="1" dirty="0">
                <a:latin typeface="Times New Roman" panose="02020603050405020304" pitchFamily="18" charset="0"/>
                <a:cs typeface="Times New Roman" panose="02020603050405020304" pitchFamily="18" charset="0"/>
              </a:rPr>
              <a:t>amely meghaladja a 200.000,- Ft-ot [</a:t>
            </a:r>
            <a:r>
              <a:rPr lang="hu-HU" sz="1800" b="1" dirty="0" err="1">
                <a:latin typeface="Times New Roman" panose="02020603050405020304" pitchFamily="18" charset="0"/>
                <a:cs typeface="Times New Roman" panose="02020603050405020304" pitchFamily="18" charset="0"/>
              </a:rPr>
              <a:t>Vht</a:t>
            </a:r>
            <a:r>
              <a:rPr lang="hu-HU" sz="1800" b="1" dirty="0">
                <a:latin typeface="Times New Roman" panose="02020603050405020304" pitchFamily="18" charset="0"/>
                <a:cs typeface="Times New Roman" panose="02020603050405020304" pitchFamily="18" charset="0"/>
              </a:rPr>
              <a:t>. 63. §].</a:t>
            </a:r>
            <a:endParaRPr lang="hu-HU" sz="1800" dirty="0"/>
          </a:p>
        </p:txBody>
      </p:sp>
    </p:spTree>
    <p:extLst>
      <p:ext uri="{BB962C8B-B14F-4D97-AF65-F5344CB8AC3E}">
        <p14:creationId xmlns:p14="http://schemas.microsoft.com/office/powerpoint/2010/main" val="1397803537"/>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7DBB62B-4AC6-C22D-B88A-7D86DD735F6B}"/>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I.) A végrehajtás foganatosításának közös szabályai</a:t>
            </a:r>
          </a:p>
        </p:txBody>
      </p:sp>
      <p:sp>
        <p:nvSpPr>
          <p:cNvPr id="3" name="Tartalom helye 2">
            <a:extLst>
              <a:ext uri="{FF2B5EF4-FFF2-40B4-BE49-F238E27FC236}">
                <a16:creationId xmlns:a16="http://schemas.microsoft.com/office/drawing/2014/main" id="{AD20CA95-E3A7-1B01-5C82-AAF264E80EB7}"/>
              </a:ext>
            </a:extLst>
          </p:cNvPr>
          <p:cNvSpPr>
            <a:spLocks noGrp="1"/>
          </p:cNvSpPr>
          <p:nvPr>
            <p:ph idx="1"/>
          </p:nvPr>
        </p:nvSpPr>
        <p:spPr>
          <a:xfrm>
            <a:off x="1141412" y="2097088"/>
            <a:ext cx="9905999" cy="3930488"/>
          </a:xfrm>
        </p:spPr>
        <p:txBody>
          <a:bodyPr>
            <a:normAutofit fontScale="25000" lnSpcReduction="20000"/>
          </a:bodyPr>
          <a:lstStyle/>
          <a:p>
            <a:pPr marL="457200" indent="-457200">
              <a:buAutoNum type="arabicPeriod"/>
            </a:pPr>
            <a:r>
              <a:rPr lang="hu-HU" sz="7200" b="1" dirty="0">
                <a:latin typeface="Times New Roman" panose="02020603050405020304" pitchFamily="18" charset="0"/>
                <a:cs typeface="Times New Roman" panose="02020603050405020304" pitchFamily="18" charset="0"/>
              </a:rPr>
              <a:t>A VÉGREHAJTÁS FOGANATOSÍTÁSÁNAK MEGKEZDÉSE</a:t>
            </a:r>
          </a:p>
          <a:p>
            <a:pPr marL="0" indent="0">
              <a:buNone/>
            </a:pPr>
            <a:endParaRPr lang="hu-HU" sz="5500" b="1" dirty="0">
              <a:latin typeface="Times New Roman" panose="02020603050405020304" pitchFamily="18" charset="0"/>
              <a:cs typeface="Times New Roman" panose="02020603050405020304" pitchFamily="18" charset="0"/>
            </a:endParaRPr>
          </a:p>
          <a:p>
            <a:pPr marL="0" indent="0" algn="just">
              <a:buNone/>
            </a:pPr>
            <a:r>
              <a:rPr lang="hu-HU" sz="5500" b="1" dirty="0">
                <a:latin typeface="Times New Roman" panose="02020603050405020304" pitchFamily="18" charset="0"/>
                <a:cs typeface="Times New Roman" panose="02020603050405020304" pitchFamily="18" charset="0"/>
              </a:rPr>
              <a:t>Fogalom:  a foganatosítási </a:t>
            </a:r>
            <a:r>
              <a:rPr lang="hu-HU" sz="5500" dirty="0">
                <a:latin typeface="Times New Roman" panose="02020603050405020304" pitchFamily="18" charset="0"/>
                <a:cs typeface="Times New Roman" panose="02020603050405020304" pitchFamily="18" charset="0"/>
              </a:rPr>
              <a:t>szakaszban történik meg a konkrét </a:t>
            </a:r>
            <a:r>
              <a:rPr lang="hu-HU" sz="5500" b="1" dirty="0">
                <a:latin typeface="Times New Roman" panose="02020603050405020304" pitchFamily="18" charset="0"/>
                <a:cs typeface="Times New Roman" panose="02020603050405020304" pitchFamily="18" charset="0"/>
              </a:rPr>
              <a:t>végrehajtási</a:t>
            </a:r>
            <a:r>
              <a:rPr lang="hu-HU" sz="5500" dirty="0">
                <a:latin typeface="Times New Roman" panose="02020603050405020304" pitchFamily="18" charset="0"/>
                <a:cs typeface="Times New Roman" panose="02020603050405020304" pitchFamily="18" charset="0"/>
              </a:rPr>
              <a:t> cselekmények elvégzése, így ebben a szakaszban realizálódik a </a:t>
            </a:r>
            <a:r>
              <a:rPr lang="hu-HU" sz="5500" b="1" dirty="0">
                <a:latin typeface="Times New Roman" panose="02020603050405020304" pitchFamily="18" charset="0"/>
                <a:cs typeface="Times New Roman" panose="02020603050405020304" pitchFamily="18" charset="0"/>
              </a:rPr>
              <a:t>végrehajtás</a:t>
            </a:r>
            <a:r>
              <a:rPr lang="hu-HU" sz="5500" dirty="0">
                <a:latin typeface="Times New Roman" panose="02020603050405020304" pitchFamily="18" charset="0"/>
                <a:cs typeface="Times New Roman" panose="02020603050405020304" pitchFamily="18" charset="0"/>
              </a:rPr>
              <a:t> fogalmi elemét képező állami kényszer tényleges alkalmazása. Ezt a kényszert a </a:t>
            </a:r>
            <a:r>
              <a:rPr lang="hu-HU" sz="5500" b="1" dirty="0">
                <a:latin typeface="Times New Roman" panose="02020603050405020304" pitchFamily="18" charset="0"/>
                <a:cs typeface="Times New Roman" panose="02020603050405020304" pitchFamily="18" charset="0"/>
              </a:rPr>
              <a:t>végrehajtási</a:t>
            </a:r>
            <a:r>
              <a:rPr lang="hu-HU" sz="5500" dirty="0">
                <a:latin typeface="Times New Roman" panose="02020603050405020304" pitchFamily="18" charset="0"/>
                <a:cs typeface="Times New Roman" panose="02020603050405020304" pitchFamily="18" charset="0"/>
              </a:rPr>
              <a:t> eljárás sajátos szereplőjének, a bírósági végrehajtónak az eljárása testesíti meg.</a:t>
            </a:r>
          </a:p>
          <a:p>
            <a:pPr marL="0" indent="0">
              <a:buNone/>
            </a:pPr>
            <a:r>
              <a:rPr lang="hu-HU" sz="5500" b="1" dirty="0">
                <a:effectLst/>
                <a:latin typeface="Times New Roman" panose="02020603050405020304" pitchFamily="18" charset="0"/>
                <a:cs typeface="Times New Roman" panose="02020603050405020304" pitchFamily="18" charset="0"/>
              </a:rPr>
              <a:t>Illetékesség</a:t>
            </a:r>
            <a:r>
              <a:rPr lang="hu-HU" sz="5500" dirty="0">
                <a:effectLst/>
                <a:latin typeface="Times New Roman" panose="02020603050405020304" pitchFamily="18" charset="0"/>
                <a:cs typeface="Times New Roman" panose="02020603050405020304" pitchFamily="18" charset="0"/>
              </a:rPr>
              <a:t>: </a:t>
            </a:r>
          </a:p>
          <a:p>
            <a:pPr lvl="1"/>
            <a:r>
              <a:rPr lang="hu-HU" sz="5100" dirty="0">
                <a:effectLst/>
                <a:latin typeface="Times New Roman" panose="02020603050405020304" pitchFamily="18" charset="0"/>
                <a:cs typeface="Times New Roman" panose="02020603050405020304" pitchFamily="18" charset="0"/>
              </a:rPr>
              <a:t>elsődlegesen az adós lakóhelye, székhelye szerint illetékes végrehajtó jár el,</a:t>
            </a:r>
          </a:p>
          <a:p>
            <a:pPr lvl="1"/>
            <a:r>
              <a:rPr lang="hu-HU" sz="5100" dirty="0">
                <a:latin typeface="Times New Roman" panose="02020603050405020304" pitchFamily="18" charset="0"/>
                <a:cs typeface="Times New Roman" panose="02020603050405020304" pitchFamily="18" charset="0"/>
              </a:rPr>
              <a:t>m</a:t>
            </a:r>
            <a:r>
              <a:rPr lang="hu-HU" sz="5100" dirty="0">
                <a:effectLst/>
                <a:latin typeface="Times New Roman" panose="02020603050405020304" pitchFamily="18" charset="0"/>
                <a:cs typeface="Times New Roman" panose="02020603050405020304" pitchFamily="18" charset="0"/>
              </a:rPr>
              <a:t>ásodlagosan a végrehajtható vagyontárgy helye szerint is folyhat az eljárás, ha a végrehajtást kérő ezt</a:t>
            </a:r>
            <a:r>
              <a:rPr lang="hu-HU" sz="5100" dirty="0">
                <a:latin typeface="Times New Roman" panose="02020603050405020304" pitchFamily="18" charset="0"/>
                <a:cs typeface="Times New Roman" panose="02020603050405020304" pitchFamily="18" charset="0"/>
              </a:rPr>
              <a:t/>
            </a:r>
            <a:br>
              <a:rPr lang="hu-HU" sz="5100" dirty="0">
                <a:latin typeface="Times New Roman" panose="02020603050405020304" pitchFamily="18" charset="0"/>
                <a:cs typeface="Times New Roman" panose="02020603050405020304" pitchFamily="18" charset="0"/>
              </a:rPr>
            </a:br>
            <a:r>
              <a:rPr lang="hu-HU" sz="5100" dirty="0">
                <a:effectLst/>
                <a:latin typeface="Times New Roman" panose="02020603050405020304" pitchFamily="18" charset="0"/>
                <a:cs typeface="Times New Roman" panose="02020603050405020304" pitchFamily="18" charset="0"/>
              </a:rPr>
              <a:t>kívánta vagy az adós lakóhelye (székhelye) nem ismert,</a:t>
            </a:r>
          </a:p>
          <a:p>
            <a:pPr lvl="1"/>
            <a:r>
              <a:rPr lang="hu-HU" sz="5100" dirty="0">
                <a:latin typeface="Times New Roman" panose="02020603050405020304" pitchFamily="18" charset="0"/>
                <a:cs typeface="Times New Roman" panose="02020603050405020304" pitchFamily="18" charset="0"/>
              </a:rPr>
              <a:t>egyetemleges adóstársak, illetőleg </a:t>
            </a:r>
            <a:r>
              <a:rPr lang="hu-HU" sz="5100" dirty="0" err="1">
                <a:latin typeface="Times New Roman" panose="02020603050405020304" pitchFamily="18" charset="0"/>
                <a:cs typeface="Times New Roman" panose="02020603050405020304" pitchFamily="18" charset="0"/>
              </a:rPr>
              <a:t>zálogkötelezettel</a:t>
            </a:r>
            <a:r>
              <a:rPr lang="hu-HU" sz="5100" dirty="0">
                <a:latin typeface="Times New Roman" panose="02020603050405020304" pitchFamily="18" charset="0"/>
                <a:cs typeface="Times New Roman" panose="02020603050405020304" pitchFamily="18" charset="0"/>
              </a:rPr>
              <a:t> és kezessel szembeni végrehajtható okiratot azonos végrehajtó részére kell megküldeni.</a:t>
            </a:r>
          </a:p>
          <a:p>
            <a:pPr marL="0" indent="0">
              <a:buNone/>
            </a:pPr>
            <a:r>
              <a:rPr lang="hu-HU" sz="5500" b="1" dirty="0">
                <a:latin typeface="Times New Roman" panose="02020603050405020304" pitchFamily="18" charset="0"/>
                <a:cs typeface="Times New Roman" panose="02020603050405020304" pitchFamily="18" charset="0"/>
              </a:rPr>
              <a:t>Ügygazda végrehajtó</a:t>
            </a:r>
            <a:r>
              <a:rPr lang="hu-HU" sz="5500" dirty="0">
                <a:latin typeface="Times New Roman" panose="02020603050405020304" pitchFamily="18" charset="0"/>
                <a:cs typeface="Times New Roman" panose="02020603050405020304" pitchFamily="18" charset="0"/>
              </a:rPr>
              <a:t>: eredetileg illetékes végrehajtó.</a:t>
            </a:r>
          </a:p>
          <a:p>
            <a:pPr marL="0" indent="0">
              <a:buNone/>
            </a:pPr>
            <a:r>
              <a:rPr lang="hu-HU" sz="5500" b="1" dirty="0">
                <a:latin typeface="Times New Roman" panose="02020603050405020304" pitchFamily="18" charset="0"/>
                <a:cs typeface="Times New Roman" panose="02020603050405020304" pitchFamily="18" charset="0"/>
              </a:rPr>
              <a:t>Megkeresett végrehajtó</a:t>
            </a:r>
            <a:r>
              <a:rPr lang="hu-HU" sz="5500" dirty="0">
                <a:latin typeface="Times New Roman" panose="02020603050405020304" pitchFamily="18" charset="0"/>
                <a:cs typeface="Times New Roman" panose="02020603050405020304" pitchFamily="18" charset="0"/>
              </a:rPr>
              <a:t>: ügygazda végrehajtó székhelye szerinti vármegyén kívüli helyszíni eljárási cselekményt lefolytató végrehajtó (ingatlan birtokba adása során nem járhat el).</a:t>
            </a:r>
          </a:p>
        </p:txBody>
      </p:sp>
    </p:spTree>
    <p:extLst>
      <p:ext uri="{BB962C8B-B14F-4D97-AF65-F5344CB8AC3E}">
        <p14:creationId xmlns:p14="http://schemas.microsoft.com/office/powerpoint/2010/main" val="2401275789"/>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a:bodyPr>
          <a:lstStyle/>
          <a:p>
            <a:pPr marL="0" indent="0" algn="ctr">
              <a:buNone/>
            </a:pPr>
            <a:r>
              <a:rPr lang="hu-HU" sz="3400" dirty="0">
                <a:latin typeface="Times New Roman" panose="02020603050405020304" pitchFamily="18" charset="0"/>
                <a:cs typeface="Times New Roman" panose="02020603050405020304" pitchFamily="18" charset="0"/>
              </a:rPr>
              <a:t>3. A LEVONÁSI SORREND</a:t>
            </a:r>
          </a:p>
          <a:p>
            <a:pPr marL="0" indent="0">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Az adóssal szemben fennálló </a:t>
            </a:r>
            <a:r>
              <a:rPr lang="hu-HU" sz="1800" b="1" dirty="0">
                <a:latin typeface="Times New Roman" panose="02020603050405020304" pitchFamily="18" charset="0"/>
                <a:cs typeface="Times New Roman" panose="02020603050405020304" pitchFamily="18" charset="0"/>
              </a:rPr>
              <a:t>több követelést a munkabérből </a:t>
            </a:r>
            <a:r>
              <a:rPr lang="hu-HU" sz="1800" dirty="0">
                <a:latin typeface="Times New Roman" panose="02020603050405020304" pitchFamily="18" charset="0"/>
                <a:cs typeface="Times New Roman" panose="02020603050405020304" pitchFamily="18" charset="0"/>
              </a:rPr>
              <a:t>a </a:t>
            </a:r>
            <a:r>
              <a:rPr lang="hu-HU" sz="1800" b="1" dirty="0" err="1">
                <a:latin typeface="Times New Roman" panose="02020603050405020304" pitchFamily="18" charset="0"/>
                <a:cs typeface="Times New Roman" panose="02020603050405020304" pitchFamily="18" charset="0"/>
              </a:rPr>
              <a:t>Vht</a:t>
            </a:r>
            <a:r>
              <a:rPr lang="hu-HU" sz="1800" b="1" dirty="0">
                <a:latin typeface="Times New Roman" panose="02020603050405020304" pitchFamily="18" charset="0"/>
                <a:cs typeface="Times New Roman" panose="02020603050405020304" pitchFamily="18" charset="0"/>
              </a:rPr>
              <a:t>. 165. §-</a:t>
            </a:r>
            <a:r>
              <a:rPr lang="hu-HU" sz="1800" b="1" dirty="0" err="1">
                <a:latin typeface="Times New Roman" panose="02020603050405020304" pitchFamily="18" charset="0"/>
                <a:cs typeface="Times New Roman" panose="02020603050405020304" pitchFamily="18" charset="0"/>
              </a:rPr>
              <a:t>ában</a:t>
            </a:r>
            <a:r>
              <a:rPr lang="hu-HU" sz="1800" b="1" dirty="0">
                <a:latin typeface="Times New Roman" panose="02020603050405020304" pitchFamily="18" charset="0"/>
                <a:cs typeface="Times New Roman" panose="02020603050405020304" pitchFamily="18" charset="0"/>
              </a:rPr>
              <a:t> foglalt (kielégítési) sorrendben</a:t>
            </a:r>
            <a:r>
              <a:rPr lang="hu-HU" sz="1800" dirty="0">
                <a:latin typeface="Times New Roman" panose="02020603050405020304" pitchFamily="18" charset="0"/>
                <a:cs typeface="Times New Roman" panose="02020603050405020304" pitchFamily="18" charset="0"/>
              </a:rPr>
              <a:t>, a 164-167. §-oknak megfelelően kell </a:t>
            </a:r>
            <a:r>
              <a:rPr lang="hu-HU" sz="1800" b="1" dirty="0">
                <a:latin typeface="Times New Roman" panose="02020603050405020304" pitchFamily="18" charset="0"/>
                <a:cs typeface="Times New Roman" panose="02020603050405020304" pitchFamily="18" charset="0"/>
              </a:rPr>
              <a:t>levonni</a:t>
            </a:r>
            <a:r>
              <a:rPr lang="hu-HU" sz="1800" dirty="0">
                <a:latin typeface="Times New Roman" panose="02020603050405020304" pitchFamily="18" charset="0"/>
                <a:cs typeface="Times New Roman" panose="02020603050405020304" pitchFamily="18" charset="0"/>
              </a:rPr>
              <a:t>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64. § (1) bekezdés].</a:t>
            </a:r>
          </a:p>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165. § ugyanazon pontja alá eső </a:t>
            </a:r>
            <a:r>
              <a:rPr lang="hu-HU" sz="1800" b="1" dirty="0">
                <a:latin typeface="Times New Roman" panose="02020603050405020304" pitchFamily="18" charset="0"/>
                <a:cs typeface="Times New Roman" panose="02020603050405020304" pitchFamily="18" charset="0"/>
              </a:rPr>
              <a:t>több követelés egymás közötti sorrendjét </a:t>
            </a:r>
            <a:r>
              <a:rPr lang="hu-HU" sz="1800" dirty="0">
                <a:latin typeface="Times New Roman" panose="02020603050405020304" pitchFamily="18" charset="0"/>
                <a:cs typeface="Times New Roman" panose="02020603050405020304" pitchFamily="18" charset="0"/>
              </a:rPr>
              <a:t>a </a:t>
            </a:r>
            <a:r>
              <a:rPr lang="hu-HU" sz="1800" b="1" dirty="0">
                <a:latin typeface="Times New Roman" panose="02020603050405020304" pitchFamily="18" charset="0"/>
                <a:cs typeface="Times New Roman" panose="02020603050405020304" pitchFamily="18" charset="0"/>
              </a:rPr>
              <a:t>munkáltatóhoz korábban érkezett letiltás határozza meg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64. § (2) bekezdés].</a:t>
            </a:r>
          </a:p>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b="1" dirty="0">
                <a:latin typeface="Times New Roman" panose="02020603050405020304" pitchFamily="18" charset="0"/>
                <a:cs typeface="Times New Roman" panose="02020603050405020304" pitchFamily="18" charset="0"/>
              </a:rPr>
              <a:t>A bíróság elrendelheti</a:t>
            </a:r>
            <a:r>
              <a:rPr lang="hu-HU" sz="1800" dirty="0">
                <a:latin typeface="Times New Roman" panose="02020603050405020304" pitchFamily="18" charset="0"/>
                <a:cs typeface="Times New Roman" panose="02020603050405020304" pitchFamily="18" charset="0"/>
              </a:rPr>
              <a:t> az </a:t>
            </a:r>
            <a:r>
              <a:rPr lang="hu-HU" sz="1800" b="1" dirty="0">
                <a:latin typeface="Times New Roman" panose="02020603050405020304" pitchFamily="18" charset="0"/>
                <a:cs typeface="Times New Roman" panose="02020603050405020304" pitchFamily="18" charset="0"/>
              </a:rPr>
              <a:t>arányos kielégítését </a:t>
            </a:r>
            <a:r>
              <a:rPr lang="hu-HU" sz="1800" dirty="0">
                <a:latin typeface="Times New Roman" panose="02020603050405020304" pitchFamily="18" charset="0"/>
                <a:cs typeface="Times New Roman" panose="02020603050405020304" pitchFamily="18" charset="0"/>
              </a:rPr>
              <a:t>a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165. § a)-e) pontjai közé tartozó több követelésnek, </a:t>
            </a:r>
            <a:r>
              <a:rPr lang="hu-HU" sz="1800" i="1" dirty="0">
                <a:latin typeface="Times New Roman" panose="02020603050405020304" pitchFamily="18" charset="0"/>
                <a:cs typeface="Times New Roman" panose="02020603050405020304" pitchFamily="18" charset="0"/>
              </a:rPr>
              <a:t>kivéve nyugdíjfolyósító szerv által folyósított ellátásból való letiltás esetén</a:t>
            </a:r>
            <a:r>
              <a:rPr lang="hu-HU" sz="1800" dirty="0">
                <a:latin typeface="Times New Roman" panose="02020603050405020304" pitchFamily="18" charset="0"/>
                <a:cs typeface="Times New Roman" panose="02020603050405020304" pitchFamily="18" charset="0"/>
              </a:rPr>
              <a:t>, de ez utóbbi körbe nem tartozik a gyermektartásdíj, valamint a természetes személy sértett javára megállapított polgári jogi igény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64. § (3)-(4) bekezdések].</a:t>
            </a:r>
          </a:p>
        </p:txBody>
      </p:sp>
    </p:spTree>
    <p:extLst>
      <p:ext uri="{BB962C8B-B14F-4D97-AF65-F5344CB8AC3E}">
        <p14:creationId xmlns:p14="http://schemas.microsoft.com/office/powerpoint/2010/main" val="3902337608"/>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a:bodyPr>
          <a:lstStyle/>
          <a:p>
            <a:pPr marL="0" indent="0" algn="ctr">
              <a:buNone/>
            </a:pPr>
            <a:r>
              <a:rPr lang="hu-HU" sz="3400" dirty="0">
                <a:latin typeface="Times New Roman" panose="02020603050405020304" pitchFamily="18" charset="0"/>
                <a:cs typeface="Times New Roman" panose="02020603050405020304" pitchFamily="18" charset="0"/>
              </a:rPr>
              <a:t>4. LETILTÁS ALÓL MENTES JUTTATÁSOK</a:t>
            </a:r>
          </a:p>
          <a:p>
            <a:pPr marL="0" indent="0">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letiltás alól </a:t>
            </a:r>
            <a:r>
              <a:rPr lang="hu-HU" sz="1800" b="1" dirty="0">
                <a:latin typeface="Times New Roman" panose="02020603050405020304" pitchFamily="18" charset="0"/>
                <a:cs typeface="Times New Roman" panose="02020603050405020304" pitchFamily="18" charset="0"/>
              </a:rPr>
              <a:t>mentes juttatások körét </a:t>
            </a:r>
            <a:r>
              <a:rPr lang="hu-HU" sz="1800" dirty="0">
                <a:latin typeface="Times New Roman" panose="02020603050405020304" pitchFamily="18" charset="0"/>
                <a:cs typeface="Times New Roman" panose="02020603050405020304" pitchFamily="18" charset="0"/>
              </a:rPr>
              <a:t>a </a:t>
            </a:r>
            <a:r>
              <a:rPr lang="hu-HU" sz="1800" b="1" dirty="0" err="1">
                <a:latin typeface="Times New Roman" panose="02020603050405020304" pitchFamily="18" charset="0"/>
                <a:cs typeface="Times New Roman" panose="02020603050405020304" pitchFamily="18" charset="0"/>
              </a:rPr>
              <a:t>Vht</a:t>
            </a:r>
            <a:r>
              <a:rPr lang="hu-HU" sz="1800" b="1" dirty="0">
                <a:latin typeface="Times New Roman" panose="02020603050405020304" pitchFamily="18" charset="0"/>
                <a:cs typeface="Times New Roman" panose="02020603050405020304" pitchFamily="18" charset="0"/>
              </a:rPr>
              <a:t>. 74. §-a sorolja fel.</a:t>
            </a:r>
          </a:p>
          <a:p>
            <a:pPr marL="0" indent="0" algn="just">
              <a:buNone/>
            </a:pPr>
            <a:endParaRPr lang="hu-HU" sz="1800" b="1"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Például:</a:t>
            </a:r>
          </a:p>
          <a:p>
            <a:pPr marL="0" indent="0" algn="just">
              <a:buNone/>
            </a:pPr>
            <a:endParaRPr lang="hu-HU" sz="1800" dirty="0">
              <a:latin typeface="Times New Roman" panose="02020603050405020304" pitchFamily="18" charset="0"/>
              <a:cs typeface="Times New Roman" panose="02020603050405020304" pitchFamily="18" charset="0"/>
            </a:endParaRPr>
          </a:p>
          <a:p>
            <a:pPr algn="just"/>
            <a:r>
              <a:rPr lang="hu-HU" sz="1800" dirty="0">
                <a:latin typeface="Times New Roman" panose="02020603050405020304" pitchFamily="18" charset="0"/>
                <a:cs typeface="Times New Roman" panose="02020603050405020304" pitchFamily="18" charset="0"/>
              </a:rPr>
              <a:t>anyasági támogatás,</a:t>
            </a:r>
          </a:p>
          <a:p>
            <a:pPr algn="just"/>
            <a:r>
              <a:rPr lang="hu-HU" sz="1800" dirty="0">
                <a:latin typeface="Times New Roman" panose="02020603050405020304" pitchFamily="18" charset="0"/>
                <a:cs typeface="Times New Roman" panose="02020603050405020304" pitchFamily="18" charset="0"/>
              </a:rPr>
              <a:t>rokkantsági járadék,</a:t>
            </a:r>
          </a:p>
          <a:p>
            <a:pPr algn="just"/>
            <a:r>
              <a:rPr lang="hu-HU" sz="1800" dirty="0">
                <a:latin typeface="Times New Roman" panose="02020603050405020304" pitchFamily="18" charset="0"/>
                <a:cs typeface="Times New Roman" panose="02020603050405020304" pitchFamily="18" charset="0"/>
              </a:rPr>
              <a:t>fogyatékossági támogatás.</a:t>
            </a:r>
          </a:p>
        </p:txBody>
      </p:sp>
    </p:spTree>
    <p:extLst>
      <p:ext uri="{BB962C8B-B14F-4D97-AF65-F5344CB8AC3E}">
        <p14:creationId xmlns:p14="http://schemas.microsoft.com/office/powerpoint/2010/main" val="908205323"/>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85000" lnSpcReduction="10000"/>
          </a:bodyPr>
          <a:lstStyle/>
          <a:p>
            <a:pPr marL="0" indent="0" algn="ctr">
              <a:buNone/>
            </a:pPr>
            <a:r>
              <a:rPr lang="hu-HU" sz="3400" dirty="0">
                <a:latin typeface="Times New Roman" panose="02020603050405020304" pitchFamily="18" charset="0"/>
                <a:cs typeface="Times New Roman" panose="02020603050405020304" pitchFamily="18" charset="0"/>
              </a:rPr>
              <a:t>5. A MUNKÁLTATÓNAK A LETILTÁSSAL </a:t>
            </a:r>
          </a:p>
          <a:p>
            <a:pPr marL="0" indent="0" algn="ctr">
              <a:buNone/>
            </a:pPr>
            <a:r>
              <a:rPr lang="hu-HU" sz="3400" dirty="0">
                <a:latin typeface="Times New Roman" panose="02020603050405020304" pitchFamily="18" charset="0"/>
                <a:cs typeface="Times New Roman" panose="02020603050405020304" pitchFamily="18" charset="0"/>
              </a:rPr>
              <a:t>KAPCSOLATOS KÖTELEZETTSÉGE</a:t>
            </a:r>
          </a:p>
          <a:p>
            <a:pPr marL="0" indent="0">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munkáltató </a:t>
            </a:r>
            <a:r>
              <a:rPr lang="hu-HU" sz="1800" b="1" dirty="0">
                <a:latin typeface="Times New Roman" panose="02020603050405020304" pitchFamily="18" charset="0"/>
                <a:cs typeface="Times New Roman" panose="02020603050405020304" pitchFamily="18" charset="0"/>
              </a:rPr>
              <a:t>köteles</a:t>
            </a:r>
            <a:r>
              <a:rPr lang="hu-HU" sz="1800" dirty="0">
                <a:latin typeface="Times New Roman" panose="02020603050405020304" pitchFamily="18" charset="0"/>
                <a:cs typeface="Times New Roman" panose="02020603050405020304" pitchFamily="18" charset="0"/>
              </a:rPr>
              <a:t> az adós munkabéréből a </a:t>
            </a:r>
            <a:r>
              <a:rPr lang="hu-HU" sz="1800" b="1" dirty="0">
                <a:latin typeface="Times New Roman" panose="02020603050405020304" pitchFamily="18" charset="0"/>
                <a:cs typeface="Times New Roman" panose="02020603050405020304" pitchFamily="18" charset="0"/>
              </a:rPr>
              <a:t>letiltásban meghatározott összeget levonni és</a:t>
            </a:r>
            <a:r>
              <a:rPr lang="hu-HU" sz="1800" dirty="0">
                <a:latin typeface="Times New Roman" panose="02020603050405020304" pitchFamily="18" charset="0"/>
                <a:cs typeface="Times New Roman" panose="02020603050405020304" pitchFamily="18" charset="0"/>
              </a:rPr>
              <a:t> - a letiltásban foglalt felhívás szerint - </a:t>
            </a:r>
            <a:r>
              <a:rPr lang="hu-HU" sz="1800" b="1" dirty="0">
                <a:latin typeface="Times New Roman" panose="02020603050405020304" pitchFamily="18" charset="0"/>
                <a:cs typeface="Times New Roman" panose="02020603050405020304" pitchFamily="18" charset="0"/>
              </a:rPr>
              <a:t>kifizetni a végrehajtást kérőnek, illetőleg kivételesen átutalni a végrehajtói</a:t>
            </a:r>
            <a:r>
              <a:rPr lang="hu-HU" sz="1800" dirty="0">
                <a:latin typeface="Times New Roman" panose="02020603050405020304" pitchFamily="18" charset="0"/>
                <a:cs typeface="Times New Roman" panose="02020603050405020304" pitchFamily="18" charset="0"/>
              </a:rPr>
              <a:t> letéti vagy más </a:t>
            </a:r>
            <a:r>
              <a:rPr lang="hu-HU" sz="1800" b="1" dirty="0">
                <a:latin typeface="Times New Roman" panose="02020603050405020304" pitchFamily="18" charset="0"/>
                <a:cs typeface="Times New Roman" panose="02020603050405020304" pitchFamily="18" charset="0"/>
              </a:rPr>
              <a:t>számlára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75. §].  </a:t>
            </a:r>
          </a:p>
          <a:p>
            <a:pPr marL="0" indent="0" algn="just">
              <a:buNone/>
            </a:pPr>
            <a:r>
              <a:rPr lang="hu-HU" sz="1800" dirty="0">
                <a:latin typeface="Times New Roman" panose="02020603050405020304" pitchFamily="18" charset="0"/>
                <a:cs typeface="Times New Roman" panose="02020603050405020304" pitchFamily="18" charset="0"/>
              </a:rPr>
              <a:t>A munkáltató </a:t>
            </a:r>
            <a:r>
              <a:rPr lang="hu-HU" sz="1800" b="1" dirty="0">
                <a:latin typeface="Times New Roman" panose="02020603050405020304" pitchFamily="18" charset="0"/>
                <a:cs typeface="Times New Roman" panose="02020603050405020304" pitchFamily="18" charset="0"/>
              </a:rPr>
              <a:t>kötelessége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76. (1) bekezdés], hogy </a:t>
            </a:r>
            <a:r>
              <a:rPr lang="hu-HU" sz="1800" i="1" dirty="0">
                <a:latin typeface="Times New Roman" panose="02020603050405020304" pitchFamily="18" charset="0"/>
                <a:cs typeface="Times New Roman" panose="02020603050405020304" pitchFamily="18" charset="0"/>
              </a:rPr>
              <a:t>legkésőbb a letiltás átvételét követő munkanapon</a:t>
            </a:r>
          </a:p>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a:t>
            </a:r>
            <a:r>
              <a:rPr lang="hu-HU" sz="1800" b="1" dirty="0">
                <a:latin typeface="Times New Roman" panose="02020603050405020304" pitchFamily="18" charset="0"/>
                <a:cs typeface="Times New Roman" panose="02020603050405020304" pitchFamily="18" charset="0"/>
              </a:rPr>
              <a:t>értesítse</a:t>
            </a:r>
            <a:r>
              <a:rPr lang="hu-HU" sz="1800" dirty="0">
                <a:latin typeface="Times New Roman" panose="02020603050405020304" pitchFamily="18" charset="0"/>
                <a:cs typeface="Times New Roman" panose="02020603050405020304" pitchFamily="18" charset="0"/>
              </a:rPr>
              <a:t> az </a:t>
            </a:r>
            <a:r>
              <a:rPr lang="hu-HU" sz="1800" b="1" dirty="0">
                <a:latin typeface="Times New Roman" panose="02020603050405020304" pitchFamily="18" charset="0"/>
                <a:cs typeface="Times New Roman" panose="02020603050405020304" pitchFamily="18" charset="0"/>
              </a:rPr>
              <a:t>adóst</a:t>
            </a:r>
            <a:r>
              <a:rPr lang="hu-HU" sz="1800" dirty="0">
                <a:latin typeface="Times New Roman" panose="02020603050405020304" pitchFamily="18" charset="0"/>
                <a:cs typeface="Times New Roman" panose="02020603050405020304" pitchFamily="18" charset="0"/>
              </a:rPr>
              <a:t> a </a:t>
            </a:r>
            <a:r>
              <a:rPr lang="hu-HU" sz="1800" b="1" dirty="0">
                <a:latin typeface="Times New Roman" panose="02020603050405020304" pitchFamily="18" charset="0"/>
                <a:cs typeface="Times New Roman" panose="02020603050405020304" pitchFamily="18" charset="0"/>
              </a:rPr>
              <a:t>letiltásról</a:t>
            </a:r>
            <a:r>
              <a:rPr lang="hu-HU" sz="1800" dirty="0">
                <a:latin typeface="Times New Roman" panose="02020603050405020304" pitchFamily="18" charset="0"/>
                <a:cs typeface="Times New Roman" panose="02020603050405020304" pitchFamily="18" charset="0"/>
              </a:rPr>
              <a:t>,</a:t>
            </a:r>
          </a:p>
          <a:p>
            <a:pPr marL="0" indent="0" algn="just">
              <a:buNone/>
            </a:pPr>
            <a:r>
              <a:rPr lang="hu-HU" sz="1800" dirty="0">
                <a:latin typeface="Times New Roman" panose="02020603050405020304" pitchFamily="18" charset="0"/>
                <a:cs typeface="Times New Roman" panose="02020603050405020304" pitchFamily="18" charset="0"/>
              </a:rPr>
              <a:t>b) </a:t>
            </a:r>
            <a:r>
              <a:rPr lang="hu-HU" sz="1800" b="1" dirty="0">
                <a:latin typeface="Times New Roman" panose="02020603050405020304" pitchFamily="18" charset="0"/>
                <a:cs typeface="Times New Roman" panose="02020603050405020304" pitchFamily="18" charset="0"/>
              </a:rPr>
              <a:t>intézkedjék</a:t>
            </a:r>
            <a:r>
              <a:rPr lang="hu-HU" sz="1800" dirty="0">
                <a:latin typeface="Times New Roman" panose="02020603050405020304" pitchFamily="18" charset="0"/>
                <a:cs typeface="Times New Roman" panose="02020603050405020304" pitchFamily="18" charset="0"/>
              </a:rPr>
              <a:t>, hogy a </a:t>
            </a:r>
            <a:r>
              <a:rPr lang="hu-HU" sz="1800" b="1" dirty="0">
                <a:latin typeface="Times New Roman" panose="02020603050405020304" pitchFamily="18" charset="0"/>
                <a:cs typeface="Times New Roman" panose="02020603050405020304" pitchFamily="18" charset="0"/>
              </a:rPr>
              <a:t>munkabér esedékessé válásakor </a:t>
            </a:r>
            <a:r>
              <a:rPr lang="hu-HU" sz="1800" dirty="0">
                <a:latin typeface="Times New Roman" panose="02020603050405020304" pitchFamily="18" charset="0"/>
                <a:cs typeface="Times New Roman" panose="02020603050405020304" pitchFamily="18" charset="0"/>
              </a:rPr>
              <a:t>(a kifizetésének napján) a </a:t>
            </a:r>
            <a:r>
              <a:rPr lang="hu-HU" sz="1800" b="1" dirty="0">
                <a:latin typeface="Times New Roman" panose="02020603050405020304" pitchFamily="18" charset="0"/>
                <a:cs typeface="Times New Roman" panose="02020603050405020304" pitchFamily="18" charset="0"/>
              </a:rPr>
              <a:t>letiltott összeget a munkabérből vonják le, és fizessék ki a végrehajtást kérőnek</a:t>
            </a:r>
            <a:r>
              <a:rPr lang="hu-HU" sz="1800" dirty="0">
                <a:latin typeface="Times New Roman" panose="02020603050405020304" pitchFamily="18" charset="0"/>
                <a:cs typeface="Times New Roman" panose="02020603050405020304" pitchFamily="18" charset="0"/>
              </a:rPr>
              <a:t>, illetőleg </a:t>
            </a:r>
            <a:r>
              <a:rPr lang="hu-HU" sz="1800" b="1" dirty="0">
                <a:latin typeface="Times New Roman" panose="02020603050405020304" pitchFamily="18" charset="0"/>
                <a:cs typeface="Times New Roman" panose="02020603050405020304" pitchFamily="18" charset="0"/>
              </a:rPr>
              <a:t>kivételesen utalják át a végrehajtói </a:t>
            </a:r>
            <a:r>
              <a:rPr lang="hu-HU" sz="1800" dirty="0">
                <a:latin typeface="Times New Roman" panose="02020603050405020304" pitchFamily="18" charset="0"/>
                <a:cs typeface="Times New Roman" panose="02020603050405020304" pitchFamily="18" charset="0"/>
              </a:rPr>
              <a:t>letéti vagy más </a:t>
            </a:r>
            <a:r>
              <a:rPr lang="hu-HU" sz="1800" b="1" dirty="0">
                <a:latin typeface="Times New Roman" panose="02020603050405020304" pitchFamily="18" charset="0"/>
                <a:cs typeface="Times New Roman" panose="02020603050405020304" pitchFamily="18" charset="0"/>
              </a:rPr>
              <a:t>számlára</a:t>
            </a:r>
            <a:r>
              <a:rPr lang="hu-HU" sz="1800" dirty="0">
                <a:latin typeface="Times New Roman" panose="02020603050405020304" pitchFamily="18" charset="0"/>
                <a:cs typeface="Times New Roman" panose="02020603050405020304" pitchFamily="18" charset="0"/>
              </a:rPr>
              <a:t>,</a:t>
            </a:r>
          </a:p>
          <a:p>
            <a:pPr marL="0" indent="0" algn="just">
              <a:buNone/>
            </a:pPr>
            <a:r>
              <a:rPr lang="hu-HU" sz="1800" dirty="0">
                <a:latin typeface="Times New Roman" panose="02020603050405020304" pitchFamily="18" charset="0"/>
                <a:cs typeface="Times New Roman" panose="02020603050405020304" pitchFamily="18" charset="0"/>
              </a:rPr>
              <a:t>c) </a:t>
            </a:r>
            <a:r>
              <a:rPr lang="hu-HU" sz="1800" b="1" dirty="0">
                <a:latin typeface="Times New Roman" panose="02020603050405020304" pitchFamily="18" charset="0"/>
                <a:cs typeface="Times New Roman" panose="02020603050405020304" pitchFamily="18" charset="0"/>
              </a:rPr>
              <a:t>értesítse</a:t>
            </a:r>
            <a:r>
              <a:rPr lang="hu-HU" sz="1800" dirty="0">
                <a:latin typeface="Times New Roman" panose="02020603050405020304" pitchFamily="18" charset="0"/>
                <a:cs typeface="Times New Roman" panose="02020603050405020304" pitchFamily="18" charset="0"/>
              </a:rPr>
              <a:t> a </a:t>
            </a:r>
            <a:r>
              <a:rPr lang="hu-HU" sz="1800" b="1" dirty="0">
                <a:latin typeface="Times New Roman" panose="02020603050405020304" pitchFamily="18" charset="0"/>
                <a:cs typeface="Times New Roman" panose="02020603050405020304" pitchFamily="18" charset="0"/>
              </a:rPr>
              <a:t>letiltás foganatosításának akadályáról a letiltást kibocsátó szervet</a:t>
            </a:r>
            <a:endParaRPr lang="hu-HU" sz="1800" dirty="0">
              <a:latin typeface="Times New Roman" panose="02020603050405020304" pitchFamily="18" charset="0"/>
              <a:cs typeface="Times New Roman" panose="02020603050405020304" pitchFamily="18" charset="0"/>
            </a:endParaRPr>
          </a:p>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a:t>
            </a:r>
            <a:r>
              <a:rPr lang="hu-HU" sz="1800" b="1" dirty="0">
                <a:latin typeface="Times New Roman" panose="02020603050405020304" pitchFamily="18" charset="0"/>
                <a:cs typeface="Times New Roman" panose="02020603050405020304" pitchFamily="18" charset="0"/>
              </a:rPr>
              <a:t>munkáltató fenti kötelezettségeinek megszegése esetén </a:t>
            </a:r>
            <a:r>
              <a:rPr lang="hu-HU" sz="1800" dirty="0">
                <a:latin typeface="Times New Roman" panose="02020603050405020304" pitchFamily="18" charset="0"/>
                <a:cs typeface="Times New Roman" panose="02020603050405020304" pitchFamily="18" charset="0"/>
              </a:rPr>
              <a:t>a végrehajtó indítványára a végrehajtást foganatosító bíróság </a:t>
            </a:r>
            <a:br>
              <a:rPr lang="hu-HU" sz="1800" dirty="0">
                <a:latin typeface="Times New Roman" panose="02020603050405020304" pitchFamily="18" charset="0"/>
                <a:cs typeface="Times New Roman" panose="02020603050405020304" pitchFamily="18" charset="0"/>
              </a:rPr>
            </a:br>
            <a:r>
              <a:rPr lang="hu-HU" sz="1800" dirty="0">
                <a:latin typeface="Times New Roman" panose="02020603050405020304" pitchFamily="18" charset="0"/>
                <a:cs typeface="Times New Roman" panose="02020603050405020304" pitchFamily="18" charset="0"/>
              </a:rPr>
              <a:t>500.000,- Ft-ig (de legfeljebb a végrehajtási ügyértékig) terjedő </a:t>
            </a:r>
            <a:r>
              <a:rPr lang="hu-HU" sz="1800" b="1" dirty="0">
                <a:latin typeface="Times New Roman" panose="02020603050405020304" pitchFamily="18" charset="0"/>
                <a:cs typeface="Times New Roman" panose="02020603050405020304" pitchFamily="18" charset="0"/>
              </a:rPr>
              <a:t>rendbírsággal</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sújtja</a:t>
            </a:r>
            <a:r>
              <a:rPr lang="hu-HU" sz="1800" dirty="0">
                <a:latin typeface="Times New Roman" panose="02020603050405020304" pitchFamily="18" charset="0"/>
                <a:cs typeface="Times New Roman" panose="02020603050405020304" pitchFamily="18" charset="0"/>
              </a:rPr>
              <a:t> [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45/A. (1) és (2) bekezdés].</a:t>
            </a:r>
          </a:p>
        </p:txBody>
      </p:sp>
    </p:spTree>
    <p:extLst>
      <p:ext uri="{BB962C8B-B14F-4D97-AF65-F5344CB8AC3E}">
        <p14:creationId xmlns:p14="http://schemas.microsoft.com/office/powerpoint/2010/main" val="760531617"/>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a:bodyPr>
          <a:lstStyle/>
          <a:p>
            <a:pPr marL="0" indent="0" algn="ctr">
              <a:buNone/>
            </a:pPr>
            <a:r>
              <a:rPr lang="hu-HU" sz="3400" dirty="0">
                <a:latin typeface="Times New Roman" panose="02020603050405020304" pitchFamily="18" charset="0"/>
                <a:cs typeface="Times New Roman" panose="02020603050405020304" pitchFamily="18" charset="0"/>
              </a:rPr>
              <a:t>6. A MUNKÁLTATÓ FELELŐSSÉGE</a:t>
            </a:r>
          </a:p>
          <a:p>
            <a:pPr marL="0" indent="0">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2000" dirty="0">
                <a:latin typeface="Times New Roman" panose="02020603050405020304" pitchFamily="18" charset="0"/>
                <a:cs typeface="Times New Roman" panose="02020603050405020304" pitchFamily="18" charset="0"/>
              </a:rPr>
              <a:t>A munkabérre vezetett végrehajtásra vonatkozó </a:t>
            </a:r>
            <a:r>
              <a:rPr lang="hu-HU" sz="2000" i="1" dirty="0">
                <a:latin typeface="Times New Roman" panose="02020603050405020304" pitchFamily="18" charset="0"/>
                <a:cs typeface="Times New Roman" panose="02020603050405020304" pitchFamily="18" charset="0"/>
              </a:rPr>
              <a:t>kötelesség megszegése esetén </a:t>
            </a:r>
            <a:r>
              <a:rPr lang="hu-HU" sz="2000" dirty="0">
                <a:latin typeface="Times New Roman" panose="02020603050405020304" pitchFamily="18" charset="0"/>
                <a:cs typeface="Times New Roman" panose="02020603050405020304" pitchFamily="18" charset="0"/>
              </a:rPr>
              <a:t>a </a:t>
            </a:r>
            <a:r>
              <a:rPr lang="hu-HU" sz="2000" b="1" dirty="0">
                <a:latin typeface="Times New Roman" panose="02020603050405020304" pitchFamily="18" charset="0"/>
                <a:cs typeface="Times New Roman" panose="02020603050405020304" pitchFamily="18" charset="0"/>
              </a:rPr>
              <a:t>munkáltató a le nem vont összeg erejéig készfizető kezesként felel a végrehajtást kérőnek </a:t>
            </a:r>
            <a:r>
              <a:rPr lang="hu-HU" sz="2000" dirty="0">
                <a:latin typeface="Times New Roman" panose="02020603050405020304" pitchFamily="18" charset="0"/>
                <a:cs typeface="Times New Roman" panose="02020603050405020304" pitchFamily="18" charset="0"/>
              </a:rPr>
              <a:t>[</a:t>
            </a:r>
            <a:r>
              <a:rPr lang="hu-HU" sz="2000" dirty="0" err="1">
                <a:latin typeface="Times New Roman" panose="02020603050405020304" pitchFamily="18" charset="0"/>
                <a:cs typeface="Times New Roman" panose="02020603050405020304" pitchFamily="18" charset="0"/>
              </a:rPr>
              <a:t>Vht</a:t>
            </a:r>
            <a:r>
              <a:rPr lang="hu-HU" sz="2000" dirty="0">
                <a:latin typeface="Times New Roman" panose="02020603050405020304" pitchFamily="18" charset="0"/>
                <a:cs typeface="Times New Roman" panose="02020603050405020304" pitchFamily="18" charset="0"/>
              </a:rPr>
              <a:t>. 79. § (1) bekezdés].  </a:t>
            </a:r>
          </a:p>
          <a:p>
            <a:pPr marL="0" indent="0" algn="just">
              <a:buNone/>
            </a:pPr>
            <a:endParaRPr lang="hu-HU" sz="2000" dirty="0">
              <a:latin typeface="Times New Roman" panose="02020603050405020304" pitchFamily="18" charset="0"/>
              <a:cs typeface="Times New Roman" panose="02020603050405020304" pitchFamily="18" charset="0"/>
            </a:endParaRPr>
          </a:p>
          <a:p>
            <a:pPr marL="0" indent="0" algn="just">
              <a:buNone/>
            </a:pPr>
            <a:r>
              <a:rPr lang="hu-HU" sz="2000" dirty="0">
                <a:latin typeface="Times New Roman" panose="02020603050405020304" pitchFamily="18" charset="0"/>
                <a:cs typeface="Times New Roman" panose="02020603050405020304" pitchFamily="18" charset="0"/>
              </a:rPr>
              <a:t>Ha a munkabérre vezetett végrehajtásra vonatkozó </a:t>
            </a:r>
            <a:r>
              <a:rPr lang="hu-HU" sz="2000" i="1" dirty="0">
                <a:latin typeface="Times New Roman" panose="02020603050405020304" pitchFamily="18" charset="0"/>
                <a:cs typeface="Times New Roman" panose="02020603050405020304" pitchFamily="18" charset="0"/>
              </a:rPr>
              <a:t>kötelességet</a:t>
            </a:r>
            <a:r>
              <a:rPr lang="hu-HU" sz="2000" dirty="0">
                <a:latin typeface="Times New Roman" panose="02020603050405020304" pitchFamily="18" charset="0"/>
                <a:cs typeface="Times New Roman" panose="02020603050405020304" pitchFamily="18" charset="0"/>
              </a:rPr>
              <a:t> a </a:t>
            </a:r>
            <a:r>
              <a:rPr lang="hu-HU" sz="2000" b="1" dirty="0">
                <a:latin typeface="Times New Roman" panose="02020603050405020304" pitchFamily="18" charset="0"/>
                <a:cs typeface="Times New Roman" panose="02020603050405020304" pitchFamily="18" charset="0"/>
              </a:rPr>
              <a:t>munkáltató alkalmazottja szándékosan szegte </a:t>
            </a:r>
            <a:r>
              <a:rPr lang="hu-HU" sz="2000" dirty="0">
                <a:latin typeface="Times New Roman" panose="02020603050405020304" pitchFamily="18" charset="0"/>
                <a:cs typeface="Times New Roman" panose="02020603050405020304" pitchFamily="18" charset="0"/>
              </a:rPr>
              <a:t>meg, és a </a:t>
            </a:r>
            <a:r>
              <a:rPr lang="hu-HU" sz="2000" i="1" dirty="0">
                <a:latin typeface="Times New Roman" panose="02020603050405020304" pitchFamily="18" charset="0"/>
                <a:cs typeface="Times New Roman" panose="02020603050405020304" pitchFamily="18" charset="0"/>
              </a:rPr>
              <a:t>munkáltatótól a le nem vont összeget nem lehetett behajtani</a:t>
            </a:r>
            <a:r>
              <a:rPr lang="hu-HU" sz="2000" dirty="0">
                <a:latin typeface="Times New Roman" panose="02020603050405020304" pitchFamily="18" charset="0"/>
                <a:cs typeface="Times New Roman" panose="02020603050405020304" pitchFamily="18" charset="0"/>
              </a:rPr>
              <a:t>, a </a:t>
            </a:r>
            <a:r>
              <a:rPr lang="hu-HU" sz="2000" b="1" dirty="0">
                <a:latin typeface="Times New Roman" panose="02020603050405020304" pitchFamily="18" charset="0"/>
                <a:cs typeface="Times New Roman" panose="02020603050405020304" pitchFamily="18" charset="0"/>
              </a:rPr>
              <a:t>be nem hajtott összeg erejéig az alkalmazott készfizető kezesként felel a végrehajtást kérőnek </a:t>
            </a:r>
            <a:br>
              <a:rPr lang="hu-HU" sz="2000" b="1" dirty="0">
                <a:latin typeface="Times New Roman" panose="02020603050405020304" pitchFamily="18" charset="0"/>
                <a:cs typeface="Times New Roman" panose="02020603050405020304" pitchFamily="18" charset="0"/>
              </a:rPr>
            </a:br>
            <a:r>
              <a:rPr lang="hu-HU" sz="2000" dirty="0">
                <a:latin typeface="Times New Roman" panose="02020603050405020304" pitchFamily="18" charset="0"/>
                <a:cs typeface="Times New Roman" panose="02020603050405020304" pitchFamily="18" charset="0"/>
              </a:rPr>
              <a:t>[</a:t>
            </a:r>
            <a:r>
              <a:rPr lang="hu-HU" sz="2000" dirty="0" err="1">
                <a:latin typeface="Times New Roman" panose="02020603050405020304" pitchFamily="18" charset="0"/>
                <a:cs typeface="Times New Roman" panose="02020603050405020304" pitchFamily="18" charset="0"/>
              </a:rPr>
              <a:t>Vht</a:t>
            </a:r>
            <a:r>
              <a:rPr lang="hu-HU" sz="2000" dirty="0">
                <a:latin typeface="Times New Roman" panose="02020603050405020304" pitchFamily="18" charset="0"/>
                <a:cs typeface="Times New Roman" panose="02020603050405020304" pitchFamily="18" charset="0"/>
              </a:rPr>
              <a:t>. 79. § (2) bekezdés]. </a:t>
            </a:r>
            <a:r>
              <a:rPr lang="hu-HU" sz="1800" dirty="0">
                <a:latin typeface="Times New Roman" panose="02020603050405020304" pitchFamily="18" charset="0"/>
                <a:cs typeface="Times New Roman" panose="02020603050405020304" pitchFamily="18" charset="0"/>
              </a:rPr>
              <a:t> </a:t>
            </a:r>
          </a:p>
          <a:p>
            <a:pPr marL="0" indent="0" algn="just">
              <a:buNone/>
            </a:pPr>
            <a:endParaRPr lang="hu-H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5809523"/>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7DBB62B-4AC6-C22D-B88A-7D86DD735F6B}"/>
              </a:ext>
            </a:extLst>
          </p:cNvPr>
          <p:cNvSpPr>
            <a:spLocks noGrp="1"/>
          </p:cNvSpPr>
          <p:nvPr>
            <p:ph type="title"/>
          </p:nvPr>
        </p:nvSpPr>
        <p:spPr/>
        <p:txBody>
          <a:bodyPr>
            <a:normAutofit/>
          </a:bodyPr>
          <a:lstStyle/>
          <a:p>
            <a:pPr algn="ctr"/>
            <a:r>
              <a:rPr lang="hu-HU" sz="2800" dirty="0">
                <a:latin typeface="Times New Roman" panose="02020603050405020304" pitchFamily="18" charset="0"/>
                <a:cs typeface="Times New Roman" panose="02020603050405020304" pitchFamily="18" charset="0"/>
              </a:rPr>
              <a:t>III.) VÉGREHAJTÁS PÉNZFORGALMI SZOLGÁLTATÓNÁL KEZELT ÖSSZEGRE </a:t>
            </a:r>
          </a:p>
        </p:txBody>
      </p:sp>
      <p:sp>
        <p:nvSpPr>
          <p:cNvPr id="3" name="Tartalom helye 2">
            <a:extLst>
              <a:ext uri="{FF2B5EF4-FFF2-40B4-BE49-F238E27FC236}">
                <a16:creationId xmlns:a16="http://schemas.microsoft.com/office/drawing/2014/main" id="{AD20CA95-E3A7-1B01-5C82-AAF264E80EB7}"/>
              </a:ext>
            </a:extLst>
          </p:cNvPr>
          <p:cNvSpPr>
            <a:spLocks noGrp="1"/>
          </p:cNvSpPr>
          <p:nvPr>
            <p:ph idx="1"/>
          </p:nvPr>
        </p:nvSpPr>
        <p:spPr/>
        <p:txBody>
          <a:bodyPr>
            <a:normAutofit fontScale="25000" lnSpcReduction="20000"/>
          </a:bodyPr>
          <a:lstStyle/>
          <a:p>
            <a:pPr marL="0" indent="0">
              <a:buNone/>
            </a:pPr>
            <a:r>
              <a:rPr lang="hu-HU" sz="9600" dirty="0">
                <a:latin typeface="Times New Roman" panose="02020603050405020304" pitchFamily="18" charset="0"/>
                <a:cs typeface="Times New Roman" panose="02020603050405020304" pitchFamily="18" charset="0"/>
              </a:rPr>
              <a:t>KÖZÖS SZABÁLYOK</a:t>
            </a:r>
          </a:p>
          <a:p>
            <a:pPr marL="0" indent="0">
              <a:buNone/>
            </a:pPr>
            <a:endParaRPr lang="hu-HU" sz="2500" b="1" dirty="0">
              <a:latin typeface="Times New Roman" panose="02020603050405020304" pitchFamily="18" charset="0"/>
              <a:cs typeface="Times New Roman" panose="02020603050405020304" pitchFamily="18" charset="0"/>
            </a:endParaRPr>
          </a:p>
          <a:p>
            <a:pPr marL="0" indent="0" algn="just">
              <a:buNone/>
            </a:pPr>
            <a:r>
              <a:rPr lang="hu-HU" sz="5600" b="1" dirty="0">
                <a:latin typeface="Times New Roman" panose="02020603050405020304" pitchFamily="18" charset="0"/>
                <a:cs typeface="Times New Roman" panose="02020603050405020304" pitchFamily="18" charset="0"/>
              </a:rPr>
              <a:t>Főszabály [</a:t>
            </a:r>
            <a:r>
              <a:rPr lang="hu-HU" sz="5600" b="1" dirty="0" err="1">
                <a:latin typeface="Times New Roman" panose="02020603050405020304" pitchFamily="18" charset="0"/>
                <a:cs typeface="Times New Roman" panose="02020603050405020304" pitchFamily="18" charset="0"/>
              </a:rPr>
              <a:t>Vht</a:t>
            </a:r>
            <a:r>
              <a:rPr lang="hu-HU" sz="5600" b="1" dirty="0">
                <a:latin typeface="Times New Roman" panose="02020603050405020304" pitchFamily="18" charset="0"/>
                <a:cs typeface="Times New Roman" panose="02020603050405020304" pitchFamily="18" charset="0"/>
              </a:rPr>
              <a:t>. 79. § (1) bekezdés]</a:t>
            </a:r>
            <a:r>
              <a:rPr lang="hu-HU" sz="5600" dirty="0">
                <a:latin typeface="Times New Roman" panose="02020603050405020304" pitchFamily="18" charset="0"/>
                <a:cs typeface="Times New Roman" panose="02020603050405020304" pitchFamily="18" charset="0"/>
              </a:rPr>
              <a:t>: </a:t>
            </a:r>
          </a:p>
          <a:p>
            <a:pPr lvl="1" algn="just"/>
            <a:r>
              <a:rPr lang="hu-HU" sz="5600" dirty="0">
                <a:latin typeface="Times New Roman" panose="02020603050405020304" pitchFamily="18" charset="0"/>
                <a:cs typeface="Times New Roman" panose="02020603050405020304" pitchFamily="18" charset="0"/>
              </a:rPr>
              <a:t>a pénzforgalmi szolgáltatónál kezelt, az adóst megillető pénzösszeg </a:t>
            </a:r>
            <a:r>
              <a:rPr lang="hu-HU" sz="5600" b="1" dirty="0">
                <a:latin typeface="Times New Roman" panose="02020603050405020304" pitchFamily="18" charset="0"/>
                <a:cs typeface="Times New Roman" panose="02020603050405020304" pitchFamily="18" charset="0"/>
              </a:rPr>
              <a:t>teljes összegben végrehajtás alá vonható.</a:t>
            </a:r>
          </a:p>
          <a:p>
            <a:pPr lvl="1" algn="just"/>
            <a:endParaRPr lang="hu-HU" sz="3200" b="1" dirty="0">
              <a:latin typeface="Times New Roman" panose="02020603050405020304" pitchFamily="18" charset="0"/>
              <a:cs typeface="Times New Roman" panose="02020603050405020304" pitchFamily="18" charset="0"/>
            </a:endParaRPr>
          </a:p>
          <a:p>
            <a:pPr marL="0" indent="0" algn="just">
              <a:buNone/>
            </a:pPr>
            <a:r>
              <a:rPr lang="hu-HU" sz="5600" b="1" dirty="0">
                <a:latin typeface="Times New Roman" panose="02020603050405020304" pitchFamily="18" charset="0"/>
                <a:cs typeface="Times New Roman" panose="02020603050405020304" pitchFamily="18" charset="0"/>
              </a:rPr>
              <a:t>Mentességi</a:t>
            </a:r>
            <a:r>
              <a:rPr lang="hu-HU" sz="5600" dirty="0">
                <a:latin typeface="Times New Roman" panose="02020603050405020304" pitchFamily="18" charset="0"/>
                <a:cs typeface="Times New Roman" panose="02020603050405020304" pitchFamily="18" charset="0"/>
              </a:rPr>
              <a:t> </a:t>
            </a:r>
            <a:r>
              <a:rPr lang="hu-HU" sz="5600" b="1" dirty="0">
                <a:latin typeface="Times New Roman" panose="02020603050405020304" pitchFamily="18" charset="0"/>
                <a:cs typeface="Times New Roman" panose="02020603050405020304" pitchFamily="18" charset="0"/>
              </a:rPr>
              <a:t>szabályok [</a:t>
            </a:r>
            <a:r>
              <a:rPr lang="hu-HU" sz="5600" b="1" dirty="0" err="1">
                <a:latin typeface="Times New Roman" panose="02020603050405020304" pitchFamily="18" charset="0"/>
                <a:cs typeface="Times New Roman" panose="02020603050405020304" pitchFamily="18" charset="0"/>
              </a:rPr>
              <a:t>Vht</a:t>
            </a:r>
            <a:r>
              <a:rPr lang="hu-HU" sz="5600" b="1" dirty="0">
                <a:latin typeface="Times New Roman" panose="02020603050405020304" pitchFamily="18" charset="0"/>
                <a:cs typeface="Times New Roman" panose="02020603050405020304" pitchFamily="18" charset="0"/>
              </a:rPr>
              <a:t>. 79. § (2)-(3) bekezdések]</a:t>
            </a:r>
            <a:r>
              <a:rPr lang="hu-HU" sz="5600" dirty="0">
                <a:latin typeface="Times New Roman" panose="02020603050405020304" pitchFamily="18" charset="0"/>
                <a:cs typeface="Times New Roman" panose="02020603050405020304" pitchFamily="18" charset="0"/>
              </a:rPr>
              <a:t>:</a:t>
            </a:r>
          </a:p>
          <a:p>
            <a:pPr lvl="1" algn="just"/>
            <a:r>
              <a:rPr lang="hu-HU" sz="5600" dirty="0">
                <a:latin typeface="Times New Roman" panose="02020603050405020304" pitchFamily="18" charset="0"/>
                <a:cs typeface="Times New Roman" panose="02020603050405020304" pitchFamily="18" charset="0"/>
              </a:rPr>
              <a:t>a pénzforgalmi szolgáltatónál kezelt, természetes személyt megillető összegből a </a:t>
            </a:r>
            <a:r>
              <a:rPr lang="hu-HU" sz="5600" b="1" dirty="0">
                <a:latin typeface="Times New Roman" panose="02020603050405020304" pitchFamily="18" charset="0"/>
                <a:cs typeface="Times New Roman" panose="02020603050405020304" pitchFamily="18" charset="0"/>
              </a:rPr>
              <a:t>200.000,- Ft feletti összeg korlátlanul végrehajtás alá vonható</a:t>
            </a:r>
            <a:r>
              <a:rPr lang="hu-HU" sz="5600" dirty="0">
                <a:latin typeface="Times New Roman" panose="02020603050405020304" pitchFamily="18" charset="0"/>
                <a:cs typeface="Times New Roman" panose="02020603050405020304" pitchFamily="18" charset="0"/>
              </a:rPr>
              <a:t>, </a:t>
            </a:r>
          </a:p>
          <a:p>
            <a:pPr lvl="1" algn="just"/>
            <a:r>
              <a:rPr lang="hu-HU" sz="5600" dirty="0">
                <a:latin typeface="Times New Roman" panose="02020603050405020304" pitchFamily="18" charset="0"/>
                <a:cs typeface="Times New Roman" panose="02020603050405020304" pitchFamily="18" charset="0"/>
              </a:rPr>
              <a:t>az ez alatti összegből pedig a </a:t>
            </a:r>
            <a:r>
              <a:rPr lang="hu-HU" sz="5600" b="1" dirty="0">
                <a:latin typeface="Times New Roman" panose="02020603050405020304" pitchFamily="18" charset="0"/>
                <a:cs typeface="Times New Roman" panose="02020603050405020304" pitchFamily="18" charset="0"/>
              </a:rPr>
              <a:t>60.000,- Ft és a 200.000 Ft közötti rész 50 %-a vonható végrehajtás alá,</a:t>
            </a:r>
            <a:endParaRPr lang="hu-HU" sz="5600" dirty="0">
              <a:latin typeface="Times New Roman" panose="02020603050405020304" pitchFamily="18" charset="0"/>
              <a:cs typeface="Times New Roman" panose="02020603050405020304" pitchFamily="18" charset="0"/>
            </a:endParaRPr>
          </a:p>
          <a:p>
            <a:pPr lvl="1" algn="just"/>
            <a:r>
              <a:rPr lang="hu-HU" sz="5600" b="1" dirty="0">
                <a:latin typeface="Times New Roman" panose="02020603050405020304" pitchFamily="18" charset="0"/>
                <a:cs typeface="Times New Roman" panose="02020603050405020304" pitchFamily="18" charset="0"/>
              </a:rPr>
              <a:t>mentes</a:t>
            </a:r>
            <a:r>
              <a:rPr lang="hu-HU" sz="5600" dirty="0">
                <a:latin typeface="Times New Roman" panose="02020603050405020304" pitchFamily="18" charset="0"/>
                <a:cs typeface="Times New Roman" panose="02020603050405020304" pitchFamily="18" charset="0"/>
              </a:rPr>
              <a:t> a </a:t>
            </a:r>
            <a:r>
              <a:rPr lang="hu-HU" sz="5600" b="1" dirty="0">
                <a:latin typeface="Times New Roman" panose="02020603050405020304" pitchFamily="18" charset="0"/>
                <a:cs typeface="Times New Roman" panose="02020603050405020304" pitchFamily="18" charset="0"/>
              </a:rPr>
              <a:t>végrehajtás alól az a része</a:t>
            </a:r>
            <a:r>
              <a:rPr lang="hu-HU" sz="5600" dirty="0">
                <a:latin typeface="Times New Roman" panose="02020603050405020304" pitchFamily="18" charset="0"/>
                <a:cs typeface="Times New Roman" panose="02020603050405020304" pitchFamily="18" charset="0"/>
              </a:rPr>
              <a:t>, amely </a:t>
            </a:r>
            <a:r>
              <a:rPr lang="hu-HU" sz="5600" b="1" dirty="0">
                <a:latin typeface="Times New Roman" panose="02020603050405020304" pitchFamily="18" charset="0"/>
                <a:cs typeface="Times New Roman" panose="02020603050405020304" pitchFamily="18" charset="0"/>
              </a:rPr>
              <a:t>nem haladja meg a 60.000,- Ft-ot</a:t>
            </a:r>
            <a:r>
              <a:rPr lang="hu-HU" sz="5600" dirty="0">
                <a:latin typeface="Times New Roman" panose="02020603050405020304" pitchFamily="18" charset="0"/>
                <a:cs typeface="Times New Roman" panose="02020603050405020304" pitchFamily="18" charset="0"/>
              </a:rPr>
              <a:t>. </a:t>
            </a:r>
          </a:p>
          <a:p>
            <a:pPr lvl="1" algn="just"/>
            <a:r>
              <a:rPr lang="hu-HU" sz="5600" dirty="0">
                <a:latin typeface="Times New Roman" panose="02020603050405020304" pitchFamily="18" charset="0"/>
                <a:cs typeface="Times New Roman" panose="02020603050405020304" pitchFamily="18" charset="0"/>
              </a:rPr>
              <a:t>ha a végrehajtás </a:t>
            </a:r>
            <a:r>
              <a:rPr lang="hu-HU" sz="5600" i="1" dirty="0">
                <a:latin typeface="Times New Roman" panose="02020603050405020304" pitchFamily="18" charset="0"/>
                <a:cs typeface="Times New Roman" panose="02020603050405020304" pitchFamily="18" charset="0"/>
              </a:rPr>
              <a:t>gyermektartásdíj vagy szüléssel járó költség </a:t>
            </a:r>
            <a:r>
              <a:rPr lang="hu-HU" sz="5600" dirty="0">
                <a:latin typeface="Times New Roman" panose="02020603050405020304" pitchFamily="18" charset="0"/>
                <a:cs typeface="Times New Roman" panose="02020603050405020304" pitchFamily="18" charset="0"/>
              </a:rPr>
              <a:t>behajtására folyik, ennek az </a:t>
            </a:r>
            <a:r>
              <a:rPr lang="hu-HU" sz="5600" b="1" dirty="0">
                <a:latin typeface="Times New Roman" panose="02020603050405020304" pitchFamily="18" charset="0"/>
                <a:cs typeface="Times New Roman" panose="02020603050405020304" pitchFamily="18" charset="0"/>
              </a:rPr>
              <a:t>összegnek az 50 %-a is végrehajtás alá vonható</a:t>
            </a:r>
            <a:r>
              <a:rPr lang="hu-HU" sz="5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805708656"/>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doboz 2">
            <a:extLst>
              <a:ext uri="{FF2B5EF4-FFF2-40B4-BE49-F238E27FC236}">
                <a16:creationId xmlns:a16="http://schemas.microsoft.com/office/drawing/2014/main" id="{6D8D755A-0DCF-4951-9C9F-E84D942071D8}"/>
              </a:ext>
            </a:extLst>
          </p:cNvPr>
          <p:cNvSpPr txBox="1"/>
          <p:nvPr/>
        </p:nvSpPr>
        <p:spPr>
          <a:xfrm>
            <a:off x="1020932" y="878889"/>
            <a:ext cx="10289219" cy="6916124"/>
          </a:xfrm>
          <a:prstGeom prst="rect">
            <a:avLst/>
          </a:prstGeom>
          <a:noFill/>
        </p:spPr>
        <p:txBody>
          <a:bodyPr wrap="square">
            <a:spAutoFit/>
          </a:bodyPr>
          <a:lstStyle/>
          <a:p>
            <a:pPr lvl="0" algn="just" fontAlgn="base">
              <a:lnSpc>
                <a:spcPct val="107000"/>
              </a:lnSpc>
              <a:spcAft>
                <a:spcPts val="800"/>
              </a:spcAft>
            </a:pPr>
            <a:r>
              <a:rPr lang="hu-HU" sz="2400" b="1" kern="100" dirty="0">
                <a:effectLst/>
                <a:latin typeface="Times New Roman" panose="02020603050405020304" pitchFamily="18" charset="0"/>
                <a:ea typeface="SimSun" panose="02010600030101010101" pitchFamily="2" charset="-122"/>
                <a:cs typeface="Mangal" panose="02040503050203030202" pitchFamily="18" charset="0"/>
              </a:rPr>
              <a:t>A közös számla végrehajtás alá vonása nem adós számlatulajdonos esetén</a:t>
            </a:r>
          </a:p>
          <a:p>
            <a:pPr lvl="0" algn="just" fontAlgn="base">
              <a:lnSpc>
                <a:spcPct val="107000"/>
              </a:lnSpc>
              <a:spcAft>
                <a:spcPts val="800"/>
              </a:spcAft>
            </a:pPr>
            <a:r>
              <a:rPr lang="hu-HU" sz="2000" b="1" kern="100" dirty="0">
                <a:effectLst/>
                <a:latin typeface="Times New Roman" panose="02020603050405020304" pitchFamily="18" charset="0"/>
                <a:ea typeface="SimSun" panose="02010600030101010101" pitchFamily="2" charset="-122"/>
                <a:cs typeface="Mangal" panose="02040503050203030202" pitchFamily="18" charset="0"/>
              </a:rPr>
              <a:t> </a:t>
            </a:r>
            <a:endParaRPr lang="hu-HU" sz="2000" b="1" kern="100" dirty="0">
              <a:latin typeface="Times New Roman" panose="02020603050405020304" pitchFamily="18" charset="0"/>
              <a:ea typeface="SimSun" panose="02010600030101010101" pitchFamily="2" charset="-122"/>
              <a:cs typeface="Mangal" panose="02040503050203030202" pitchFamily="18" charset="0"/>
            </a:endParaRPr>
          </a:p>
          <a:p>
            <a:pPr lvl="0" algn="just" fontAlgn="base">
              <a:lnSpc>
                <a:spcPct val="107000"/>
              </a:lnSpc>
              <a:spcAft>
                <a:spcPts val="800"/>
              </a:spcAft>
            </a:pPr>
            <a:r>
              <a:rPr lang="hu-HU" sz="1600" kern="100" dirty="0">
                <a:effectLst/>
                <a:latin typeface="Times New Roman" panose="02020603050405020304" pitchFamily="18" charset="0"/>
                <a:ea typeface="SimSun" panose="02010600030101010101" pitchFamily="2" charset="-122"/>
                <a:cs typeface="Mangal" panose="02040503050203030202" pitchFamily="18" charset="0"/>
              </a:rPr>
              <a:t>A pénzforgalmi szolgáltatónál </a:t>
            </a:r>
            <a:r>
              <a:rPr lang="hu-HU" sz="1600" b="1" kern="100" dirty="0">
                <a:effectLst/>
                <a:latin typeface="Times New Roman" panose="02020603050405020304" pitchFamily="18" charset="0"/>
                <a:ea typeface="SimSun" panose="02010600030101010101" pitchFamily="2" charset="-122"/>
                <a:cs typeface="Mangal" panose="02040503050203030202" pitchFamily="18" charset="0"/>
              </a:rPr>
              <a:t>több számlatulajdonos tulajdonában</a:t>
            </a:r>
            <a:r>
              <a:rPr lang="hu-HU" sz="1600" kern="100" dirty="0">
                <a:effectLst/>
                <a:latin typeface="Times New Roman" panose="02020603050405020304" pitchFamily="18" charset="0"/>
                <a:ea typeface="SimSun" panose="02010600030101010101" pitchFamily="2" charset="-122"/>
                <a:cs typeface="Mangal" panose="02040503050203030202" pitchFamily="18" charset="0"/>
              </a:rPr>
              <a:t> álló számlán kezelt </a:t>
            </a:r>
            <a:r>
              <a:rPr lang="hu-HU" sz="1600" b="1" kern="100" dirty="0">
                <a:effectLst/>
                <a:latin typeface="Times New Roman" panose="02020603050405020304" pitchFamily="18" charset="0"/>
                <a:ea typeface="SimSun" panose="02010600030101010101" pitchFamily="2" charset="-122"/>
                <a:cs typeface="Mangal" panose="02040503050203030202" pitchFamily="18" charset="0"/>
              </a:rPr>
              <a:t>pénzösszeg</a:t>
            </a:r>
            <a:r>
              <a:rPr lang="hu-HU" sz="1600" kern="100" dirty="0">
                <a:effectLst/>
                <a:latin typeface="Times New Roman" panose="02020603050405020304" pitchFamily="18" charset="0"/>
                <a:ea typeface="SimSun" panose="02010600030101010101" pitchFamily="2" charset="-122"/>
                <a:cs typeface="Mangal" panose="02040503050203030202" pitchFamily="18" charset="0"/>
              </a:rPr>
              <a:t> </a:t>
            </a:r>
            <a:r>
              <a:rPr lang="hu-HU" sz="1600" b="1" kern="100" dirty="0">
                <a:effectLst/>
                <a:latin typeface="Times New Roman" panose="02020603050405020304" pitchFamily="18" charset="0"/>
                <a:ea typeface="SimSun" panose="02010600030101010101" pitchFamily="2" charset="-122"/>
                <a:cs typeface="Mangal" panose="02040503050203030202" pitchFamily="18" charset="0"/>
              </a:rPr>
              <a:t>bármelyik számlatulajdonossal szemben fennálló követelés fejében teljes összegben végrehajtás alá vonható</a:t>
            </a:r>
            <a:r>
              <a:rPr lang="hu-HU" sz="1600" kern="100" dirty="0">
                <a:effectLst/>
                <a:latin typeface="Times New Roman" panose="02020603050405020304" pitchFamily="18" charset="0"/>
                <a:ea typeface="SimSun" panose="02010600030101010101" pitchFamily="2" charset="-122"/>
                <a:cs typeface="Mangal" panose="02040503050203030202" pitchFamily="18" charset="0"/>
              </a:rPr>
              <a:t>, a 79/A. § rendelkezéseit ebben az esetben is alkalmazni kell [</a:t>
            </a:r>
            <a:r>
              <a:rPr lang="hu-HU" sz="1600" kern="100" dirty="0" err="1">
                <a:effectLst/>
                <a:latin typeface="Times New Roman" panose="02020603050405020304" pitchFamily="18" charset="0"/>
                <a:ea typeface="SimSun" panose="02010600030101010101" pitchFamily="2" charset="-122"/>
                <a:cs typeface="Mangal" panose="02040503050203030202" pitchFamily="18" charset="0"/>
              </a:rPr>
              <a:t>Vht</a:t>
            </a:r>
            <a:r>
              <a:rPr lang="hu-HU" sz="1600" kern="100" dirty="0">
                <a:effectLst/>
                <a:latin typeface="Times New Roman" panose="02020603050405020304" pitchFamily="18" charset="0"/>
                <a:ea typeface="SimSun" panose="02010600030101010101" pitchFamily="2" charset="-122"/>
                <a:cs typeface="Mangal" panose="02040503050203030202" pitchFamily="18" charset="0"/>
              </a:rPr>
              <a:t>. 79/C. § (1) bekezdés].</a:t>
            </a:r>
          </a:p>
          <a:p>
            <a:pPr lvl="0" algn="just" fontAlgn="base">
              <a:lnSpc>
                <a:spcPct val="107000"/>
              </a:lnSpc>
              <a:spcAft>
                <a:spcPts val="800"/>
              </a:spcAft>
            </a:pPr>
            <a:endParaRPr lang="hu-HU" sz="1600" kern="100" dirty="0">
              <a:effectLst/>
              <a:latin typeface="Times New Roman" panose="02020603050405020304" pitchFamily="18" charset="0"/>
              <a:ea typeface="SimSun" panose="02010600030101010101" pitchFamily="2" charset="-122"/>
              <a:cs typeface="Mangal" panose="02040503050203030202" pitchFamily="18" charset="0"/>
            </a:endParaRPr>
          </a:p>
          <a:p>
            <a:pPr lvl="0" algn="just" fontAlgn="base">
              <a:lnSpc>
                <a:spcPct val="107000"/>
              </a:lnSpc>
              <a:spcAft>
                <a:spcPts val="800"/>
              </a:spcAft>
            </a:pPr>
            <a:r>
              <a:rPr lang="hu-HU" sz="1600" kern="100" dirty="0">
                <a:latin typeface="Times New Roman" panose="02020603050405020304" pitchFamily="18" charset="0"/>
                <a:ea typeface="SimSun" panose="02010600030101010101" pitchFamily="2" charset="-122"/>
                <a:cs typeface="Mangal" panose="02040503050203030202" pitchFamily="18" charset="0"/>
              </a:rPr>
              <a:t>A</a:t>
            </a:r>
            <a:r>
              <a:rPr lang="hu-HU" sz="1600" kern="100" dirty="0">
                <a:effectLst/>
                <a:latin typeface="Times New Roman" panose="02020603050405020304" pitchFamily="18" charset="0"/>
                <a:ea typeface="SimSun" panose="02010600030101010101" pitchFamily="2" charset="-122"/>
                <a:cs typeface="Mangal" panose="02040503050203030202" pitchFamily="18" charset="0"/>
              </a:rPr>
              <a:t> </a:t>
            </a:r>
            <a:r>
              <a:rPr lang="hu-HU" sz="1600" b="1" kern="100" dirty="0">
                <a:effectLst/>
                <a:latin typeface="Times New Roman" panose="02020603050405020304" pitchFamily="18" charset="0"/>
                <a:ea typeface="SimSun" panose="02010600030101010101" pitchFamily="2" charset="-122"/>
                <a:cs typeface="Mangal" panose="02040503050203030202" pitchFamily="18" charset="0"/>
              </a:rPr>
              <a:t>végrehajtó</a:t>
            </a:r>
            <a:r>
              <a:rPr lang="hu-HU" sz="1600" kern="100" dirty="0">
                <a:effectLst/>
                <a:latin typeface="Times New Roman" panose="02020603050405020304" pitchFamily="18" charset="0"/>
                <a:ea typeface="SimSun" panose="02010600030101010101" pitchFamily="2" charset="-122"/>
                <a:cs typeface="Mangal" panose="02040503050203030202" pitchFamily="18" charset="0"/>
              </a:rPr>
              <a:t> a </a:t>
            </a:r>
            <a:r>
              <a:rPr lang="hu-HU" sz="1600" b="1" kern="100" dirty="0">
                <a:effectLst/>
                <a:latin typeface="Times New Roman" panose="02020603050405020304" pitchFamily="18" charset="0"/>
                <a:ea typeface="SimSun" panose="02010600030101010101" pitchFamily="2" charset="-122"/>
                <a:cs typeface="Mangal" panose="02040503050203030202" pitchFamily="18" charset="0"/>
              </a:rPr>
              <a:t>számla megterheléséről </a:t>
            </a:r>
            <a:r>
              <a:rPr lang="hu-HU" sz="1600" kern="100" dirty="0">
                <a:effectLst/>
                <a:latin typeface="Times New Roman" panose="02020603050405020304" pitchFamily="18" charset="0"/>
                <a:ea typeface="SimSun" panose="02010600030101010101" pitchFamily="2" charset="-122"/>
                <a:cs typeface="Mangal" panose="02040503050203030202" pitchFamily="18" charset="0"/>
              </a:rPr>
              <a:t>- a pénzforgalmi szolgáltató által közölt értesítési cím </a:t>
            </a:r>
            <a:br>
              <a:rPr lang="hu-HU" sz="1600" kern="100" dirty="0">
                <a:effectLst/>
                <a:latin typeface="Times New Roman" panose="02020603050405020304" pitchFamily="18" charset="0"/>
                <a:ea typeface="SimSun" panose="02010600030101010101" pitchFamily="2" charset="-122"/>
                <a:cs typeface="Mangal" panose="02040503050203030202" pitchFamily="18" charset="0"/>
              </a:rPr>
            </a:br>
            <a:r>
              <a:rPr lang="hu-HU" sz="1600" kern="100" dirty="0">
                <a:effectLst/>
                <a:latin typeface="Times New Roman" panose="02020603050405020304" pitchFamily="18" charset="0"/>
                <a:ea typeface="SimSun" panose="02010600030101010101" pitchFamily="2" charset="-122"/>
                <a:cs typeface="Mangal" panose="02040503050203030202" pitchFamily="18" charset="0"/>
              </a:rPr>
              <a:t>alapján - </a:t>
            </a:r>
            <a:r>
              <a:rPr lang="hu-HU" sz="1600" b="1" kern="100" dirty="0">
                <a:effectLst/>
                <a:latin typeface="Times New Roman" panose="02020603050405020304" pitchFamily="18" charset="0"/>
                <a:ea typeface="SimSun" panose="02010600030101010101" pitchFamily="2" charset="-122"/>
                <a:cs typeface="Mangal" panose="02040503050203030202" pitchFamily="18" charset="0"/>
              </a:rPr>
              <a:t>köteles</a:t>
            </a:r>
            <a:r>
              <a:rPr lang="hu-HU" sz="1600" kern="100" dirty="0">
                <a:effectLst/>
                <a:latin typeface="Times New Roman" panose="02020603050405020304" pitchFamily="18" charset="0"/>
                <a:ea typeface="SimSun" panose="02010600030101010101" pitchFamily="2" charset="-122"/>
                <a:cs typeface="Mangal" panose="02040503050203030202" pitchFamily="18" charset="0"/>
              </a:rPr>
              <a:t> </a:t>
            </a:r>
            <a:r>
              <a:rPr lang="hu-HU" sz="1600" b="1" kern="100" dirty="0">
                <a:effectLst/>
                <a:latin typeface="Times New Roman" panose="02020603050405020304" pitchFamily="18" charset="0"/>
                <a:ea typeface="SimSun" panose="02010600030101010101" pitchFamily="2" charset="-122"/>
                <a:cs typeface="Mangal" panose="02040503050203030202" pitchFamily="18" charset="0"/>
              </a:rPr>
              <a:t>haladéktalanul értesíteni a nem adós számlatulajdonost</a:t>
            </a:r>
            <a:r>
              <a:rPr lang="hu-HU" sz="1600" b="1" kern="100" dirty="0">
                <a:latin typeface="Times New Roman" panose="02020603050405020304" pitchFamily="18" charset="0"/>
                <a:ea typeface="SimSun" panose="02010600030101010101" pitchFamily="2" charset="-122"/>
                <a:cs typeface="Mangal" panose="02040503050203030202" pitchFamily="18" charset="0"/>
              </a:rPr>
              <a:t> </a:t>
            </a:r>
            <a:r>
              <a:rPr lang="hu-HU" sz="1600" kern="100" dirty="0">
                <a:effectLst/>
                <a:latin typeface="Times New Roman" panose="02020603050405020304" pitchFamily="18" charset="0"/>
                <a:ea typeface="SimSun" panose="02010600030101010101" pitchFamily="2" charset="-122"/>
                <a:cs typeface="Mangal" panose="02040503050203030202" pitchFamily="18" charset="0"/>
              </a:rPr>
              <a:t>[</a:t>
            </a:r>
            <a:r>
              <a:rPr lang="hu-HU" sz="1600" kern="100" dirty="0" err="1">
                <a:effectLst/>
                <a:latin typeface="Times New Roman" panose="02020603050405020304" pitchFamily="18" charset="0"/>
                <a:ea typeface="SimSun" panose="02010600030101010101" pitchFamily="2" charset="-122"/>
                <a:cs typeface="Mangal" panose="02040503050203030202" pitchFamily="18" charset="0"/>
              </a:rPr>
              <a:t>Vht</a:t>
            </a:r>
            <a:r>
              <a:rPr lang="hu-HU" sz="1600" kern="100" dirty="0">
                <a:effectLst/>
                <a:latin typeface="Times New Roman" panose="02020603050405020304" pitchFamily="18" charset="0"/>
                <a:ea typeface="SimSun" panose="02010600030101010101" pitchFamily="2" charset="-122"/>
                <a:cs typeface="Mangal" panose="02040503050203030202" pitchFamily="18" charset="0"/>
              </a:rPr>
              <a:t>. 79/C. § (2) bekezdés].</a:t>
            </a:r>
          </a:p>
          <a:p>
            <a:pPr lvl="0" algn="just" fontAlgn="base">
              <a:lnSpc>
                <a:spcPct val="107000"/>
              </a:lnSpc>
              <a:spcAft>
                <a:spcPts val="800"/>
              </a:spcAft>
            </a:pPr>
            <a:endParaRPr lang="hu-HU" sz="1600" kern="100" dirty="0">
              <a:effectLst/>
              <a:latin typeface="Times New Roman" panose="02020603050405020304" pitchFamily="18" charset="0"/>
              <a:ea typeface="SimSun" panose="02010600030101010101" pitchFamily="2" charset="-122"/>
              <a:cs typeface="Mangal" panose="02040503050203030202" pitchFamily="18" charset="0"/>
            </a:endParaRPr>
          </a:p>
          <a:p>
            <a:pPr lvl="0" algn="just" fontAlgn="base">
              <a:lnSpc>
                <a:spcPct val="107000"/>
              </a:lnSpc>
              <a:spcAft>
                <a:spcPts val="800"/>
              </a:spcAft>
            </a:pPr>
            <a:r>
              <a:rPr lang="hu-HU" sz="1600" kern="100" dirty="0">
                <a:effectLst/>
                <a:latin typeface="Times New Roman" panose="02020603050405020304" pitchFamily="18" charset="0"/>
                <a:ea typeface="SimSun" panose="02010600030101010101" pitchFamily="2" charset="-122"/>
                <a:cs typeface="Mangal" panose="02040503050203030202" pitchFamily="18" charset="0"/>
              </a:rPr>
              <a:t>A </a:t>
            </a:r>
            <a:r>
              <a:rPr lang="hu-HU" sz="1600" b="1" kern="100" dirty="0">
                <a:effectLst/>
                <a:latin typeface="Times New Roman" panose="02020603050405020304" pitchFamily="18" charset="0"/>
                <a:ea typeface="SimSun" panose="02010600030101010101" pitchFamily="2" charset="-122"/>
                <a:cs typeface="Mangal" panose="02040503050203030202" pitchFamily="18" charset="0"/>
              </a:rPr>
              <a:t>nem adós számlatulajdonos </a:t>
            </a:r>
            <a:r>
              <a:rPr lang="hu-HU" sz="1600" kern="100" dirty="0">
                <a:effectLst/>
                <a:latin typeface="Times New Roman" panose="02020603050405020304" pitchFamily="18" charset="0"/>
                <a:ea typeface="SimSun" panose="02010600030101010101" pitchFamily="2" charset="-122"/>
                <a:cs typeface="Mangal" panose="02040503050203030202" pitchFamily="18" charset="0"/>
              </a:rPr>
              <a:t>a </a:t>
            </a:r>
            <a:r>
              <a:rPr lang="hu-HU" sz="1600" i="1" kern="100" dirty="0">
                <a:effectLst/>
                <a:latin typeface="Times New Roman" panose="02020603050405020304" pitchFamily="18" charset="0"/>
                <a:ea typeface="SimSun" panose="02010600030101010101" pitchFamily="2" charset="-122"/>
                <a:cs typeface="Mangal" panose="02040503050203030202" pitchFamily="18" charset="0"/>
              </a:rPr>
              <a:t>végrehajtást kérő ellen </a:t>
            </a:r>
            <a:r>
              <a:rPr lang="hu-HU" sz="1600" kern="100" dirty="0">
                <a:effectLst/>
                <a:latin typeface="Times New Roman" panose="02020603050405020304" pitchFamily="18" charset="0"/>
                <a:ea typeface="SimSun" panose="02010600030101010101" pitchFamily="2" charset="-122"/>
                <a:cs typeface="Mangal" panose="02040503050203030202" pitchFamily="18" charset="0"/>
              </a:rPr>
              <a:t>az </a:t>
            </a:r>
            <a:r>
              <a:rPr lang="hu-HU" sz="1600" b="1" kern="100" dirty="0">
                <a:effectLst/>
                <a:latin typeface="Times New Roman" panose="02020603050405020304" pitchFamily="18" charset="0"/>
                <a:ea typeface="SimSun" panose="02010600030101010101" pitchFamily="2" charset="-122"/>
                <a:cs typeface="Mangal" panose="02040503050203030202" pitchFamily="18" charset="0"/>
              </a:rPr>
              <a:t>igényperre</a:t>
            </a:r>
            <a:r>
              <a:rPr lang="hu-HU" sz="1600" kern="100" dirty="0">
                <a:effectLst/>
                <a:latin typeface="Times New Roman" panose="02020603050405020304" pitchFamily="18" charset="0"/>
                <a:ea typeface="SimSun" panose="02010600030101010101" pitchFamily="2" charset="-122"/>
                <a:cs typeface="Mangal" panose="02040503050203030202" pitchFamily="18" charset="0"/>
              </a:rPr>
              <a:t> </a:t>
            </a:r>
            <a:r>
              <a:rPr lang="hu-HU" sz="1600" b="1" kern="100" dirty="0">
                <a:effectLst/>
                <a:latin typeface="Times New Roman" panose="02020603050405020304" pitchFamily="18" charset="0"/>
                <a:ea typeface="SimSun" panose="02010600030101010101" pitchFamily="2" charset="-122"/>
                <a:cs typeface="Mangal" panose="02040503050203030202" pitchFamily="18" charset="0"/>
              </a:rPr>
              <a:t>vonatkozó szabályok szerint</a:t>
            </a:r>
            <a:r>
              <a:rPr lang="hu-HU" sz="1600" kern="100" dirty="0">
                <a:effectLst/>
                <a:latin typeface="Times New Roman" panose="02020603050405020304" pitchFamily="18" charset="0"/>
                <a:ea typeface="SimSun" panose="02010600030101010101" pitchFamily="2" charset="-122"/>
                <a:cs typeface="Mangal" panose="02040503050203030202" pitchFamily="18" charset="0"/>
              </a:rPr>
              <a:t> </a:t>
            </a:r>
            <a:r>
              <a:rPr lang="hu-HU" sz="1600" b="1" kern="100" dirty="0">
                <a:effectLst/>
                <a:latin typeface="Times New Roman" panose="02020603050405020304" pitchFamily="18" charset="0"/>
                <a:ea typeface="SimSun" panose="02010600030101010101" pitchFamily="2" charset="-122"/>
                <a:cs typeface="Mangal" panose="02040503050203030202" pitchFamily="18" charset="0"/>
              </a:rPr>
              <a:t>pert</a:t>
            </a:r>
            <a:r>
              <a:rPr lang="hu-HU" sz="1600" kern="100" dirty="0">
                <a:effectLst/>
                <a:latin typeface="Times New Roman" panose="02020603050405020304" pitchFamily="18" charset="0"/>
                <a:ea typeface="SimSun" panose="02010600030101010101" pitchFamily="2" charset="-122"/>
                <a:cs typeface="Mangal" panose="02040503050203030202" pitchFamily="18" charset="0"/>
              </a:rPr>
              <a:t> </a:t>
            </a:r>
            <a:r>
              <a:rPr lang="hu-HU" sz="1600" b="1" kern="100" dirty="0">
                <a:effectLst/>
                <a:latin typeface="Times New Roman" panose="02020603050405020304" pitchFamily="18" charset="0"/>
                <a:ea typeface="SimSun" panose="02010600030101010101" pitchFamily="2" charset="-122"/>
                <a:cs typeface="Mangal" panose="02040503050203030202" pitchFamily="18" charset="0"/>
              </a:rPr>
              <a:t>indíthat</a:t>
            </a:r>
            <a:r>
              <a:rPr lang="hu-HU" sz="1600" kern="100" dirty="0">
                <a:effectLst/>
                <a:latin typeface="Times New Roman" panose="02020603050405020304" pitchFamily="18" charset="0"/>
                <a:ea typeface="SimSun" panose="02010600030101010101" pitchFamily="2" charset="-122"/>
                <a:cs typeface="Mangal" panose="02040503050203030202" pitchFamily="18" charset="0"/>
              </a:rPr>
              <a:t> a végrehajtást foganatosító hatóság rendelkezése alapján a </a:t>
            </a:r>
            <a:r>
              <a:rPr lang="hu-HU" sz="1600" i="1" kern="100" dirty="0">
                <a:effectLst/>
                <a:latin typeface="Times New Roman" panose="02020603050405020304" pitchFamily="18" charset="0"/>
                <a:ea typeface="SimSun" panose="02010600030101010101" pitchFamily="2" charset="-122"/>
                <a:cs typeface="Mangal" panose="02040503050203030202" pitchFamily="18" charset="0"/>
              </a:rPr>
              <a:t>számláról leemelt, őt illető pénzösszegek visszafizetése iránt</a:t>
            </a:r>
            <a:r>
              <a:rPr lang="hu-HU" sz="1600" kern="100" dirty="0">
                <a:effectLst/>
                <a:latin typeface="Times New Roman" panose="02020603050405020304" pitchFamily="18" charset="0"/>
                <a:ea typeface="SimSun" panose="02010600030101010101" pitchFamily="2" charset="-122"/>
                <a:cs typeface="Mangal" panose="02040503050203030202" pitchFamily="18" charset="0"/>
              </a:rPr>
              <a:t> [</a:t>
            </a:r>
            <a:r>
              <a:rPr lang="hu-HU" sz="1600" kern="100" dirty="0" err="1">
                <a:effectLst/>
                <a:latin typeface="Times New Roman" panose="02020603050405020304" pitchFamily="18" charset="0"/>
                <a:ea typeface="SimSun" panose="02010600030101010101" pitchFamily="2" charset="-122"/>
                <a:cs typeface="Mangal" panose="02040503050203030202" pitchFamily="18" charset="0"/>
              </a:rPr>
              <a:t>Vht</a:t>
            </a:r>
            <a:r>
              <a:rPr lang="hu-HU" sz="1600" kern="100" dirty="0">
                <a:effectLst/>
                <a:latin typeface="Times New Roman" panose="02020603050405020304" pitchFamily="18" charset="0"/>
                <a:ea typeface="SimSun" panose="02010600030101010101" pitchFamily="2" charset="-122"/>
                <a:cs typeface="Mangal" panose="02040503050203030202" pitchFamily="18" charset="0"/>
              </a:rPr>
              <a:t>. 79/C. § (3) bekezdés].</a:t>
            </a:r>
          </a:p>
          <a:p>
            <a:pPr lvl="0" algn="just" fontAlgn="base">
              <a:lnSpc>
                <a:spcPct val="107000"/>
              </a:lnSpc>
              <a:spcAft>
                <a:spcPts val="800"/>
              </a:spcAft>
            </a:pPr>
            <a:endParaRPr lang="hu-HU" sz="1600" kern="100" dirty="0">
              <a:latin typeface="Times New Roman" panose="02020603050405020304" pitchFamily="18" charset="0"/>
              <a:ea typeface="SimSun" panose="02010600030101010101" pitchFamily="2" charset="-122"/>
              <a:cs typeface="Mangal" panose="02040503050203030202" pitchFamily="18" charset="0"/>
            </a:endParaRPr>
          </a:p>
          <a:p>
            <a:pPr lvl="0" algn="just" fontAlgn="base">
              <a:lnSpc>
                <a:spcPct val="107000"/>
              </a:lnSpc>
              <a:spcAft>
                <a:spcPts val="800"/>
              </a:spcAft>
            </a:pPr>
            <a:r>
              <a:rPr lang="hu-HU" sz="1600" kern="100" dirty="0">
                <a:effectLst/>
                <a:latin typeface="Times New Roman" panose="02020603050405020304" pitchFamily="18" charset="0"/>
                <a:ea typeface="SimSun" panose="02010600030101010101" pitchFamily="2" charset="-122"/>
                <a:cs typeface="Mangal" panose="02040503050203030202" pitchFamily="18" charset="0"/>
              </a:rPr>
              <a:t>Ez tulajdonképpen </a:t>
            </a:r>
            <a:r>
              <a:rPr lang="hu-HU" sz="1600" b="1" kern="100" dirty="0">
                <a:effectLst/>
                <a:latin typeface="Times New Roman" panose="02020603050405020304" pitchFamily="18" charset="0"/>
                <a:ea typeface="SimSun" panose="02010600030101010101" pitchFamily="2" charset="-122"/>
                <a:cs typeface="Mangal" panose="02040503050203030202" pitchFamily="18" charset="0"/>
              </a:rPr>
              <a:t>nem végrehajtási igényper </a:t>
            </a:r>
            <a:r>
              <a:rPr lang="hu-HU" sz="1600" kern="100" dirty="0">
                <a:effectLst/>
                <a:latin typeface="Times New Roman" panose="02020603050405020304" pitchFamily="18" charset="0"/>
                <a:ea typeface="SimSun" panose="02010600030101010101" pitchFamily="2" charset="-122"/>
                <a:cs typeface="Mangal" panose="02040503050203030202" pitchFamily="18" charset="0"/>
              </a:rPr>
              <a:t>és lényegében a </a:t>
            </a:r>
            <a:r>
              <a:rPr lang="hu-HU" sz="1600" b="1" kern="100" dirty="0">
                <a:effectLst/>
                <a:latin typeface="Times New Roman" panose="02020603050405020304" pitchFamily="18" charset="0"/>
                <a:ea typeface="SimSun" panose="02010600030101010101" pitchFamily="2" charset="-122"/>
                <a:cs typeface="Mangal" panose="02040503050203030202" pitchFamily="18" charset="0"/>
              </a:rPr>
              <a:t>jogalap nélküli gazdagodásra alapított kötelmi igény </a:t>
            </a:r>
            <a:r>
              <a:rPr lang="hu-HU" sz="1600" kern="100" dirty="0">
                <a:effectLst/>
                <a:latin typeface="Times New Roman" panose="02020603050405020304" pitchFamily="18" charset="0"/>
                <a:ea typeface="SimSun" panose="02010600030101010101" pitchFamily="2" charset="-122"/>
                <a:cs typeface="Mangal" panose="02040503050203030202" pitchFamily="18" charset="0"/>
              </a:rPr>
              <a:t>[Kúria Pfv.20.593/2011/5].</a:t>
            </a:r>
          </a:p>
          <a:p>
            <a:pPr lvl="0" algn="just" fontAlgn="base">
              <a:lnSpc>
                <a:spcPct val="107000"/>
              </a:lnSpc>
              <a:spcAft>
                <a:spcPts val="800"/>
              </a:spcAft>
            </a:pPr>
            <a:endParaRPr lang="hu-HU" sz="1800" dirty="0">
              <a:effectLst/>
              <a:latin typeface="Calibri" panose="020F0502020204030204" pitchFamily="34" charset="0"/>
              <a:ea typeface="Calibri" panose="020F0502020204030204" pitchFamily="34" charset="0"/>
              <a:cs typeface="Times New Roman" panose="02020603050405020304" pitchFamily="18" charset="0"/>
            </a:endParaRPr>
          </a:p>
          <a:p>
            <a:pPr lvl="0" algn="just" fontAlgn="base">
              <a:lnSpc>
                <a:spcPct val="107000"/>
              </a:lnSpc>
              <a:spcAft>
                <a:spcPts val="800"/>
              </a:spcAft>
            </a:pPr>
            <a:endParaRPr lang="hu-HU" sz="1800" kern="100" dirty="0">
              <a:effectLst/>
              <a:latin typeface="Times New Roman" panose="02020603050405020304" pitchFamily="18" charset="0"/>
              <a:ea typeface="SimSun" panose="02010600030101010101" pitchFamily="2" charset="-122"/>
              <a:cs typeface="Mangal" panose="02040503050203030202" pitchFamily="18" charset="0"/>
            </a:endParaRPr>
          </a:p>
          <a:p>
            <a:pPr lvl="0" algn="just" fontAlgn="base">
              <a:lnSpc>
                <a:spcPct val="107000"/>
              </a:lnSpc>
              <a:spcAft>
                <a:spcPts val="800"/>
              </a:spcAft>
            </a:pPr>
            <a:endParaRPr lang="hu-HU" sz="18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endParaRPr lang="hu-HU" spc="30" dirty="0">
              <a:latin typeface="Times New Roman" panose="02020603050405020304" pitchFamily="18" charset="0"/>
              <a:ea typeface="Calibri" panose="020F0502020204030204" pitchFamily="34" charset="0"/>
            </a:endParaRPr>
          </a:p>
          <a:p>
            <a:pPr lvl="0" algn="just"/>
            <a:endParaRPr lang="hu-HU"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44458761"/>
      </p:ext>
    </p:extLst>
  </p:cSld>
  <p:clrMapOvr>
    <a:masterClrMapping/>
  </p:clrMapOvr>
  <p:transition spd="slow">
    <p:push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doboz 2">
            <a:extLst>
              <a:ext uri="{FF2B5EF4-FFF2-40B4-BE49-F238E27FC236}">
                <a16:creationId xmlns:a16="http://schemas.microsoft.com/office/drawing/2014/main" id="{6D8D755A-0DCF-4951-9C9F-E84D942071D8}"/>
              </a:ext>
            </a:extLst>
          </p:cNvPr>
          <p:cNvSpPr txBox="1"/>
          <p:nvPr/>
        </p:nvSpPr>
        <p:spPr>
          <a:xfrm>
            <a:off x="1020932" y="878889"/>
            <a:ext cx="10289219" cy="7196778"/>
          </a:xfrm>
          <a:prstGeom prst="rect">
            <a:avLst/>
          </a:prstGeom>
          <a:noFill/>
        </p:spPr>
        <p:txBody>
          <a:bodyPr wrap="square">
            <a:spAutoFit/>
          </a:bodyPr>
          <a:lstStyle/>
          <a:p>
            <a:pPr lvl="0" algn="just" fontAlgn="base">
              <a:lnSpc>
                <a:spcPct val="107000"/>
              </a:lnSpc>
              <a:spcAft>
                <a:spcPts val="800"/>
              </a:spcAft>
            </a:pPr>
            <a:r>
              <a:rPr lang="hu-HU" sz="2400" b="1" kern="100" dirty="0">
                <a:effectLst/>
                <a:latin typeface="Times New Roman" panose="02020603050405020304" pitchFamily="18" charset="0"/>
                <a:ea typeface="SimSun" panose="02010600030101010101" pitchFamily="2" charset="-122"/>
                <a:cs typeface="Mangal" panose="02040503050203030202" pitchFamily="18" charset="0"/>
              </a:rPr>
              <a:t>A pénzforgalmi szolgáltató felelőssége</a:t>
            </a:r>
          </a:p>
          <a:p>
            <a:pPr lvl="0" algn="just" fontAlgn="base">
              <a:lnSpc>
                <a:spcPct val="107000"/>
              </a:lnSpc>
              <a:spcAft>
                <a:spcPts val="800"/>
              </a:spcAft>
            </a:pPr>
            <a:endParaRPr lang="hu-HU" kern="100" dirty="0">
              <a:latin typeface="Times New Roman" panose="02020603050405020304" pitchFamily="18" charset="0"/>
              <a:ea typeface="SimSun" panose="02010600030101010101" pitchFamily="2" charset="-122"/>
              <a:cs typeface="Mangal" panose="02040503050203030202" pitchFamily="18" charset="0"/>
            </a:endParaRPr>
          </a:p>
          <a:p>
            <a:pPr lvl="0" algn="just" fontAlgn="base">
              <a:lnSpc>
                <a:spcPct val="107000"/>
              </a:lnSpc>
              <a:spcAft>
                <a:spcPts val="800"/>
              </a:spcAft>
            </a:pPr>
            <a:r>
              <a:rPr lang="hu-HU" sz="1800" kern="100" dirty="0">
                <a:effectLst/>
                <a:latin typeface="Times New Roman" panose="02020603050405020304" pitchFamily="18" charset="0"/>
                <a:ea typeface="SimSun" panose="02010600030101010101" pitchFamily="2" charset="-122"/>
                <a:cs typeface="Mangal" panose="02040503050203030202" pitchFamily="18" charset="0"/>
              </a:rPr>
              <a:t>Ha a pénzforgalmi szolgáltató a végrehajtás alá vonandó </a:t>
            </a:r>
            <a:r>
              <a:rPr lang="hu-HU" sz="1800" b="1" kern="100" dirty="0">
                <a:effectLst/>
                <a:latin typeface="Times New Roman" panose="02020603050405020304" pitchFamily="18" charset="0"/>
                <a:ea typeface="SimSun" panose="02010600030101010101" pitchFamily="2" charset="-122"/>
                <a:cs typeface="Mangal" panose="02040503050203030202" pitchFamily="18" charset="0"/>
              </a:rPr>
              <a:t>pénzösszeget</a:t>
            </a:r>
            <a:r>
              <a:rPr lang="hu-HU" sz="1800" kern="100" dirty="0">
                <a:effectLst/>
                <a:latin typeface="Times New Roman" panose="02020603050405020304" pitchFamily="18" charset="0"/>
                <a:ea typeface="SimSun" panose="02010600030101010101" pitchFamily="2" charset="-122"/>
                <a:cs typeface="Mangal" panose="02040503050203030202" pitchFamily="18" charset="0"/>
              </a:rPr>
              <a:t> a </a:t>
            </a:r>
            <a:r>
              <a:rPr lang="hu-HU" sz="1800" b="1" kern="100" dirty="0">
                <a:effectLst/>
                <a:latin typeface="Times New Roman" panose="02020603050405020304" pitchFamily="18" charset="0"/>
                <a:ea typeface="SimSun" panose="02010600030101010101" pitchFamily="2" charset="-122"/>
                <a:cs typeface="Mangal" panose="02040503050203030202" pitchFamily="18" charset="0"/>
              </a:rPr>
              <a:t>végrehajtást foganatosító hatóság rendelkezése ellenére</a:t>
            </a:r>
            <a:r>
              <a:rPr lang="hu-HU" sz="1800" kern="100" dirty="0">
                <a:effectLst/>
                <a:latin typeface="Times New Roman" panose="02020603050405020304" pitchFamily="18" charset="0"/>
                <a:ea typeface="SimSun" panose="02010600030101010101" pitchFamily="2" charset="-122"/>
                <a:cs typeface="Mangal" panose="02040503050203030202" pitchFamily="18" charset="0"/>
              </a:rPr>
              <a:t> az </a:t>
            </a:r>
            <a:r>
              <a:rPr lang="hu-HU" sz="1800" b="1" kern="100" dirty="0">
                <a:effectLst/>
                <a:latin typeface="Times New Roman" panose="02020603050405020304" pitchFamily="18" charset="0"/>
                <a:ea typeface="SimSun" panose="02010600030101010101" pitchFamily="2" charset="-122"/>
                <a:cs typeface="Mangal" panose="02040503050203030202" pitchFamily="18" charset="0"/>
              </a:rPr>
              <a:t>adós</a:t>
            </a:r>
            <a:r>
              <a:rPr lang="hu-HU" sz="1800" kern="100" dirty="0">
                <a:effectLst/>
                <a:latin typeface="Times New Roman" panose="02020603050405020304" pitchFamily="18" charset="0"/>
                <a:ea typeface="SimSun" panose="02010600030101010101" pitchFamily="2" charset="-122"/>
                <a:cs typeface="Mangal" panose="02040503050203030202" pitchFamily="18" charset="0"/>
              </a:rPr>
              <a:t> </a:t>
            </a:r>
            <a:r>
              <a:rPr lang="hu-HU" sz="1800" b="1" kern="100" dirty="0">
                <a:effectLst/>
                <a:latin typeface="Times New Roman" panose="02020603050405020304" pitchFamily="18" charset="0"/>
                <a:ea typeface="SimSun" panose="02010600030101010101" pitchFamily="2" charset="-122"/>
                <a:cs typeface="Mangal" panose="02040503050203030202" pitchFamily="18" charset="0"/>
              </a:rPr>
              <a:t>vagy más javára teljesíti</a:t>
            </a:r>
            <a:r>
              <a:rPr lang="hu-HU" sz="1800" kern="100" dirty="0">
                <a:effectLst/>
                <a:latin typeface="Times New Roman" panose="02020603050405020304" pitchFamily="18" charset="0"/>
                <a:ea typeface="SimSun" panose="02010600030101010101" pitchFamily="2" charset="-122"/>
                <a:cs typeface="Mangal" panose="02040503050203030202" pitchFamily="18" charset="0"/>
              </a:rPr>
              <a:t>, a </a:t>
            </a:r>
            <a:r>
              <a:rPr lang="hu-HU" sz="1800" b="1" kern="100" dirty="0">
                <a:effectLst/>
                <a:latin typeface="Times New Roman" panose="02020603050405020304" pitchFamily="18" charset="0"/>
                <a:ea typeface="SimSun" panose="02010600030101010101" pitchFamily="2" charset="-122"/>
                <a:cs typeface="Mangal" panose="02040503050203030202" pitchFamily="18" charset="0"/>
              </a:rPr>
              <a:t>követelés összegéért felelős a végrehajtást kérőnek </a:t>
            </a:r>
            <a:r>
              <a:rPr lang="hu-HU" sz="1800" kern="100" dirty="0">
                <a:effectLst/>
                <a:latin typeface="Times New Roman" panose="02020603050405020304" pitchFamily="18" charset="0"/>
                <a:ea typeface="SimSun" panose="02010600030101010101" pitchFamily="2" charset="-122"/>
                <a:cs typeface="Mangal" panose="02040503050203030202" pitchFamily="18" charset="0"/>
              </a:rPr>
              <a:t>[</a:t>
            </a:r>
            <a:r>
              <a:rPr lang="hu-HU" sz="1800" kern="100" dirty="0" err="1">
                <a:effectLst/>
                <a:latin typeface="Times New Roman" panose="02020603050405020304" pitchFamily="18" charset="0"/>
                <a:ea typeface="SimSun" panose="02010600030101010101" pitchFamily="2" charset="-122"/>
                <a:cs typeface="Mangal" panose="02040503050203030202" pitchFamily="18" charset="0"/>
              </a:rPr>
              <a:t>Vht</a:t>
            </a:r>
            <a:r>
              <a:rPr lang="hu-HU" sz="1800" kern="100" dirty="0">
                <a:effectLst/>
                <a:latin typeface="Times New Roman" panose="02020603050405020304" pitchFamily="18" charset="0"/>
                <a:ea typeface="SimSun" panose="02010600030101010101" pitchFamily="2" charset="-122"/>
                <a:cs typeface="Mangal" panose="02040503050203030202" pitchFamily="18" charset="0"/>
              </a:rPr>
              <a:t>. 79/E. § (1) bekezdés].</a:t>
            </a:r>
          </a:p>
          <a:p>
            <a:pPr lvl="0" algn="just" fontAlgn="base">
              <a:lnSpc>
                <a:spcPct val="107000"/>
              </a:lnSpc>
              <a:spcAft>
                <a:spcPts val="800"/>
              </a:spcAft>
            </a:pPr>
            <a:r>
              <a:rPr lang="hu-HU" sz="1800" kern="100" dirty="0">
                <a:effectLst/>
                <a:latin typeface="Times New Roman" panose="02020603050405020304" pitchFamily="18" charset="0"/>
                <a:ea typeface="SimSun" panose="02010600030101010101" pitchFamily="2" charset="-122"/>
                <a:cs typeface="Mangal" panose="02040503050203030202" pitchFamily="18" charset="0"/>
              </a:rPr>
              <a:t>Ha a pénzforgalmi szolgáltató nem ismeri el, hogy az adóst megillető pénzösszeget kezeli, vagy a végrehajtást foganatosító hatóság rendelkezését nem teljesíti, a vé</a:t>
            </a:r>
            <a:r>
              <a:rPr lang="hu-HU" sz="1800" b="1" kern="100" dirty="0">
                <a:effectLst/>
                <a:latin typeface="Times New Roman" panose="02020603050405020304" pitchFamily="18" charset="0"/>
                <a:ea typeface="SimSun" panose="02010600030101010101" pitchFamily="2" charset="-122"/>
                <a:cs typeface="Mangal" panose="02040503050203030202" pitchFamily="18" charset="0"/>
              </a:rPr>
              <a:t>grehajtást kérő pert indíthat ellene a követelés behajtása iránt</a:t>
            </a:r>
            <a:r>
              <a:rPr lang="hu-HU" sz="1800" kern="100" dirty="0">
                <a:effectLst/>
                <a:latin typeface="Times New Roman" panose="02020603050405020304" pitchFamily="18" charset="0"/>
                <a:ea typeface="SimSun" panose="02010600030101010101" pitchFamily="2" charset="-122"/>
                <a:cs typeface="Mangal" panose="02040503050203030202" pitchFamily="18" charset="0"/>
              </a:rPr>
              <a:t>. A követelés összegéért fennálló </a:t>
            </a:r>
            <a:r>
              <a:rPr lang="hu-HU" sz="1800" b="1" kern="100" dirty="0">
                <a:effectLst/>
                <a:latin typeface="Times New Roman" panose="02020603050405020304" pitchFamily="18" charset="0"/>
                <a:ea typeface="SimSun" panose="02010600030101010101" pitchFamily="2" charset="-122"/>
                <a:cs typeface="Mangal" panose="02040503050203030202" pitchFamily="18" charset="0"/>
              </a:rPr>
              <a:t>helytállási kötelezettség nem mentesíti </a:t>
            </a:r>
            <a:r>
              <a:rPr lang="hu-HU" sz="1800" kern="100" dirty="0">
                <a:effectLst/>
                <a:latin typeface="Times New Roman" panose="02020603050405020304" pitchFamily="18" charset="0"/>
                <a:ea typeface="SimSun" panose="02010600030101010101" pitchFamily="2" charset="-122"/>
                <a:cs typeface="Mangal" panose="02040503050203030202" pitchFamily="18" charset="0"/>
              </a:rPr>
              <a:t>a pénzforgalmi szolgáltatót a végrehajtásból eredő kötelezettségek nemteljesítése miatt e törvényben és más jogszabályokban meghatározott jogkövetkezmények alkalmazása alól [</a:t>
            </a:r>
            <a:r>
              <a:rPr lang="hu-HU" sz="1800" kern="100" dirty="0" err="1">
                <a:effectLst/>
                <a:latin typeface="Times New Roman" panose="02020603050405020304" pitchFamily="18" charset="0"/>
                <a:ea typeface="SimSun" panose="02010600030101010101" pitchFamily="2" charset="-122"/>
                <a:cs typeface="Mangal" panose="02040503050203030202" pitchFamily="18" charset="0"/>
              </a:rPr>
              <a:t>Vht</a:t>
            </a:r>
            <a:r>
              <a:rPr lang="hu-HU" sz="1800" kern="100" dirty="0">
                <a:effectLst/>
                <a:latin typeface="Times New Roman" panose="02020603050405020304" pitchFamily="18" charset="0"/>
                <a:ea typeface="SimSun" panose="02010600030101010101" pitchFamily="2" charset="-122"/>
                <a:cs typeface="Mangal" panose="02040503050203030202" pitchFamily="18" charset="0"/>
              </a:rPr>
              <a:t>. 79/E. § (2) bekezdés].</a:t>
            </a:r>
          </a:p>
          <a:p>
            <a:pPr lvl="0" algn="just" fontAlgn="base">
              <a:lnSpc>
                <a:spcPct val="107000"/>
              </a:lnSpc>
              <a:spcAft>
                <a:spcPts val="800"/>
              </a:spcAft>
            </a:pPr>
            <a:r>
              <a:rPr lang="hu-HU" sz="1800" kern="100" dirty="0">
                <a:effectLst/>
                <a:latin typeface="Times New Roman" panose="02020603050405020304" pitchFamily="18" charset="0"/>
                <a:ea typeface="SimSun" panose="02010600030101010101" pitchFamily="2" charset="-122"/>
                <a:cs typeface="Mangal" panose="02040503050203030202" pitchFamily="18" charset="0"/>
              </a:rPr>
              <a:t>Ha a pénzforgalmi szolgáltató az </a:t>
            </a:r>
            <a:r>
              <a:rPr lang="hu-HU" sz="1800" b="1" kern="100" dirty="0">
                <a:effectLst/>
                <a:latin typeface="Times New Roman" panose="02020603050405020304" pitchFamily="18" charset="0"/>
                <a:ea typeface="SimSun" panose="02010600030101010101" pitchFamily="2" charset="-122"/>
                <a:cs typeface="Mangal" panose="02040503050203030202" pitchFamily="18" charset="0"/>
              </a:rPr>
              <a:t>adóst megillető, de végrehajtás alá nem vonható mentes pénzösszeget </a:t>
            </a:r>
            <a:r>
              <a:rPr lang="hu-HU" sz="1800" kern="100" dirty="0">
                <a:effectLst/>
                <a:latin typeface="Times New Roman" panose="02020603050405020304" pitchFamily="18" charset="0"/>
                <a:ea typeface="SimSun" panose="02010600030101010101" pitchFamily="2" charset="-122"/>
                <a:cs typeface="Mangal" panose="02040503050203030202" pitchFamily="18" charset="0"/>
              </a:rPr>
              <a:t>a 79/A. §-ban vagy a 79/D.§-ban foglaltak ellenére kifizeti a végrehajtást foganatosító hatóság rendelkezésére, a pénzforgalmi szolgáltató a </a:t>
            </a:r>
            <a:r>
              <a:rPr lang="hu-HU" sz="1800" b="1" kern="100" dirty="0">
                <a:effectLst/>
                <a:latin typeface="Times New Roman" panose="02020603050405020304" pitchFamily="18" charset="0"/>
                <a:ea typeface="SimSun" panose="02010600030101010101" pitchFamily="2" charset="-122"/>
                <a:cs typeface="Mangal" panose="02040503050203030202" pitchFamily="18" charset="0"/>
              </a:rPr>
              <a:t>mentesnek minősülő összegért felelős az adósnak és köteles azt részére visszatéríteni</a:t>
            </a:r>
            <a:r>
              <a:rPr lang="hu-HU" sz="1800" kern="100" dirty="0">
                <a:effectLst/>
                <a:latin typeface="Times New Roman" panose="02020603050405020304" pitchFamily="18" charset="0"/>
                <a:ea typeface="SimSun" panose="02010600030101010101" pitchFamily="2" charset="-122"/>
                <a:cs typeface="Mangal" panose="02040503050203030202" pitchFamily="18" charset="0"/>
              </a:rPr>
              <a:t>. A mentes összegért fennálló </a:t>
            </a:r>
            <a:r>
              <a:rPr lang="hu-HU" sz="1800" b="1" kern="100" dirty="0">
                <a:effectLst/>
                <a:latin typeface="Times New Roman" panose="02020603050405020304" pitchFamily="18" charset="0"/>
                <a:ea typeface="SimSun" panose="02010600030101010101" pitchFamily="2" charset="-122"/>
                <a:cs typeface="Mangal" panose="02040503050203030202" pitchFamily="18" charset="0"/>
              </a:rPr>
              <a:t>helytállási kötelezettség nem mentesíti </a:t>
            </a:r>
            <a:r>
              <a:rPr lang="hu-HU" sz="1800" kern="100" dirty="0">
                <a:effectLst/>
                <a:latin typeface="Times New Roman" panose="02020603050405020304" pitchFamily="18" charset="0"/>
                <a:ea typeface="SimSun" panose="02010600030101010101" pitchFamily="2" charset="-122"/>
                <a:cs typeface="Mangal" panose="02040503050203030202" pitchFamily="18" charset="0"/>
              </a:rPr>
              <a:t>a pénzforgalmi szolgáltatót a végrehajtásból eredő kötelezettségek nemteljesítése miatt e törvényben és más jogszabályokban meghatározott jogkövetkezmények alkalmazása alól [</a:t>
            </a:r>
            <a:r>
              <a:rPr lang="hu-HU" sz="1800" kern="100" dirty="0" err="1">
                <a:effectLst/>
                <a:latin typeface="Times New Roman" panose="02020603050405020304" pitchFamily="18" charset="0"/>
                <a:ea typeface="SimSun" panose="02010600030101010101" pitchFamily="2" charset="-122"/>
                <a:cs typeface="Mangal" panose="02040503050203030202" pitchFamily="18" charset="0"/>
              </a:rPr>
              <a:t>Vht</a:t>
            </a:r>
            <a:r>
              <a:rPr lang="hu-HU" sz="1800" kern="100" dirty="0">
                <a:effectLst/>
                <a:latin typeface="Times New Roman" panose="02020603050405020304" pitchFamily="18" charset="0"/>
                <a:ea typeface="SimSun" panose="02010600030101010101" pitchFamily="2" charset="-122"/>
                <a:cs typeface="Mangal" panose="02040503050203030202" pitchFamily="18" charset="0"/>
              </a:rPr>
              <a:t>. 79/E. § (3) bekezdés].</a:t>
            </a:r>
          </a:p>
          <a:p>
            <a:pPr lvl="0" algn="just" fontAlgn="base">
              <a:lnSpc>
                <a:spcPct val="107000"/>
              </a:lnSpc>
              <a:spcAft>
                <a:spcPts val="800"/>
              </a:spcAft>
            </a:pPr>
            <a:endParaRPr lang="hu-HU" sz="1800" dirty="0">
              <a:effectLst/>
              <a:latin typeface="Calibri" panose="020F0502020204030204" pitchFamily="34" charset="0"/>
              <a:ea typeface="Calibri" panose="020F0502020204030204" pitchFamily="34" charset="0"/>
              <a:cs typeface="Times New Roman" panose="02020603050405020304" pitchFamily="18" charset="0"/>
            </a:endParaRPr>
          </a:p>
          <a:p>
            <a:pPr lvl="0" algn="just" fontAlgn="base">
              <a:lnSpc>
                <a:spcPct val="107000"/>
              </a:lnSpc>
              <a:spcAft>
                <a:spcPts val="800"/>
              </a:spcAft>
            </a:pPr>
            <a:endParaRPr lang="hu-HU" sz="1800" kern="100" dirty="0">
              <a:effectLst/>
              <a:latin typeface="Times New Roman" panose="02020603050405020304" pitchFamily="18" charset="0"/>
              <a:ea typeface="SimSun" panose="02010600030101010101" pitchFamily="2" charset="-122"/>
              <a:cs typeface="Mangal" panose="02040503050203030202" pitchFamily="18" charset="0"/>
            </a:endParaRPr>
          </a:p>
          <a:p>
            <a:pPr lvl="0" algn="just" fontAlgn="base">
              <a:lnSpc>
                <a:spcPct val="107000"/>
              </a:lnSpc>
              <a:spcAft>
                <a:spcPts val="800"/>
              </a:spcAft>
            </a:pPr>
            <a:endParaRPr lang="hu-HU" sz="18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endParaRPr lang="hu-HU" spc="30" dirty="0">
              <a:latin typeface="Times New Roman" panose="02020603050405020304" pitchFamily="18" charset="0"/>
              <a:ea typeface="Calibri" panose="020F0502020204030204" pitchFamily="34" charset="0"/>
            </a:endParaRPr>
          </a:p>
          <a:p>
            <a:pPr lvl="0" algn="just"/>
            <a:endParaRPr lang="hu-HU"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123574949"/>
      </p:ext>
    </p:extLst>
  </p:cSld>
  <p:clrMapOvr>
    <a:masterClrMapping/>
  </p:clrMapOvr>
  <p:transitio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7DBB62B-4AC6-C22D-B88A-7D86DD735F6B}"/>
              </a:ext>
            </a:extLst>
          </p:cNvPr>
          <p:cNvSpPr>
            <a:spLocks noGrp="1"/>
          </p:cNvSpPr>
          <p:nvPr>
            <p:ph type="title"/>
          </p:nvPr>
        </p:nvSpPr>
        <p:spPr/>
        <p:txBody>
          <a:bodyPr>
            <a:normAutofit/>
          </a:bodyPr>
          <a:lstStyle/>
          <a:p>
            <a:pPr algn="ctr"/>
            <a:r>
              <a:rPr lang="hu-HU" sz="2800" dirty="0">
                <a:latin typeface="Times New Roman" panose="02020603050405020304" pitchFamily="18" charset="0"/>
                <a:cs typeface="Times New Roman" panose="02020603050405020304" pitchFamily="18" charset="0"/>
              </a:rPr>
              <a:t>IV.) INGÓVÉGREHAJTÁS </a:t>
            </a:r>
          </a:p>
        </p:txBody>
      </p:sp>
      <p:sp>
        <p:nvSpPr>
          <p:cNvPr id="3" name="Tartalom helye 2">
            <a:extLst>
              <a:ext uri="{FF2B5EF4-FFF2-40B4-BE49-F238E27FC236}">
                <a16:creationId xmlns:a16="http://schemas.microsoft.com/office/drawing/2014/main" id="{AD20CA95-E3A7-1B01-5C82-AAF264E80EB7}"/>
              </a:ext>
            </a:extLst>
          </p:cNvPr>
          <p:cNvSpPr>
            <a:spLocks noGrp="1"/>
          </p:cNvSpPr>
          <p:nvPr>
            <p:ph idx="1"/>
          </p:nvPr>
        </p:nvSpPr>
        <p:spPr/>
        <p:txBody>
          <a:bodyPr>
            <a:normAutofit fontScale="25000" lnSpcReduction="20000"/>
          </a:bodyPr>
          <a:lstStyle/>
          <a:p>
            <a:pPr marL="0" indent="0">
              <a:buNone/>
            </a:pPr>
            <a:r>
              <a:rPr lang="hu-HU" sz="9600" dirty="0">
                <a:latin typeface="Times New Roman" panose="02020603050405020304" pitchFamily="18" charset="0"/>
                <a:cs typeface="Times New Roman" panose="02020603050405020304" pitchFamily="18" charset="0"/>
              </a:rPr>
              <a:t>1.) ÁLTALÁNOS SZABÁLYOK</a:t>
            </a:r>
          </a:p>
          <a:p>
            <a:pPr marL="0" indent="0">
              <a:buNone/>
            </a:pPr>
            <a:endParaRPr lang="hu-HU" sz="2500" dirty="0">
              <a:latin typeface="Times New Roman" panose="02020603050405020304" pitchFamily="18" charset="0"/>
              <a:cs typeface="Times New Roman" panose="02020603050405020304" pitchFamily="18" charset="0"/>
            </a:endParaRPr>
          </a:p>
          <a:p>
            <a:pPr marL="0" indent="0" algn="just">
              <a:buNone/>
            </a:pPr>
            <a:r>
              <a:rPr lang="hu-HU" sz="5600" dirty="0">
                <a:latin typeface="Times New Roman" panose="02020603050405020304" pitchFamily="18" charset="0"/>
                <a:cs typeface="Times New Roman" panose="02020603050405020304" pitchFamily="18" charset="0"/>
              </a:rPr>
              <a:t>Ha az adós a végrehajtható okiratban feltüntetett kötelezettségét </a:t>
            </a:r>
            <a:r>
              <a:rPr lang="hu-HU" sz="5600" b="1" dirty="0">
                <a:latin typeface="Times New Roman" panose="02020603050405020304" pitchFamily="18" charset="0"/>
                <a:cs typeface="Times New Roman" panose="02020603050405020304" pitchFamily="18" charset="0"/>
              </a:rPr>
              <a:t>önként nem teljesítette</a:t>
            </a:r>
            <a:r>
              <a:rPr lang="hu-HU" sz="5600" dirty="0">
                <a:latin typeface="Times New Roman" panose="02020603050405020304" pitchFamily="18" charset="0"/>
                <a:cs typeface="Times New Roman" panose="02020603050405020304" pitchFamily="18" charset="0"/>
              </a:rPr>
              <a:t>, a végrehajtó az </a:t>
            </a:r>
            <a:r>
              <a:rPr lang="hu-HU" sz="5600" b="1" dirty="0">
                <a:latin typeface="Times New Roman" panose="02020603050405020304" pitchFamily="18" charset="0"/>
                <a:cs typeface="Times New Roman" panose="02020603050405020304" pitchFamily="18" charset="0"/>
              </a:rPr>
              <a:t>adós ingóságait foglalási jegyzőkönyvben összeírja</a:t>
            </a:r>
            <a:r>
              <a:rPr lang="hu-HU" sz="5600" dirty="0">
                <a:latin typeface="Times New Roman" panose="02020603050405020304" pitchFamily="18" charset="0"/>
                <a:cs typeface="Times New Roman" panose="02020603050405020304" pitchFamily="18" charset="0"/>
              </a:rPr>
              <a:t>, és </a:t>
            </a:r>
            <a:r>
              <a:rPr lang="hu-HU" sz="5600" b="1" dirty="0">
                <a:latin typeface="Times New Roman" panose="02020603050405020304" pitchFamily="18" charset="0"/>
                <a:cs typeface="Times New Roman" panose="02020603050405020304" pitchFamily="18" charset="0"/>
              </a:rPr>
              <a:t>ilyen módon lefoglalja [</a:t>
            </a:r>
            <a:r>
              <a:rPr lang="hu-HU" sz="5600" b="1" dirty="0" err="1">
                <a:latin typeface="Times New Roman" panose="02020603050405020304" pitchFamily="18" charset="0"/>
                <a:cs typeface="Times New Roman" panose="02020603050405020304" pitchFamily="18" charset="0"/>
              </a:rPr>
              <a:t>Vht</a:t>
            </a:r>
            <a:r>
              <a:rPr lang="hu-HU" sz="5600" b="1" dirty="0">
                <a:latin typeface="Times New Roman" panose="02020603050405020304" pitchFamily="18" charset="0"/>
                <a:cs typeface="Times New Roman" panose="02020603050405020304" pitchFamily="18" charset="0"/>
              </a:rPr>
              <a:t>. 84. § (1) bekezdés].</a:t>
            </a:r>
            <a:endParaRPr lang="hu-HU" sz="5600" dirty="0">
              <a:latin typeface="Times New Roman" panose="02020603050405020304" pitchFamily="18" charset="0"/>
              <a:cs typeface="Times New Roman" panose="02020603050405020304" pitchFamily="18" charset="0"/>
            </a:endParaRPr>
          </a:p>
          <a:p>
            <a:pPr marL="0" indent="0" algn="just">
              <a:buNone/>
            </a:pPr>
            <a:endParaRPr lang="hu-HU" sz="5600" dirty="0">
              <a:latin typeface="Times New Roman" panose="02020603050405020304" pitchFamily="18" charset="0"/>
              <a:cs typeface="Times New Roman" panose="02020603050405020304" pitchFamily="18" charset="0"/>
            </a:endParaRPr>
          </a:p>
          <a:p>
            <a:pPr marL="0" indent="0" algn="just">
              <a:buNone/>
            </a:pPr>
            <a:r>
              <a:rPr lang="hu-HU" sz="5600" dirty="0">
                <a:latin typeface="Times New Roman" panose="02020603050405020304" pitchFamily="18" charset="0"/>
                <a:cs typeface="Times New Roman" panose="02020603050405020304" pitchFamily="18" charset="0"/>
              </a:rPr>
              <a:t>Az ingófoglalásra a végrehajtási </a:t>
            </a:r>
            <a:r>
              <a:rPr lang="hu-HU" sz="5600" b="1" dirty="0">
                <a:latin typeface="Times New Roman" panose="02020603050405020304" pitchFamily="18" charset="0"/>
                <a:cs typeface="Times New Roman" panose="02020603050405020304" pitchFamily="18" charset="0"/>
              </a:rPr>
              <a:t>költség megelőlegezésének időpontjától számított 30 napon belül </a:t>
            </a:r>
            <a:r>
              <a:rPr lang="hu-HU" sz="5600" dirty="0">
                <a:latin typeface="Times New Roman" panose="02020603050405020304" pitchFamily="18" charset="0"/>
                <a:cs typeface="Times New Roman" panose="02020603050405020304" pitchFamily="18" charset="0"/>
              </a:rPr>
              <a:t>kerül sor. Ha a </a:t>
            </a:r>
            <a:r>
              <a:rPr lang="hu-HU" sz="5600" b="1" dirty="0">
                <a:latin typeface="Times New Roman" panose="02020603050405020304" pitchFamily="18" charset="0"/>
                <a:cs typeface="Times New Roman" panose="02020603050405020304" pitchFamily="18" charset="0"/>
              </a:rPr>
              <a:t>végrehajtó</a:t>
            </a:r>
            <a:r>
              <a:rPr lang="hu-HU" sz="5600" dirty="0">
                <a:latin typeface="Times New Roman" panose="02020603050405020304" pitchFamily="18" charset="0"/>
                <a:cs typeface="Times New Roman" panose="02020603050405020304" pitchFamily="18" charset="0"/>
              </a:rPr>
              <a:t> az adósnak a </a:t>
            </a:r>
            <a:r>
              <a:rPr lang="hu-HU" sz="5600" b="1" dirty="0">
                <a:latin typeface="Times New Roman" panose="02020603050405020304" pitchFamily="18" charset="0"/>
                <a:cs typeface="Times New Roman" panose="02020603050405020304" pitchFamily="18" charset="0"/>
              </a:rPr>
              <a:t>végrehajtható okiratot személyesen adta át</a:t>
            </a:r>
            <a:r>
              <a:rPr lang="hu-HU" sz="5600" dirty="0">
                <a:latin typeface="Times New Roman" panose="02020603050405020304" pitchFamily="18" charset="0"/>
                <a:cs typeface="Times New Roman" panose="02020603050405020304" pitchFamily="18" charset="0"/>
              </a:rPr>
              <a:t>, az önkéntes teljesítés elmaradása esetén </a:t>
            </a:r>
            <a:r>
              <a:rPr lang="hu-HU" sz="5600" b="1" dirty="0">
                <a:latin typeface="Times New Roman" panose="02020603050405020304" pitchFamily="18" charset="0"/>
                <a:cs typeface="Times New Roman" panose="02020603050405020304" pitchFamily="18" charset="0"/>
              </a:rPr>
              <a:t>köteles</a:t>
            </a:r>
            <a:r>
              <a:rPr lang="hu-HU" sz="5600" dirty="0">
                <a:latin typeface="Times New Roman" panose="02020603050405020304" pitchFamily="18" charset="0"/>
                <a:cs typeface="Times New Roman" panose="02020603050405020304" pitchFamily="18" charset="0"/>
              </a:rPr>
              <a:t> az </a:t>
            </a:r>
            <a:r>
              <a:rPr lang="hu-HU" sz="5600" b="1" dirty="0">
                <a:latin typeface="Times New Roman" panose="02020603050405020304" pitchFamily="18" charset="0"/>
                <a:cs typeface="Times New Roman" panose="02020603050405020304" pitchFamily="18" charset="0"/>
              </a:rPr>
              <a:t>ingófoglalást haladéktalanul elvégezni [</a:t>
            </a:r>
            <a:r>
              <a:rPr lang="hu-HU" sz="5600" b="1" dirty="0" err="1">
                <a:latin typeface="Times New Roman" panose="02020603050405020304" pitchFamily="18" charset="0"/>
                <a:cs typeface="Times New Roman" panose="02020603050405020304" pitchFamily="18" charset="0"/>
              </a:rPr>
              <a:t>Vht</a:t>
            </a:r>
            <a:r>
              <a:rPr lang="hu-HU" sz="5600" b="1" dirty="0">
                <a:latin typeface="Times New Roman" panose="02020603050405020304" pitchFamily="18" charset="0"/>
                <a:cs typeface="Times New Roman" panose="02020603050405020304" pitchFamily="18" charset="0"/>
              </a:rPr>
              <a:t>. 84. § (2) bekezdés].</a:t>
            </a:r>
          </a:p>
          <a:p>
            <a:pPr marL="0" indent="0" algn="just">
              <a:buNone/>
            </a:pPr>
            <a:endParaRPr lang="hu-HU" sz="5600" b="1" dirty="0">
              <a:latin typeface="Times New Roman" panose="02020603050405020304" pitchFamily="18" charset="0"/>
              <a:cs typeface="Times New Roman" panose="02020603050405020304" pitchFamily="18" charset="0"/>
            </a:endParaRPr>
          </a:p>
          <a:p>
            <a:pPr marL="0" indent="0" algn="just">
              <a:buNone/>
            </a:pPr>
            <a:r>
              <a:rPr lang="hu-HU" sz="5600" dirty="0">
                <a:latin typeface="Times New Roman" panose="02020603050405020304" pitchFamily="18" charset="0"/>
                <a:cs typeface="Times New Roman" panose="02020603050405020304" pitchFamily="18" charset="0"/>
              </a:rPr>
              <a:t>Ha a végrehajtható okiratot </a:t>
            </a:r>
            <a:r>
              <a:rPr lang="hu-HU" sz="5600" b="1" dirty="0">
                <a:latin typeface="Times New Roman" panose="02020603050405020304" pitchFamily="18" charset="0"/>
                <a:cs typeface="Times New Roman" panose="02020603050405020304" pitchFamily="18" charset="0"/>
              </a:rPr>
              <a:t>postán kézbesítették</a:t>
            </a:r>
            <a:r>
              <a:rPr lang="hu-HU" sz="5600" dirty="0">
                <a:latin typeface="Times New Roman" panose="02020603050405020304" pitchFamily="18" charset="0"/>
                <a:cs typeface="Times New Roman" panose="02020603050405020304" pitchFamily="18" charset="0"/>
              </a:rPr>
              <a:t>, a kézbesítéstől </a:t>
            </a:r>
            <a:r>
              <a:rPr lang="hu-HU" sz="5600" b="1" dirty="0">
                <a:latin typeface="Times New Roman" panose="02020603050405020304" pitchFamily="18" charset="0"/>
                <a:cs typeface="Times New Roman" panose="02020603050405020304" pitchFamily="18" charset="0"/>
              </a:rPr>
              <a:t>számított 45 napon belül kell az ingófoglalást elvégezni [</a:t>
            </a:r>
            <a:r>
              <a:rPr lang="hu-HU" sz="5600" b="1" dirty="0" err="1">
                <a:latin typeface="Times New Roman" panose="02020603050405020304" pitchFamily="18" charset="0"/>
                <a:cs typeface="Times New Roman" panose="02020603050405020304" pitchFamily="18" charset="0"/>
              </a:rPr>
              <a:t>Vht</a:t>
            </a:r>
            <a:r>
              <a:rPr lang="hu-HU" sz="5600" b="1" dirty="0">
                <a:latin typeface="Times New Roman" panose="02020603050405020304" pitchFamily="18" charset="0"/>
                <a:cs typeface="Times New Roman" panose="02020603050405020304" pitchFamily="18" charset="0"/>
              </a:rPr>
              <a:t>. 84. § (3) bekezdés]</a:t>
            </a:r>
            <a:r>
              <a:rPr lang="hu-HU" sz="5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07664978"/>
      </p:ext>
    </p:extLst>
  </p:cSld>
  <p:clrMapOvr>
    <a:masterClrMapping/>
  </p:clrMapOvr>
  <p:transition spd="slow">
    <p:push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92500" lnSpcReduction="10000"/>
          </a:bodyPr>
          <a:lstStyle/>
          <a:p>
            <a:pPr marL="0" indent="0" algn="ctr">
              <a:buNone/>
            </a:pPr>
            <a:r>
              <a:rPr lang="hu-HU" sz="3400" dirty="0">
                <a:latin typeface="Times New Roman" panose="02020603050405020304" pitchFamily="18" charset="0"/>
                <a:cs typeface="Times New Roman" panose="02020603050405020304" pitchFamily="18" charset="0"/>
              </a:rPr>
              <a:t>2. LEFOGLALHATÓ INGÓSÁGOK</a:t>
            </a:r>
          </a:p>
          <a:p>
            <a:pPr marL="0" indent="0">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Lefoglalni az </a:t>
            </a:r>
            <a:r>
              <a:rPr lang="hu-HU" sz="1800" b="1" dirty="0">
                <a:latin typeface="Times New Roman" panose="02020603050405020304" pitchFamily="18" charset="0"/>
                <a:cs typeface="Times New Roman" panose="02020603050405020304" pitchFamily="18" charset="0"/>
              </a:rPr>
              <a:t>adós birtokában, őrizetében levő vagy</a:t>
            </a:r>
            <a:r>
              <a:rPr lang="hu-HU" sz="1800" dirty="0">
                <a:latin typeface="Times New Roman" panose="02020603050405020304" pitchFamily="18" charset="0"/>
                <a:cs typeface="Times New Roman" panose="02020603050405020304" pitchFamily="18" charset="0"/>
              </a:rPr>
              <a:t> más </a:t>
            </a:r>
            <a:r>
              <a:rPr lang="hu-HU" sz="1800" b="1" dirty="0">
                <a:latin typeface="Times New Roman" panose="02020603050405020304" pitchFamily="18" charset="0"/>
                <a:cs typeface="Times New Roman" panose="02020603050405020304" pitchFamily="18" charset="0"/>
              </a:rPr>
              <a:t>olyan ingóságot </a:t>
            </a:r>
            <a:r>
              <a:rPr lang="hu-HU" sz="1800" dirty="0">
                <a:latin typeface="Times New Roman" panose="02020603050405020304" pitchFamily="18" charset="0"/>
                <a:cs typeface="Times New Roman" panose="02020603050405020304" pitchFamily="18" charset="0"/>
              </a:rPr>
              <a:t>lehet, amelyről </a:t>
            </a:r>
            <a:r>
              <a:rPr lang="hu-HU" sz="1800" b="1" dirty="0">
                <a:latin typeface="Times New Roman" panose="02020603050405020304" pitchFamily="18" charset="0"/>
                <a:cs typeface="Times New Roman" panose="02020603050405020304" pitchFamily="18" charset="0"/>
              </a:rPr>
              <a:t>valószínűsíthető</a:t>
            </a:r>
            <a:r>
              <a:rPr lang="hu-HU" sz="1800" dirty="0">
                <a:latin typeface="Times New Roman" panose="02020603050405020304" pitchFamily="18" charset="0"/>
                <a:cs typeface="Times New Roman" panose="02020603050405020304" pitchFamily="18" charset="0"/>
              </a:rPr>
              <a:t>, hogy az </a:t>
            </a:r>
            <a:r>
              <a:rPr lang="hu-HU" sz="1800" b="1" dirty="0">
                <a:latin typeface="Times New Roman" panose="02020603050405020304" pitchFamily="18" charset="0"/>
                <a:cs typeface="Times New Roman" panose="02020603050405020304" pitchFamily="18" charset="0"/>
              </a:rPr>
              <a:t>adós tulajdonában </a:t>
            </a:r>
            <a:r>
              <a:rPr lang="hu-HU" sz="1800" dirty="0">
                <a:latin typeface="Times New Roman" panose="02020603050405020304" pitchFamily="18" charset="0"/>
                <a:cs typeface="Times New Roman" panose="02020603050405020304" pitchFamily="18" charset="0"/>
              </a:rPr>
              <a:t>van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86. § (1) bekezdés].  </a:t>
            </a:r>
          </a:p>
          <a:p>
            <a:pPr marL="0" indent="0" algn="just">
              <a:buNone/>
            </a:pPr>
            <a:endParaRPr lang="hu-HU" sz="900" dirty="0">
              <a:latin typeface="Times New Roman" panose="02020603050405020304" pitchFamily="18" charset="0"/>
              <a:cs typeface="Times New Roman" panose="02020603050405020304" pitchFamily="18" charset="0"/>
            </a:endParaRPr>
          </a:p>
          <a:p>
            <a:pPr marL="0" indent="0" algn="just">
              <a:buNone/>
            </a:pPr>
            <a:r>
              <a:rPr lang="hu-HU" sz="1800" b="1" dirty="0">
                <a:latin typeface="Times New Roman" panose="02020603050405020304" pitchFamily="18" charset="0"/>
                <a:cs typeface="Times New Roman" panose="02020603050405020304" pitchFamily="18" charset="0"/>
              </a:rPr>
              <a:t>Nem lehet lefoglalni </a:t>
            </a:r>
            <a:r>
              <a:rPr lang="hu-HU" sz="1800" dirty="0">
                <a:latin typeface="Times New Roman" panose="02020603050405020304" pitchFamily="18" charset="0"/>
                <a:cs typeface="Times New Roman" panose="02020603050405020304" pitchFamily="18" charset="0"/>
              </a:rPr>
              <a:t>az adós </a:t>
            </a:r>
            <a:r>
              <a:rPr lang="hu-HU" sz="1800" i="1" dirty="0">
                <a:latin typeface="Times New Roman" panose="02020603050405020304" pitchFamily="18" charset="0"/>
                <a:cs typeface="Times New Roman" panose="02020603050405020304" pitchFamily="18" charset="0"/>
              </a:rPr>
              <a:t>birtokában, őrizetében levő ingóságot</a:t>
            </a:r>
            <a:r>
              <a:rPr lang="hu-HU" sz="1800" dirty="0">
                <a:latin typeface="Times New Roman" panose="02020603050405020304" pitchFamily="18" charset="0"/>
                <a:cs typeface="Times New Roman" panose="02020603050405020304" pitchFamily="18" charset="0"/>
              </a:rPr>
              <a:t>, ha a rajta levő jelből vagy más körülményből </a:t>
            </a:r>
            <a:r>
              <a:rPr lang="hu-HU" sz="1800" b="1" dirty="0">
                <a:latin typeface="Times New Roman" panose="02020603050405020304" pitchFamily="18" charset="0"/>
                <a:cs typeface="Times New Roman" panose="02020603050405020304" pitchFamily="18" charset="0"/>
              </a:rPr>
              <a:t>minden bizonyítás nélkül kétségtelenül megállapítható</a:t>
            </a:r>
            <a:r>
              <a:rPr lang="hu-HU" sz="1800" dirty="0">
                <a:latin typeface="Times New Roman" panose="02020603050405020304" pitchFamily="18" charset="0"/>
                <a:cs typeface="Times New Roman" panose="02020603050405020304" pitchFamily="18" charset="0"/>
              </a:rPr>
              <a:t>, hogy </a:t>
            </a:r>
            <a:r>
              <a:rPr lang="hu-HU" sz="1800" b="1" dirty="0">
                <a:latin typeface="Times New Roman" panose="02020603050405020304" pitchFamily="18" charset="0"/>
                <a:cs typeface="Times New Roman" panose="02020603050405020304" pitchFamily="18" charset="0"/>
              </a:rPr>
              <a:t>az ingóság nincs az adós tulajdonában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86. § (2) bekezdés].  (pl.: laptopon a munkáltató leltári jelzés található)</a:t>
            </a:r>
          </a:p>
          <a:p>
            <a:pPr marL="0" indent="0" algn="just">
              <a:buNone/>
            </a:pPr>
            <a:endParaRPr lang="hu-HU" sz="900" b="1"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házassági életközösség tartama alatt a </a:t>
            </a:r>
            <a:r>
              <a:rPr lang="hu-HU" sz="1800" i="1" dirty="0">
                <a:latin typeface="Times New Roman" panose="02020603050405020304" pitchFamily="18" charset="0"/>
                <a:cs typeface="Times New Roman" panose="02020603050405020304" pitchFamily="18" charset="0"/>
              </a:rPr>
              <a:t>házastársaknak vagy </a:t>
            </a:r>
            <a:r>
              <a:rPr lang="hu-HU" sz="1800" i="1" dirty="0" err="1">
                <a:latin typeface="Times New Roman" panose="02020603050405020304" pitchFamily="18" charset="0"/>
                <a:cs typeface="Times New Roman" panose="02020603050405020304" pitchFamily="18" charset="0"/>
              </a:rPr>
              <a:t>bármelyiküknek</a:t>
            </a:r>
            <a:r>
              <a:rPr lang="hu-HU" sz="1800" i="1" dirty="0">
                <a:latin typeface="Times New Roman" panose="02020603050405020304" pitchFamily="18" charset="0"/>
                <a:cs typeface="Times New Roman" panose="02020603050405020304" pitchFamily="18" charset="0"/>
              </a:rPr>
              <a:t> </a:t>
            </a:r>
            <a:r>
              <a:rPr lang="hu-HU" sz="1800" dirty="0">
                <a:latin typeface="Times New Roman" panose="02020603050405020304" pitchFamily="18" charset="0"/>
                <a:cs typeface="Times New Roman" panose="02020603050405020304" pitchFamily="18" charset="0"/>
              </a:rPr>
              <a:t>a </a:t>
            </a:r>
            <a:r>
              <a:rPr lang="hu-HU" sz="1800" i="1" dirty="0">
                <a:latin typeface="Times New Roman" panose="02020603050405020304" pitchFamily="18" charset="0"/>
                <a:cs typeface="Times New Roman" panose="02020603050405020304" pitchFamily="18" charset="0"/>
              </a:rPr>
              <a:t>vagyontárgyát</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bármelyik házastárs ellen külön vezetett végrehajtás során is le lehet foglalni</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Nincs helye a foglalásnak</a:t>
            </a:r>
            <a:r>
              <a:rPr lang="hu-HU" sz="1800" dirty="0">
                <a:latin typeface="Times New Roman" panose="02020603050405020304" pitchFamily="18" charset="0"/>
                <a:cs typeface="Times New Roman" panose="02020603050405020304" pitchFamily="18" charset="0"/>
              </a:rPr>
              <a:t>, ha az a </a:t>
            </a:r>
            <a:r>
              <a:rPr lang="hu-HU" sz="1800" b="1" dirty="0">
                <a:latin typeface="Times New Roman" panose="02020603050405020304" pitchFamily="18" charset="0"/>
                <a:cs typeface="Times New Roman" panose="02020603050405020304" pitchFamily="18" charset="0"/>
              </a:rPr>
              <a:t>házastárs</a:t>
            </a:r>
            <a:r>
              <a:rPr lang="hu-HU" sz="1800" dirty="0">
                <a:latin typeface="Times New Roman" panose="02020603050405020304" pitchFamily="18" charset="0"/>
                <a:cs typeface="Times New Roman" panose="02020603050405020304" pitchFamily="18" charset="0"/>
              </a:rPr>
              <a:t>, aki </a:t>
            </a:r>
            <a:r>
              <a:rPr lang="hu-HU" sz="1800" b="1" dirty="0">
                <a:latin typeface="Times New Roman" panose="02020603050405020304" pitchFamily="18" charset="0"/>
                <a:cs typeface="Times New Roman" panose="02020603050405020304" pitchFamily="18" charset="0"/>
              </a:rPr>
              <a:t>ellen</a:t>
            </a:r>
            <a:r>
              <a:rPr lang="hu-HU" sz="1800" dirty="0">
                <a:latin typeface="Times New Roman" panose="02020603050405020304" pitchFamily="18" charset="0"/>
                <a:cs typeface="Times New Roman" panose="02020603050405020304" pitchFamily="18" charset="0"/>
              </a:rPr>
              <a:t> a </a:t>
            </a:r>
            <a:r>
              <a:rPr lang="hu-HU" sz="1800" b="1" dirty="0">
                <a:latin typeface="Times New Roman" panose="02020603050405020304" pitchFamily="18" charset="0"/>
                <a:cs typeface="Times New Roman" panose="02020603050405020304" pitchFamily="18" charset="0"/>
              </a:rPr>
              <a:t>végrehajtás nem irányul</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kétséget kizáróan igazolja, </a:t>
            </a:r>
            <a:r>
              <a:rPr lang="hu-HU" sz="1800" dirty="0">
                <a:latin typeface="Times New Roman" panose="02020603050405020304" pitchFamily="18" charset="0"/>
                <a:cs typeface="Times New Roman" panose="02020603050405020304" pitchFamily="18" charset="0"/>
              </a:rPr>
              <a:t>hogy a szóban levő </a:t>
            </a:r>
            <a:r>
              <a:rPr lang="hu-HU" sz="1800" b="1" dirty="0">
                <a:latin typeface="Times New Roman" panose="02020603050405020304" pitchFamily="18" charset="0"/>
                <a:cs typeface="Times New Roman" panose="02020603050405020304" pitchFamily="18" charset="0"/>
              </a:rPr>
              <a:t>vagyontárgy</a:t>
            </a:r>
            <a:r>
              <a:rPr lang="hu-HU" sz="1800" dirty="0">
                <a:latin typeface="Times New Roman" panose="02020603050405020304" pitchFamily="18" charset="0"/>
                <a:cs typeface="Times New Roman" panose="02020603050405020304" pitchFamily="18" charset="0"/>
              </a:rPr>
              <a:t> nem a házastársi vagyonközösséghez, hanem </a:t>
            </a:r>
            <a:r>
              <a:rPr lang="hu-HU" sz="1800" b="1" dirty="0">
                <a:latin typeface="Times New Roman" panose="02020603050405020304" pitchFamily="18" charset="0"/>
                <a:cs typeface="Times New Roman" panose="02020603050405020304" pitchFamily="18" charset="0"/>
              </a:rPr>
              <a:t>az ő különvagyonához</a:t>
            </a:r>
            <a:r>
              <a:rPr lang="hu-HU" sz="1800" dirty="0">
                <a:latin typeface="Times New Roman" panose="02020603050405020304" pitchFamily="18" charset="0"/>
                <a:cs typeface="Times New Roman" panose="02020603050405020304" pitchFamily="18" charset="0"/>
              </a:rPr>
              <a:t> tartozik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86. § (3) bekezdés].  </a:t>
            </a:r>
          </a:p>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66209157"/>
      </p:ext>
    </p:extLst>
  </p:cSld>
  <p:clrMapOvr>
    <a:masterClrMapping/>
  </p:clrMapOvr>
  <p:transition spd="slow">
    <p:push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a:bodyPr>
          <a:lstStyle/>
          <a:p>
            <a:pPr marL="0" indent="0" algn="ctr">
              <a:buNone/>
            </a:pPr>
            <a:r>
              <a:rPr lang="hu-HU" sz="3400" dirty="0">
                <a:latin typeface="Times New Roman" panose="02020603050405020304" pitchFamily="18" charset="0"/>
                <a:cs typeface="Times New Roman" panose="02020603050405020304" pitchFamily="18" charset="0"/>
              </a:rPr>
              <a:t>3. VÉGREHAJTÁS ALÓL MENTES VAGYONTÁRGYAK</a:t>
            </a:r>
          </a:p>
          <a:p>
            <a:pPr marL="0" indent="0">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végrehajtás alól </a:t>
            </a:r>
            <a:r>
              <a:rPr lang="hu-HU" sz="1800" b="1" dirty="0">
                <a:latin typeface="Times New Roman" panose="02020603050405020304" pitchFamily="18" charset="0"/>
                <a:cs typeface="Times New Roman" panose="02020603050405020304" pitchFamily="18" charset="0"/>
              </a:rPr>
              <a:t>mentes vagyontárgyak körét </a:t>
            </a:r>
            <a:r>
              <a:rPr lang="hu-HU" sz="1800" dirty="0">
                <a:latin typeface="Times New Roman" panose="02020603050405020304" pitchFamily="18" charset="0"/>
                <a:cs typeface="Times New Roman" panose="02020603050405020304" pitchFamily="18" charset="0"/>
              </a:rPr>
              <a:t>a </a:t>
            </a:r>
            <a:r>
              <a:rPr lang="hu-HU" sz="1800" b="1" dirty="0" err="1">
                <a:latin typeface="Times New Roman" panose="02020603050405020304" pitchFamily="18" charset="0"/>
                <a:cs typeface="Times New Roman" panose="02020603050405020304" pitchFamily="18" charset="0"/>
              </a:rPr>
              <a:t>Vht</a:t>
            </a:r>
            <a:r>
              <a:rPr lang="hu-HU" sz="1800" b="1" dirty="0">
                <a:latin typeface="Times New Roman" panose="02020603050405020304" pitchFamily="18" charset="0"/>
                <a:cs typeface="Times New Roman" panose="02020603050405020304" pitchFamily="18" charset="0"/>
              </a:rPr>
              <a:t>. 90-96/A. §-</a:t>
            </a:r>
            <a:r>
              <a:rPr lang="hu-HU" sz="1800" b="1" dirty="0" err="1">
                <a:latin typeface="Times New Roman" panose="02020603050405020304" pitchFamily="18" charset="0"/>
                <a:cs typeface="Times New Roman" panose="02020603050405020304" pitchFamily="18" charset="0"/>
              </a:rPr>
              <a:t>ai</a:t>
            </a:r>
            <a:r>
              <a:rPr lang="hu-HU" sz="1800" b="1" dirty="0">
                <a:latin typeface="Times New Roman" panose="02020603050405020304" pitchFamily="18" charset="0"/>
                <a:cs typeface="Times New Roman" panose="02020603050405020304" pitchFamily="18" charset="0"/>
              </a:rPr>
              <a:t> sorolja fel.</a:t>
            </a:r>
          </a:p>
          <a:p>
            <a:pPr marL="0" indent="0" algn="just">
              <a:buNone/>
            </a:pPr>
            <a:endParaRPr lang="hu-HU" sz="800" b="1"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Például:</a:t>
            </a:r>
          </a:p>
          <a:p>
            <a:pPr marL="0" indent="0" algn="just">
              <a:buNone/>
            </a:pPr>
            <a:endParaRPr lang="hu-HU" sz="1800" dirty="0">
              <a:latin typeface="Times New Roman" panose="02020603050405020304" pitchFamily="18" charset="0"/>
              <a:cs typeface="Times New Roman" panose="02020603050405020304" pitchFamily="18" charset="0"/>
            </a:endParaRPr>
          </a:p>
          <a:p>
            <a:pPr algn="just"/>
            <a:r>
              <a:rPr lang="hu-HU" sz="1800" dirty="0">
                <a:latin typeface="Times New Roman" panose="02020603050405020304" pitchFamily="18" charset="0"/>
                <a:cs typeface="Times New Roman" panose="02020603050405020304" pitchFamily="18" charset="0"/>
              </a:rPr>
              <a:t>olyan eszköz, amely nélkül az adós foglalkozásának gyakorlása lehetetlenné válik, így különösen a nélkülözhetetlen szerszám, egyenruha, szállítóeszköz, ide nem értve a gépjárművet,</a:t>
            </a:r>
          </a:p>
          <a:p>
            <a:pPr algn="just"/>
            <a:r>
              <a:rPr lang="hu-HU" sz="1800" dirty="0">
                <a:latin typeface="Times New Roman" panose="02020603050405020304" pitchFamily="18" charset="0"/>
                <a:cs typeface="Times New Roman" panose="02020603050405020304" pitchFamily="18" charset="0"/>
              </a:rPr>
              <a:t>mozgásában korlátozott adós gépjárműve.</a:t>
            </a:r>
          </a:p>
          <a:p>
            <a:pPr algn="just"/>
            <a:endParaRPr lang="hu-H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1736790"/>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92500" lnSpcReduction="20000"/>
          </a:bodyPr>
          <a:lstStyle/>
          <a:p>
            <a:pPr marL="0" indent="0" algn="ctr">
              <a:buNone/>
            </a:pPr>
            <a:r>
              <a:rPr lang="hu-HU" sz="2600" dirty="0">
                <a:latin typeface="Times New Roman" panose="02020603050405020304" pitchFamily="18" charset="0"/>
                <a:cs typeface="Times New Roman" panose="02020603050405020304" pitchFamily="18" charset="0"/>
              </a:rPr>
              <a:t>2. KÖLTSÉG</a:t>
            </a:r>
          </a:p>
          <a:p>
            <a:pPr marL="0" indent="0">
              <a:buNone/>
            </a:pPr>
            <a:endParaRPr lang="hu-HU" sz="1800" dirty="0">
              <a:latin typeface="Times New Roman" panose="02020603050405020304" pitchFamily="18" charset="0"/>
              <a:cs typeface="Times New Roman" panose="02020603050405020304" pitchFamily="18" charset="0"/>
            </a:endParaRPr>
          </a:p>
          <a:p>
            <a:r>
              <a:rPr lang="hu-HU" sz="1800" b="1" dirty="0">
                <a:latin typeface="Times New Roman" panose="02020603050405020304" pitchFamily="18" charset="0"/>
                <a:cs typeface="Times New Roman" panose="02020603050405020304" pitchFamily="18" charset="0"/>
              </a:rPr>
              <a:t>Főszabály</a:t>
            </a:r>
            <a:r>
              <a:rPr lang="hu-HU" sz="1800" dirty="0">
                <a:latin typeface="Times New Roman" panose="02020603050405020304" pitchFamily="18" charset="0"/>
                <a:cs typeface="Times New Roman" panose="02020603050405020304" pitchFamily="18" charset="0"/>
              </a:rPr>
              <a:t>: végrehajtást kérő </a:t>
            </a:r>
            <a:r>
              <a:rPr lang="hu-HU" sz="1800" b="1" dirty="0">
                <a:latin typeface="Times New Roman" panose="02020603050405020304" pitchFamily="18" charset="0"/>
                <a:cs typeface="Times New Roman" panose="02020603050405020304" pitchFamily="18" charset="0"/>
              </a:rPr>
              <a:t>előlegezi</a:t>
            </a:r>
            <a:r>
              <a:rPr lang="hu-HU" sz="1800" dirty="0">
                <a:latin typeface="Times New Roman" panose="02020603050405020304" pitchFamily="18" charset="0"/>
                <a:cs typeface="Times New Roman" panose="02020603050405020304" pitchFamily="18" charset="0"/>
              </a:rPr>
              <a:t>, az adós </a:t>
            </a:r>
            <a:r>
              <a:rPr lang="hu-HU" sz="1800" b="1" dirty="0">
                <a:latin typeface="Times New Roman" panose="02020603050405020304" pitchFamily="18" charset="0"/>
                <a:cs typeface="Times New Roman" panose="02020603050405020304" pitchFamily="18" charset="0"/>
              </a:rPr>
              <a:t>viseli</a:t>
            </a:r>
            <a:r>
              <a:rPr lang="hu-HU" sz="1800" dirty="0">
                <a:latin typeface="Times New Roman" panose="02020603050405020304" pitchFamily="18" charset="0"/>
                <a:cs typeface="Times New Roman" panose="02020603050405020304" pitchFamily="18" charset="0"/>
              </a:rPr>
              <a:t>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34. § (1) bekezdés].</a:t>
            </a:r>
          </a:p>
          <a:p>
            <a:r>
              <a:rPr lang="hu-HU" sz="1800" b="1" dirty="0">
                <a:latin typeface="Times New Roman" panose="02020603050405020304" pitchFamily="18" charset="0"/>
                <a:cs typeface="Times New Roman" panose="02020603050405020304" pitchFamily="18" charset="0"/>
              </a:rPr>
              <a:t>Kivételek</a:t>
            </a:r>
            <a:r>
              <a:rPr lang="hu-HU" sz="1800" dirty="0">
                <a:latin typeface="Times New Roman" panose="02020603050405020304" pitchFamily="18" charset="0"/>
                <a:cs typeface="Times New Roman" panose="02020603050405020304" pitchFamily="18" charset="0"/>
              </a:rPr>
              <a:t>:</a:t>
            </a:r>
          </a:p>
          <a:p>
            <a:pPr lvl="1"/>
            <a:r>
              <a:rPr lang="hu-HU" sz="1400" dirty="0">
                <a:latin typeface="Times New Roman" panose="02020603050405020304" pitchFamily="18" charset="0"/>
                <a:cs typeface="Times New Roman" panose="02020603050405020304" pitchFamily="18" charset="0"/>
              </a:rPr>
              <a:t>szakértő, valamint szakértő-becsüs közreműködésével, továbbá árverés közhírré tételével felmerülő költséget annak kell előlegeznie, aki az intézkedéseket kérte [</a:t>
            </a:r>
            <a:r>
              <a:rPr lang="hu-HU" sz="1400" dirty="0" err="1">
                <a:latin typeface="Times New Roman" panose="02020603050405020304" pitchFamily="18" charset="0"/>
                <a:cs typeface="Times New Roman" panose="02020603050405020304" pitchFamily="18" charset="0"/>
              </a:rPr>
              <a:t>Vht</a:t>
            </a:r>
            <a:r>
              <a:rPr lang="hu-HU" sz="1400" dirty="0">
                <a:latin typeface="Times New Roman" panose="02020603050405020304" pitchFamily="18" charset="0"/>
                <a:cs typeface="Times New Roman" panose="02020603050405020304" pitchFamily="18" charset="0"/>
              </a:rPr>
              <a:t>. 34. § (2) bekezdés],</a:t>
            </a:r>
          </a:p>
          <a:p>
            <a:pPr lvl="1"/>
            <a:r>
              <a:rPr lang="hu-HU" sz="1400" dirty="0">
                <a:latin typeface="Times New Roman" panose="02020603050405020304" pitchFamily="18" charset="0"/>
                <a:cs typeface="Times New Roman" panose="02020603050405020304" pitchFamily="18" charset="0"/>
              </a:rPr>
              <a:t>állam által előlegezett költséget behajthatatlanság esetén az állam viseli [</a:t>
            </a:r>
            <a:r>
              <a:rPr lang="hu-HU" sz="1400" dirty="0" err="1">
                <a:latin typeface="Times New Roman" panose="02020603050405020304" pitchFamily="18" charset="0"/>
                <a:cs typeface="Times New Roman" panose="02020603050405020304" pitchFamily="18" charset="0"/>
              </a:rPr>
              <a:t>Vht</a:t>
            </a:r>
            <a:r>
              <a:rPr lang="hu-HU" sz="1400" dirty="0">
                <a:latin typeface="Times New Roman" panose="02020603050405020304" pitchFamily="18" charset="0"/>
                <a:cs typeface="Times New Roman" panose="02020603050405020304" pitchFamily="18" charset="0"/>
              </a:rPr>
              <a:t>. 34. § (3) bekezdés], </a:t>
            </a:r>
          </a:p>
          <a:p>
            <a:pPr lvl="1"/>
            <a:r>
              <a:rPr lang="hu-HU" sz="1400" dirty="0">
                <a:latin typeface="Times New Roman" panose="02020603050405020304" pitchFamily="18" charset="0"/>
                <a:cs typeface="Times New Roman" panose="02020603050405020304" pitchFamily="18" charset="0"/>
              </a:rPr>
              <a:t>gyermektartásdíj végrehajtása esetén a végrehajtó előleg bevárása nélkül jár el [</a:t>
            </a:r>
            <a:r>
              <a:rPr lang="hu-HU" sz="1400" dirty="0" err="1">
                <a:latin typeface="Times New Roman" panose="02020603050405020304" pitchFamily="18" charset="0"/>
                <a:cs typeface="Times New Roman" panose="02020603050405020304" pitchFamily="18" charset="0"/>
              </a:rPr>
              <a:t>Vht</a:t>
            </a:r>
            <a:r>
              <a:rPr lang="hu-HU" sz="1400" dirty="0">
                <a:latin typeface="Times New Roman" panose="02020603050405020304" pitchFamily="18" charset="0"/>
                <a:cs typeface="Times New Roman" panose="02020603050405020304" pitchFamily="18" charset="0"/>
              </a:rPr>
              <a:t>. 34. § (6) bekezdés], </a:t>
            </a:r>
          </a:p>
          <a:p>
            <a:pPr lvl="1"/>
            <a:r>
              <a:rPr lang="hu-HU" sz="1400" dirty="0">
                <a:latin typeface="Times New Roman" panose="02020603050405020304" pitchFamily="18" charset="0"/>
                <a:cs typeface="Times New Roman" panose="02020603050405020304" pitchFamily="18" charset="0"/>
              </a:rPr>
              <a:t>a végrehajtó előleg nélkül is eljárhat, ha a végrehajtás kezdetén megfizetendő költségrész felhívásától eltekint, de ennek tényét és időpontját jegyzőkönyveben kell megállapítania és erről tájékoztatnia kell a végrehajtást kérőt [bírósági végrehajtói díjszabásról szóló 8/2021. (X. 29.) SZTFH rendelet (a továbbiakban: </a:t>
            </a:r>
            <a:r>
              <a:rPr lang="hu-HU" sz="1400" dirty="0" err="1">
                <a:latin typeface="Times New Roman" panose="02020603050405020304" pitchFamily="18" charset="0"/>
                <a:cs typeface="Times New Roman" panose="02020603050405020304" pitchFamily="18" charset="0"/>
              </a:rPr>
              <a:t>Bvdr</a:t>
            </a:r>
            <a:r>
              <a:rPr lang="hu-HU" sz="1400" dirty="0">
                <a:latin typeface="Times New Roman" panose="02020603050405020304" pitchFamily="18" charset="0"/>
                <a:cs typeface="Times New Roman" panose="02020603050405020304" pitchFamily="18" charset="0"/>
              </a:rPr>
              <a:t>.) 19. § (2) bekezdés]. </a:t>
            </a:r>
          </a:p>
          <a:p>
            <a:pPr lvl="1"/>
            <a:r>
              <a:rPr lang="hu-HU" sz="1400" dirty="0">
                <a:latin typeface="Times New Roman" panose="02020603050405020304" pitchFamily="18" charset="0"/>
                <a:cs typeface="Times New Roman" panose="02020603050405020304" pitchFamily="18" charset="0"/>
              </a:rPr>
              <a:t>végrehajtási lap visszavonása, illetőleg végrehajtási záradék törlése esetén a  felmerült végrehajtási költségeket a végrehajtást kérő viseli </a:t>
            </a:r>
          </a:p>
          <a:p>
            <a:pPr marL="457200" lvl="1" indent="0">
              <a:buNone/>
            </a:pPr>
            <a:r>
              <a:rPr lang="hu-HU" sz="1400" dirty="0">
                <a:latin typeface="Times New Roman" panose="02020603050405020304" pitchFamily="18" charset="0"/>
                <a:cs typeface="Times New Roman" panose="02020603050405020304" pitchFamily="18" charset="0"/>
              </a:rPr>
              <a:t>     [</a:t>
            </a:r>
            <a:r>
              <a:rPr lang="hu-HU" sz="1400" dirty="0" err="1">
                <a:latin typeface="Times New Roman" panose="02020603050405020304" pitchFamily="18" charset="0"/>
                <a:cs typeface="Times New Roman" panose="02020603050405020304" pitchFamily="18" charset="0"/>
              </a:rPr>
              <a:t>Vht</a:t>
            </a:r>
            <a:r>
              <a:rPr lang="hu-HU" sz="1400" dirty="0">
                <a:latin typeface="Times New Roman" panose="02020603050405020304" pitchFamily="18" charset="0"/>
                <a:cs typeface="Times New Roman" panose="02020603050405020304" pitchFamily="18" charset="0"/>
              </a:rPr>
              <a:t>. 34. § (9) bekezdés]. </a:t>
            </a:r>
          </a:p>
          <a:p>
            <a:r>
              <a:rPr lang="hu-HU" sz="1800" dirty="0">
                <a:latin typeface="Times New Roman" panose="02020603050405020304" pitchFamily="18" charset="0"/>
                <a:cs typeface="Times New Roman" panose="02020603050405020304" pitchFamily="18" charset="0"/>
              </a:rPr>
              <a:t>Ha az adós a végrehajtás során a végrehajtást kérőnek fizette meg a követelés összegét, akkor a végrehajtást kérő köteles a végrehajtási költségek kiegyenlítéséről gondoskodni. A megfizetés elmulasztása esetén egyetemlegesen felel az adóssal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34. § (5) bekezdés].</a:t>
            </a:r>
          </a:p>
          <a:p>
            <a:r>
              <a:rPr lang="hu-HU" sz="1800" b="1" dirty="0">
                <a:latin typeface="Times New Roman" panose="02020603050405020304" pitchFamily="18" charset="0"/>
                <a:cs typeface="Times New Roman" panose="02020603050405020304" pitchFamily="18" charset="0"/>
              </a:rPr>
              <a:t>Általános</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költségátalány</a:t>
            </a:r>
            <a:r>
              <a:rPr lang="hu-HU" sz="1800" dirty="0">
                <a:latin typeface="Times New Roman" panose="02020603050405020304" pitchFamily="18" charset="0"/>
                <a:cs typeface="Times New Roman" panose="02020603050405020304" pitchFamily="18" charset="0"/>
              </a:rPr>
              <a:t> </a:t>
            </a:r>
            <a:r>
              <a:rPr lang="hu-HU" sz="1400" dirty="0">
                <a:latin typeface="Times New Roman" panose="02020603050405020304" pitchFamily="18" charset="0"/>
                <a:cs typeface="Times New Roman" panose="02020603050405020304" pitchFamily="18" charset="0"/>
              </a:rPr>
              <a:t>[</a:t>
            </a:r>
            <a:r>
              <a:rPr lang="hu-HU" sz="1400" dirty="0" err="1">
                <a:latin typeface="Times New Roman" panose="02020603050405020304" pitchFamily="18" charset="0"/>
                <a:cs typeface="Times New Roman" panose="02020603050405020304" pitchFamily="18" charset="0"/>
              </a:rPr>
              <a:t>Vht</a:t>
            </a:r>
            <a:r>
              <a:rPr lang="hu-HU" sz="1400" dirty="0">
                <a:latin typeface="Times New Roman" panose="02020603050405020304" pitchFamily="18" charset="0"/>
                <a:cs typeface="Times New Roman" panose="02020603050405020304" pitchFamily="18" charset="0"/>
              </a:rPr>
              <a:t>. 34/A. § (1)-(3) bekezdés, valamint a bírósági végrehajtási eljárásban felszámítandó általános költségátalány mértékéről és megfizetésének szabályairól szóló 2/2022. (I. 20.) SZTFH rendelet].</a:t>
            </a:r>
          </a:p>
          <a:p>
            <a:endParaRPr lang="hu-HU" sz="1800" dirty="0"/>
          </a:p>
          <a:p>
            <a:pPr marL="0" indent="0">
              <a:buNone/>
            </a:pPr>
            <a:endParaRPr lang="hu-HU" dirty="0"/>
          </a:p>
          <a:p>
            <a:endParaRPr lang="hu-HU" dirty="0"/>
          </a:p>
        </p:txBody>
      </p:sp>
    </p:spTree>
    <p:extLst>
      <p:ext uri="{BB962C8B-B14F-4D97-AF65-F5344CB8AC3E}">
        <p14:creationId xmlns:p14="http://schemas.microsoft.com/office/powerpoint/2010/main" val="3236654831"/>
      </p:ext>
    </p:extLst>
  </p:cSld>
  <p:clrMapOvr>
    <a:masterClrMapping/>
  </p:clrMapOvr>
  <p:transition spd="slow">
    <p:push dir="u"/>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a:bodyPr>
          <a:lstStyle/>
          <a:p>
            <a:pPr marL="0" indent="0" algn="ctr">
              <a:buNone/>
            </a:pPr>
            <a:r>
              <a:rPr lang="hu-HU" sz="3400" dirty="0">
                <a:latin typeface="Times New Roman" panose="02020603050405020304" pitchFamily="18" charset="0"/>
                <a:cs typeface="Times New Roman" panose="02020603050405020304" pitchFamily="18" charset="0"/>
              </a:rPr>
              <a:t>4. BECSLÉS</a:t>
            </a:r>
          </a:p>
          <a:p>
            <a:pPr marL="0" indent="0">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a:t>
            </a:r>
            <a:r>
              <a:rPr lang="hu-HU" sz="1800" b="1" dirty="0">
                <a:latin typeface="Times New Roman" panose="02020603050405020304" pitchFamily="18" charset="0"/>
                <a:cs typeface="Times New Roman" panose="02020603050405020304" pitchFamily="18" charset="0"/>
              </a:rPr>
              <a:t>végrehajtó</a:t>
            </a:r>
            <a:r>
              <a:rPr lang="hu-HU" sz="1800" dirty="0">
                <a:latin typeface="Times New Roman" panose="02020603050405020304" pitchFamily="18" charset="0"/>
                <a:cs typeface="Times New Roman" panose="02020603050405020304" pitchFamily="18" charset="0"/>
              </a:rPr>
              <a:t> a foglaláskor </a:t>
            </a:r>
            <a:r>
              <a:rPr lang="hu-HU" sz="1800" b="1" dirty="0">
                <a:latin typeface="Times New Roman" panose="02020603050405020304" pitchFamily="18" charset="0"/>
                <a:cs typeface="Times New Roman" panose="02020603050405020304" pitchFamily="18" charset="0"/>
              </a:rPr>
              <a:t>becsléssel</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megállapítja</a:t>
            </a:r>
            <a:r>
              <a:rPr lang="hu-HU" sz="1800" dirty="0">
                <a:latin typeface="Times New Roman" panose="02020603050405020304" pitchFamily="18" charset="0"/>
                <a:cs typeface="Times New Roman" panose="02020603050405020304" pitchFamily="18" charset="0"/>
              </a:rPr>
              <a:t> a lefoglalt </a:t>
            </a:r>
            <a:r>
              <a:rPr lang="hu-HU" sz="1800" b="1" dirty="0">
                <a:latin typeface="Times New Roman" panose="02020603050405020304" pitchFamily="18" charset="0"/>
                <a:cs typeface="Times New Roman" panose="02020603050405020304" pitchFamily="18" charset="0"/>
              </a:rPr>
              <a:t>ingóság</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értékét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97. § (1) bekezdés].</a:t>
            </a:r>
          </a:p>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becsérték megállapításánál a végrehajtó a </a:t>
            </a:r>
            <a:r>
              <a:rPr lang="hu-HU" sz="1800" b="1" dirty="0">
                <a:latin typeface="Times New Roman" panose="02020603050405020304" pitchFamily="18" charset="0"/>
                <a:cs typeface="Times New Roman" panose="02020603050405020304" pitchFamily="18" charset="0"/>
              </a:rPr>
              <a:t>forgalmi árat veszi alapul</a:t>
            </a:r>
            <a:r>
              <a:rPr lang="hu-HU" sz="1800" dirty="0">
                <a:latin typeface="Times New Roman" panose="02020603050405020304" pitchFamily="18" charset="0"/>
                <a:cs typeface="Times New Roman" panose="02020603050405020304" pitchFamily="18" charset="0"/>
              </a:rPr>
              <a:t>. Ha a </a:t>
            </a:r>
            <a:r>
              <a:rPr lang="hu-HU" sz="1800" b="1" dirty="0">
                <a:latin typeface="Times New Roman" panose="02020603050405020304" pitchFamily="18" charset="0"/>
                <a:cs typeface="Times New Roman" panose="02020603050405020304" pitchFamily="18" charset="0"/>
              </a:rPr>
              <a:t>felek</a:t>
            </a:r>
            <a:r>
              <a:rPr lang="hu-HU" sz="1800" dirty="0">
                <a:latin typeface="Times New Roman" panose="02020603050405020304" pitchFamily="18" charset="0"/>
                <a:cs typeface="Times New Roman" panose="02020603050405020304" pitchFamily="18" charset="0"/>
              </a:rPr>
              <a:t> a becsértékben </a:t>
            </a:r>
            <a:r>
              <a:rPr lang="hu-HU" sz="1800" b="1" dirty="0">
                <a:latin typeface="Times New Roman" panose="02020603050405020304" pitchFamily="18" charset="0"/>
                <a:cs typeface="Times New Roman" panose="02020603050405020304" pitchFamily="18" charset="0"/>
              </a:rPr>
              <a:t>megegyeztek</a:t>
            </a:r>
            <a:r>
              <a:rPr lang="hu-HU" sz="1800" dirty="0">
                <a:latin typeface="Times New Roman" panose="02020603050405020304" pitchFamily="18" charset="0"/>
                <a:cs typeface="Times New Roman" panose="02020603050405020304" pitchFamily="18" charset="0"/>
              </a:rPr>
              <a:t>, ez az irányadó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97. § (2) bekezdés].</a:t>
            </a:r>
          </a:p>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Ha valamelyik </a:t>
            </a:r>
            <a:r>
              <a:rPr lang="hu-HU" sz="1800" b="1" dirty="0">
                <a:latin typeface="Times New Roman" panose="02020603050405020304" pitchFamily="18" charset="0"/>
                <a:cs typeface="Times New Roman" panose="02020603050405020304" pitchFamily="18" charset="0"/>
              </a:rPr>
              <a:t>fél kívánja</a:t>
            </a:r>
            <a:r>
              <a:rPr lang="hu-HU" sz="1800" dirty="0">
                <a:latin typeface="Times New Roman" panose="02020603050405020304" pitchFamily="18" charset="0"/>
                <a:cs typeface="Times New Roman" panose="02020603050405020304" pitchFamily="18" charset="0"/>
              </a:rPr>
              <a:t>, a végrehajtó a foglalásnál </a:t>
            </a:r>
            <a:r>
              <a:rPr lang="hu-HU" sz="1800" b="1" dirty="0">
                <a:latin typeface="Times New Roman" panose="02020603050405020304" pitchFamily="18" charset="0"/>
                <a:cs typeface="Times New Roman" panose="02020603050405020304" pitchFamily="18" charset="0"/>
              </a:rPr>
              <a:t>szakértő-becsüst alkalmaz</a:t>
            </a:r>
            <a:r>
              <a:rPr lang="hu-HU" sz="1800" dirty="0">
                <a:latin typeface="Times New Roman" panose="02020603050405020304" pitchFamily="18" charset="0"/>
                <a:cs typeface="Times New Roman" panose="02020603050405020304" pitchFamily="18" charset="0"/>
              </a:rPr>
              <a:t>. A foglalás után a végrehajtó </a:t>
            </a:r>
            <a:r>
              <a:rPr lang="hu-HU" sz="1800" i="1" dirty="0">
                <a:latin typeface="Times New Roman" panose="02020603050405020304" pitchFamily="18" charset="0"/>
                <a:cs typeface="Times New Roman" panose="02020603050405020304" pitchFamily="18" charset="0"/>
              </a:rPr>
              <a:t>szakértő-becsüs közreműködésével a becsértéket módosíthatja</a:t>
            </a:r>
            <a:r>
              <a:rPr lang="hu-HU" sz="1800" dirty="0">
                <a:latin typeface="Times New Roman" panose="02020603050405020304" pitchFamily="18" charset="0"/>
                <a:cs typeface="Times New Roman" panose="02020603050405020304" pitchFamily="18" charset="0"/>
              </a:rPr>
              <a:t>, ha ezt bármelyik fél a </a:t>
            </a:r>
            <a:r>
              <a:rPr lang="hu-HU" sz="1800" i="1" dirty="0">
                <a:latin typeface="Times New Roman" panose="02020603050405020304" pitchFamily="18" charset="0"/>
                <a:cs typeface="Times New Roman" panose="02020603050405020304" pitchFamily="18" charset="0"/>
              </a:rPr>
              <a:t>foglalási jegyzőkönyv kézbesítésétől számított 8 napon belül kérte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97. § (3) bekezdés].</a:t>
            </a:r>
          </a:p>
        </p:txBody>
      </p:sp>
    </p:spTree>
    <p:extLst>
      <p:ext uri="{BB962C8B-B14F-4D97-AF65-F5344CB8AC3E}">
        <p14:creationId xmlns:p14="http://schemas.microsoft.com/office/powerpoint/2010/main" val="3931375539"/>
      </p:ext>
    </p:extLst>
  </p:cSld>
  <p:clrMapOvr>
    <a:masterClrMapping/>
  </p:clrMapOvr>
  <p:transition spd="slow">
    <p:push dir="u"/>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47500" lnSpcReduction="20000"/>
          </a:bodyPr>
          <a:lstStyle/>
          <a:p>
            <a:pPr marL="0" indent="0" algn="ctr">
              <a:buNone/>
            </a:pPr>
            <a:r>
              <a:rPr lang="hu-HU" sz="5100" dirty="0">
                <a:latin typeface="Times New Roman" panose="02020603050405020304" pitchFamily="18" charset="0"/>
                <a:cs typeface="Times New Roman" panose="02020603050405020304" pitchFamily="18" charset="0"/>
              </a:rPr>
              <a:t>5. EGYES DOLGOK LEFOGLALÁSÁNAK </a:t>
            </a:r>
          </a:p>
          <a:p>
            <a:pPr marL="0" indent="0" algn="ctr">
              <a:buNone/>
            </a:pPr>
            <a:r>
              <a:rPr lang="hu-HU" sz="5100" dirty="0">
                <a:latin typeface="Times New Roman" panose="02020603050405020304" pitchFamily="18" charset="0"/>
                <a:cs typeface="Times New Roman" panose="02020603050405020304" pitchFamily="18" charset="0"/>
              </a:rPr>
              <a:t>ELTÉRŐ SZABÁLYAI</a:t>
            </a:r>
          </a:p>
          <a:p>
            <a:pPr marL="0" indent="0">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3800" dirty="0">
                <a:latin typeface="Times New Roman" panose="02020603050405020304" pitchFamily="18" charset="0"/>
                <a:cs typeface="Times New Roman" panose="02020603050405020304" pitchFamily="18" charset="0"/>
              </a:rPr>
              <a:t>A GÉPJÁRMŰ LEFOGLALÁSA </a:t>
            </a:r>
          </a:p>
          <a:p>
            <a:pPr marL="0" indent="0" algn="just">
              <a:buNone/>
            </a:pPr>
            <a:endParaRPr lang="hu-HU" sz="1100" dirty="0">
              <a:latin typeface="Times New Roman" panose="02020603050405020304" pitchFamily="18" charset="0"/>
              <a:cs typeface="Times New Roman" panose="02020603050405020304" pitchFamily="18" charset="0"/>
            </a:endParaRPr>
          </a:p>
          <a:p>
            <a:pPr lvl="1" algn="just"/>
            <a:r>
              <a:rPr lang="hu-HU" sz="2600" dirty="0">
                <a:latin typeface="Times New Roman" panose="02020603050405020304" pitchFamily="18" charset="0"/>
                <a:cs typeface="Times New Roman" panose="02020603050405020304" pitchFamily="18" charset="0"/>
              </a:rPr>
              <a:t>helyszíni foglalás</a:t>
            </a:r>
          </a:p>
          <a:p>
            <a:pPr lvl="1" algn="just"/>
            <a:r>
              <a:rPr lang="hu-HU" sz="2600" dirty="0">
                <a:latin typeface="Times New Roman" panose="02020603050405020304" pitchFamily="18" charset="0"/>
                <a:cs typeface="Times New Roman" panose="02020603050405020304" pitchFamily="18" charset="0"/>
              </a:rPr>
              <a:t>gépjármű-nyilvántartás adatai alapján történő lefoglalás</a:t>
            </a:r>
          </a:p>
          <a:p>
            <a:pPr marL="0" indent="0" algn="just">
              <a:buNone/>
            </a:pPr>
            <a:endParaRPr lang="hu-HU" sz="2600" dirty="0">
              <a:latin typeface="Times New Roman" panose="02020603050405020304" pitchFamily="18" charset="0"/>
              <a:cs typeface="Times New Roman" panose="02020603050405020304" pitchFamily="18" charset="0"/>
            </a:endParaRPr>
          </a:p>
          <a:p>
            <a:pPr marL="0" indent="0" algn="just">
              <a:buNone/>
            </a:pPr>
            <a:r>
              <a:rPr lang="hu-HU" sz="2600" dirty="0">
                <a:latin typeface="Times New Roman" panose="02020603050405020304" pitchFamily="18" charset="0"/>
                <a:cs typeface="Times New Roman" panose="02020603050405020304" pitchFamily="18" charset="0"/>
              </a:rPr>
              <a:t>Gépjármű lefoglalása esetén a végrehajtó </a:t>
            </a:r>
            <a:r>
              <a:rPr lang="hu-HU" sz="2600" b="1" dirty="0">
                <a:latin typeface="Times New Roman" panose="02020603050405020304" pitchFamily="18" charset="0"/>
                <a:cs typeface="Times New Roman" panose="02020603050405020304" pitchFamily="18" charset="0"/>
              </a:rPr>
              <a:t>köteles a forgalmi engedélyt és a gépjármű törzskönyvét is lefoglalni</a:t>
            </a:r>
            <a:r>
              <a:rPr lang="hu-HU" sz="2600" dirty="0">
                <a:latin typeface="Times New Roman" panose="02020603050405020304" pitchFamily="18" charset="0"/>
                <a:cs typeface="Times New Roman" panose="02020603050405020304" pitchFamily="18" charset="0"/>
              </a:rPr>
              <a:t>. Ha ez </a:t>
            </a:r>
            <a:r>
              <a:rPr lang="hu-HU" sz="2600" i="1" dirty="0">
                <a:latin typeface="Times New Roman" panose="02020603050405020304" pitchFamily="18" charset="0"/>
                <a:cs typeface="Times New Roman" panose="02020603050405020304" pitchFamily="18" charset="0"/>
              </a:rPr>
              <a:t>bármilyen okból nem lehetséges</a:t>
            </a:r>
            <a:r>
              <a:rPr lang="hu-HU" sz="2600" dirty="0">
                <a:latin typeface="Times New Roman" panose="02020603050405020304" pitchFamily="18" charset="0"/>
                <a:cs typeface="Times New Roman" panose="02020603050405020304" pitchFamily="18" charset="0"/>
              </a:rPr>
              <a:t>, a forgalmi engedély, illetve a törzskönyv lefoglalásának meghiúsulását és ennek okát a </a:t>
            </a:r>
            <a:r>
              <a:rPr lang="hu-HU" sz="2600" i="1" dirty="0">
                <a:latin typeface="Times New Roman" panose="02020603050405020304" pitchFamily="18" charset="0"/>
                <a:cs typeface="Times New Roman" panose="02020603050405020304" pitchFamily="18" charset="0"/>
              </a:rPr>
              <a:t>foglalási jegyzőkönyvben fel kell tüntetni </a:t>
            </a:r>
            <a:r>
              <a:rPr lang="hu-HU" sz="2600" dirty="0">
                <a:latin typeface="Times New Roman" panose="02020603050405020304" pitchFamily="18" charset="0"/>
                <a:cs typeface="Times New Roman" panose="02020603050405020304" pitchFamily="18" charset="0"/>
              </a:rPr>
              <a:t>[</a:t>
            </a:r>
            <a:r>
              <a:rPr lang="hu-HU" sz="2600" dirty="0" err="1">
                <a:latin typeface="Times New Roman" panose="02020603050405020304" pitchFamily="18" charset="0"/>
                <a:cs typeface="Times New Roman" panose="02020603050405020304" pitchFamily="18" charset="0"/>
              </a:rPr>
              <a:t>Vht</a:t>
            </a:r>
            <a:r>
              <a:rPr lang="hu-HU" sz="2600" dirty="0">
                <a:latin typeface="Times New Roman" panose="02020603050405020304" pitchFamily="18" charset="0"/>
                <a:cs typeface="Times New Roman" panose="02020603050405020304" pitchFamily="18" charset="0"/>
              </a:rPr>
              <a:t>. 103. § (1) bekezdés].</a:t>
            </a:r>
          </a:p>
          <a:p>
            <a:pPr marL="0" indent="0" algn="just">
              <a:buNone/>
            </a:pPr>
            <a:endParaRPr lang="hu-HU" sz="2600" dirty="0">
              <a:latin typeface="Times New Roman" panose="02020603050405020304" pitchFamily="18" charset="0"/>
              <a:cs typeface="Times New Roman" panose="02020603050405020304" pitchFamily="18" charset="0"/>
            </a:endParaRPr>
          </a:p>
          <a:p>
            <a:pPr marL="0" indent="0" algn="just">
              <a:buNone/>
            </a:pPr>
            <a:r>
              <a:rPr lang="hu-HU" sz="2600" dirty="0">
                <a:latin typeface="Times New Roman" panose="02020603050405020304" pitchFamily="18" charset="0"/>
                <a:cs typeface="Times New Roman" panose="02020603050405020304" pitchFamily="18" charset="0"/>
              </a:rPr>
              <a:t>A végrehajtó a </a:t>
            </a:r>
            <a:r>
              <a:rPr lang="hu-HU" sz="2600" b="1" dirty="0">
                <a:latin typeface="Times New Roman" panose="02020603050405020304" pitchFamily="18" charset="0"/>
                <a:cs typeface="Times New Roman" panose="02020603050405020304" pitchFamily="18" charset="0"/>
              </a:rPr>
              <a:t>foglalási jegyzőkönyv másolatát, valamint a lefoglalt forgalmi engedélyt és törzskönyvet megküldi</a:t>
            </a:r>
            <a:r>
              <a:rPr lang="hu-HU" sz="2600" dirty="0">
                <a:latin typeface="Times New Roman" panose="02020603050405020304" pitchFamily="18" charset="0"/>
                <a:cs typeface="Times New Roman" panose="02020603050405020304" pitchFamily="18" charset="0"/>
              </a:rPr>
              <a:t> az </a:t>
            </a:r>
            <a:r>
              <a:rPr lang="hu-HU" sz="2600" b="1" dirty="0">
                <a:latin typeface="Times New Roman" panose="02020603050405020304" pitchFamily="18" charset="0"/>
                <a:cs typeface="Times New Roman" panose="02020603050405020304" pitchFamily="18" charset="0"/>
              </a:rPr>
              <a:t>illetékes közlekedési igazgatási hatóságnak vagy ha ez nem </a:t>
            </a:r>
            <a:r>
              <a:rPr lang="hu-HU" sz="2600" dirty="0">
                <a:latin typeface="Times New Roman" panose="02020603050405020304" pitchFamily="18" charset="0"/>
                <a:cs typeface="Times New Roman" panose="02020603050405020304" pitchFamily="18" charset="0"/>
              </a:rPr>
              <a:t>állapítható meg, az okmányokat a </a:t>
            </a:r>
            <a:r>
              <a:rPr lang="hu-HU" sz="2600" b="1" dirty="0">
                <a:latin typeface="Times New Roman" panose="02020603050405020304" pitchFamily="18" charset="0"/>
                <a:cs typeface="Times New Roman" panose="02020603050405020304" pitchFamily="18" charset="0"/>
              </a:rPr>
              <a:t>gépjárművet nyilvántartó hatóságnak </a:t>
            </a:r>
            <a:r>
              <a:rPr lang="hu-HU" sz="2600" dirty="0">
                <a:latin typeface="Times New Roman" panose="02020603050405020304" pitchFamily="18" charset="0"/>
                <a:cs typeface="Times New Roman" panose="02020603050405020304" pitchFamily="18" charset="0"/>
              </a:rPr>
              <a:t>kell megküldeni. A végrehajtó által megküldött foglalási jegyzőkönyv másolata alapján a </a:t>
            </a:r>
            <a:r>
              <a:rPr lang="hu-HU" sz="2600" b="1" dirty="0">
                <a:latin typeface="Times New Roman" panose="02020603050405020304" pitchFamily="18" charset="0"/>
                <a:cs typeface="Times New Roman" panose="02020603050405020304" pitchFamily="18" charset="0"/>
              </a:rPr>
              <a:t>közlekedési igazgatási hatóság haladéktalanul bejegyzi az elidegenítési és terhelési tilalmat</a:t>
            </a:r>
            <a:r>
              <a:rPr lang="hu-HU" sz="2600" dirty="0">
                <a:latin typeface="Times New Roman" panose="02020603050405020304" pitchFamily="18" charset="0"/>
                <a:cs typeface="Times New Roman" panose="02020603050405020304" pitchFamily="18" charset="0"/>
              </a:rPr>
              <a:t>. Ha a </a:t>
            </a:r>
            <a:r>
              <a:rPr lang="hu-HU" sz="2600" b="1" dirty="0">
                <a:latin typeface="Times New Roman" panose="02020603050405020304" pitchFamily="18" charset="0"/>
                <a:cs typeface="Times New Roman" panose="02020603050405020304" pitchFamily="18" charset="0"/>
              </a:rPr>
              <a:t>forgalmi engedély vagy a törzskönyv lefoglalása meghiúsult</a:t>
            </a:r>
            <a:r>
              <a:rPr lang="hu-HU" sz="2600" dirty="0">
                <a:latin typeface="Times New Roman" panose="02020603050405020304" pitchFamily="18" charset="0"/>
                <a:cs typeface="Times New Roman" panose="02020603050405020304" pitchFamily="18" charset="0"/>
              </a:rPr>
              <a:t>, a </a:t>
            </a:r>
            <a:r>
              <a:rPr lang="hu-HU" sz="2600" b="1" dirty="0">
                <a:latin typeface="Times New Roman" panose="02020603050405020304" pitchFamily="18" charset="0"/>
                <a:cs typeface="Times New Roman" panose="02020603050405020304" pitchFamily="18" charset="0"/>
              </a:rPr>
              <a:t>végrehajtó</a:t>
            </a:r>
            <a:r>
              <a:rPr lang="hu-HU" sz="2600" dirty="0">
                <a:latin typeface="Times New Roman" panose="02020603050405020304" pitchFamily="18" charset="0"/>
                <a:cs typeface="Times New Roman" panose="02020603050405020304" pitchFamily="18" charset="0"/>
              </a:rPr>
              <a:t> az elidegenítési és terhelési tilalom nyilvántartásba történt bejegyzését követő harminc nap elteltével </a:t>
            </a:r>
            <a:r>
              <a:rPr lang="hu-HU" sz="2600" b="1" dirty="0">
                <a:latin typeface="Times New Roman" panose="02020603050405020304" pitchFamily="18" charset="0"/>
                <a:cs typeface="Times New Roman" panose="02020603050405020304" pitchFamily="18" charset="0"/>
              </a:rPr>
              <a:t>hívhatja fel a közlekedési igazgatási hatóságot</a:t>
            </a:r>
            <a:r>
              <a:rPr lang="hu-HU" sz="2600" dirty="0">
                <a:latin typeface="Times New Roman" panose="02020603050405020304" pitchFamily="18" charset="0"/>
                <a:cs typeface="Times New Roman" panose="02020603050405020304" pitchFamily="18" charset="0"/>
              </a:rPr>
              <a:t>, hogy a </a:t>
            </a:r>
            <a:r>
              <a:rPr lang="hu-HU" sz="2600" b="1" dirty="0">
                <a:latin typeface="Times New Roman" panose="02020603050405020304" pitchFamily="18" charset="0"/>
                <a:cs typeface="Times New Roman" panose="02020603050405020304" pitchFamily="18" charset="0"/>
              </a:rPr>
              <a:t>gépjárművet vonja ki a forgalomból</a:t>
            </a:r>
            <a:r>
              <a:rPr lang="hu-HU" sz="2600" dirty="0">
                <a:latin typeface="Times New Roman" panose="02020603050405020304" pitchFamily="18" charset="0"/>
                <a:cs typeface="Times New Roman" panose="02020603050405020304" pitchFamily="18" charset="0"/>
              </a:rPr>
              <a:t>; a hatóság köteles e felhívásnak haladéktalanul eleget tenni [</a:t>
            </a:r>
            <a:r>
              <a:rPr lang="hu-HU" sz="2600" dirty="0" err="1">
                <a:latin typeface="Times New Roman" panose="02020603050405020304" pitchFamily="18" charset="0"/>
                <a:cs typeface="Times New Roman" panose="02020603050405020304" pitchFamily="18" charset="0"/>
              </a:rPr>
              <a:t>Vht</a:t>
            </a:r>
            <a:r>
              <a:rPr lang="hu-HU" sz="2600" dirty="0">
                <a:latin typeface="Times New Roman" panose="02020603050405020304" pitchFamily="18" charset="0"/>
                <a:cs typeface="Times New Roman" panose="02020603050405020304" pitchFamily="18" charset="0"/>
              </a:rPr>
              <a:t>. 103. § (2) bekezdés].</a:t>
            </a:r>
          </a:p>
          <a:p>
            <a:pPr marL="0" indent="0" algn="just">
              <a:buNone/>
            </a:pPr>
            <a:endParaRPr lang="hu-HU" sz="2600" dirty="0">
              <a:latin typeface="Times New Roman" panose="02020603050405020304" pitchFamily="18" charset="0"/>
              <a:cs typeface="Times New Roman" panose="02020603050405020304" pitchFamily="18" charset="0"/>
            </a:endParaRPr>
          </a:p>
          <a:p>
            <a:pPr marL="0" indent="0" algn="just">
              <a:buNone/>
            </a:pPr>
            <a:r>
              <a:rPr lang="hu-HU" sz="2600" dirty="0">
                <a:latin typeface="Times New Roman" panose="02020603050405020304" pitchFamily="18" charset="0"/>
                <a:cs typeface="Times New Roman" panose="02020603050405020304" pitchFamily="18" charset="0"/>
              </a:rPr>
              <a:t>A végrehajtó a gépjárművet a </a:t>
            </a:r>
            <a:r>
              <a:rPr lang="hu-HU" sz="2600" b="1" dirty="0">
                <a:latin typeface="Times New Roman" panose="02020603050405020304" pitchFamily="18" charset="0"/>
                <a:cs typeface="Times New Roman" panose="02020603050405020304" pitchFamily="18" charset="0"/>
              </a:rPr>
              <a:t>járműnyilvántartásban szereplő adatok alapján i</a:t>
            </a:r>
            <a:r>
              <a:rPr lang="hu-HU" sz="2600" dirty="0">
                <a:latin typeface="Times New Roman" panose="02020603050405020304" pitchFamily="18" charset="0"/>
                <a:cs typeface="Times New Roman" panose="02020603050405020304" pitchFamily="18" charset="0"/>
              </a:rPr>
              <a:t>s lefoglalhatja, ha az </a:t>
            </a:r>
            <a:r>
              <a:rPr lang="hu-HU" sz="2600" b="1" dirty="0">
                <a:latin typeface="Times New Roman" panose="02020603050405020304" pitchFamily="18" charset="0"/>
                <a:cs typeface="Times New Roman" panose="02020603050405020304" pitchFamily="18" charset="0"/>
              </a:rPr>
              <a:t>adós a gépjármű tulajdonosaként van a nyilvántartásba bejegyezve</a:t>
            </a:r>
            <a:r>
              <a:rPr lang="hu-HU" sz="2600" dirty="0">
                <a:latin typeface="Times New Roman" panose="02020603050405020304" pitchFamily="18" charset="0"/>
                <a:cs typeface="Times New Roman" panose="02020603050405020304" pitchFamily="18" charset="0"/>
              </a:rPr>
              <a:t>; a közlekedési igazgatási hatóság a végrehajtó megkeresése alapján ilyenkor is a (2) bekezdés szerint jár el [</a:t>
            </a:r>
            <a:r>
              <a:rPr lang="hu-HU" sz="2600" dirty="0" err="1">
                <a:latin typeface="Times New Roman" panose="02020603050405020304" pitchFamily="18" charset="0"/>
                <a:cs typeface="Times New Roman" panose="02020603050405020304" pitchFamily="18" charset="0"/>
              </a:rPr>
              <a:t>Vht</a:t>
            </a:r>
            <a:r>
              <a:rPr lang="hu-HU" sz="2600" dirty="0">
                <a:latin typeface="Times New Roman" panose="02020603050405020304" pitchFamily="18" charset="0"/>
                <a:cs typeface="Times New Roman" panose="02020603050405020304" pitchFamily="18" charset="0"/>
              </a:rPr>
              <a:t>. 103. § (3) bekezdés].</a:t>
            </a:r>
          </a:p>
        </p:txBody>
      </p:sp>
    </p:spTree>
    <p:extLst>
      <p:ext uri="{BB962C8B-B14F-4D97-AF65-F5344CB8AC3E}">
        <p14:creationId xmlns:p14="http://schemas.microsoft.com/office/powerpoint/2010/main" val="2947228082"/>
      </p:ext>
    </p:extLst>
  </p:cSld>
  <p:clrMapOvr>
    <a:masterClrMapping/>
  </p:clrMapOvr>
  <p:transition spd="slow">
    <p:push dir="u"/>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doboz 2">
            <a:extLst>
              <a:ext uri="{FF2B5EF4-FFF2-40B4-BE49-F238E27FC236}">
                <a16:creationId xmlns:a16="http://schemas.microsoft.com/office/drawing/2014/main" id="{6D8D755A-0DCF-4951-9C9F-E84D942071D8}"/>
              </a:ext>
            </a:extLst>
          </p:cNvPr>
          <p:cNvSpPr txBox="1"/>
          <p:nvPr/>
        </p:nvSpPr>
        <p:spPr>
          <a:xfrm>
            <a:off x="1020932" y="878889"/>
            <a:ext cx="10289219" cy="5570756"/>
          </a:xfrm>
          <a:prstGeom prst="rect">
            <a:avLst/>
          </a:prstGeom>
          <a:noFill/>
        </p:spPr>
        <p:txBody>
          <a:bodyPr wrap="square">
            <a:spAutoFit/>
          </a:bodyPr>
          <a:lstStyle/>
          <a:p>
            <a:pPr marL="0" indent="0" algn="just">
              <a:buNone/>
            </a:pPr>
            <a:r>
              <a:rPr lang="hu-HU" sz="2000" dirty="0">
                <a:latin typeface="Times New Roman" panose="02020603050405020304" pitchFamily="18" charset="0"/>
                <a:cs typeface="Times New Roman" panose="02020603050405020304" pitchFamily="18" charset="0"/>
              </a:rPr>
              <a:t>A </a:t>
            </a:r>
            <a:r>
              <a:rPr lang="hu-HU" sz="2000" b="1" dirty="0">
                <a:latin typeface="Times New Roman" panose="02020603050405020304" pitchFamily="18" charset="0"/>
                <a:cs typeface="Times New Roman" panose="02020603050405020304" pitchFamily="18" charset="0"/>
              </a:rPr>
              <a:t>természetes személy adós foglalkozásának gyakorlásához nélkülözhetetlen gépjármű lefoglalásakor </a:t>
            </a:r>
            <a:r>
              <a:rPr lang="hu-HU" sz="2000" dirty="0">
                <a:latin typeface="Times New Roman" panose="02020603050405020304" pitchFamily="18" charset="0"/>
                <a:cs typeface="Times New Roman" panose="02020603050405020304" pitchFamily="18" charset="0"/>
              </a:rPr>
              <a:t>- a zár alá vétel alkalmazásának kivételével - </a:t>
            </a:r>
            <a:r>
              <a:rPr lang="hu-HU" sz="2000" b="1" dirty="0">
                <a:latin typeface="Times New Roman" panose="02020603050405020304" pitchFamily="18" charset="0"/>
                <a:cs typeface="Times New Roman" panose="02020603050405020304" pitchFamily="18" charset="0"/>
              </a:rPr>
              <a:t>csak a törzskönyvet kell lefoglalni </a:t>
            </a:r>
            <a:r>
              <a:rPr lang="hu-HU" sz="2000" i="1" dirty="0">
                <a:latin typeface="Times New Roman" panose="02020603050405020304" pitchFamily="18" charset="0"/>
                <a:cs typeface="Times New Roman" panose="02020603050405020304" pitchFamily="18" charset="0"/>
              </a:rPr>
              <a:t>és a foglalási jegyzőkönyv másolatával együtt megküldeni az illetékes közlekedési igazgatási hatóságnak</a:t>
            </a:r>
            <a:r>
              <a:rPr lang="hu-HU" sz="2000" dirty="0">
                <a:latin typeface="Times New Roman" panose="02020603050405020304" pitchFamily="18" charset="0"/>
                <a:cs typeface="Times New Roman" panose="02020603050405020304" pitchFamily="18" charset="0"/>
              </a:rPr>
              <a:t>, ha pedig ez nem állapítható meg, a </a:t>
            </a:r>
            <a:r>
              <a:rPr lang="hu-HU" sz="2000" i="1" dirty="0">
                <a:latin typeface="Times New Roman" panose="02020603050405020304" pitchFamily="18" charset="0"/>
                <a:cs typeface="Times New Roman" panose="02020603050405020304" pitchFamily="18" charset="0"/>
              </a:rPr>
              <a:t>gépjárművet nyilvántartó hatóságnak. </a:t>
            </a:r>
          </a:p>
          <a:p>
            <a:pPr marL="0" indent="0" algn="just">
              <a:buNone/>
            </a:pPr>
            <a:endParaRPr lang="hu-HU" sz="2000" b="1" i="1" dirty="0">
              <a:latin typeface="Times New Roman" panose="02020603050405020304" pitchFamily="18" charset="0"/>
              <a:cs typeface="Times New Roman" panose="02020603050405020304" pitchFamily="18" charset="0"/>
            </a:endParaRPr>
          </a:p>
          <a:p>
            <a:pPr marL="0" indent="0" algn="just">
              <a:buNone/>
            </a:pPr>
            <a:r>
              <a:rPr lang="hu-HU" sz="2000" b="1" i="1" dirty="0">
                <a:latin typeface="Times New Roman" panose="02020603050405020304" pitchFamily="18" charset="0"/>
                <a:cs typeface="Times New Roman" panose="02020603050405020304" pitchFamily="18" charset="0"/>
              </a:rPr>
              <a:t>A</a:t>
            </a:r>
            <a:r>
              <a:rPr lang="hu-HU" sz="2000" b="1" dirty="0">
                <a:latin typeface="Times New Roman" panose="02020603050405020304" pitchFamily="18" charset="0"/>
                <a:cs typeface="Times New Roman" panose="02020603050405020304" pitchFamily="18" charset="0"/>
              </a:rPr>
              <a:t>z adós a gépjármű értékesítéséig </a:t>
            </a:r>
            <a:r>
              <a:rPr lang="hu-HU" sz="2000" dirty="0">
                <a:latin typeface="Times New Roman" panose="02020603050405020304" pitchFamily="18" charset="0"/>
                <a:cs typeface="Times New Roman" panose="02020603050405020304" pitchFamily="18" charset="0"/>
              </a:rPr>
              <a:t>- a zár alá vétel esetét kivéve - a </a:t>
            </a:r>
            <a:r>
              <a:rPr lang="hu-HU" sz="2000" b="1" dirty="0">
                <a:latin typeface="Times New Roman" panose="02020603050405020304" pitchFamily="18" charset="0"/>
                <a:cs typeface="Times New Roman" panose="02020603050405020304" pitchFamily="18" charset="0"/>
              </a:rPr>
              <a:t>gépjárművet használhatja </a:t>
            </a:r>
            <a:r>
              <a:rPr lang="hu-HU" sz="2000" dirty="0">
                <a:latin typeface="Times New Roman" panose="02020603050405020304" pitchFamily="18" charset="0"/>
                <a:cs typeface="Times New Roman" panose="02020603050405020304" pitchFamily="18" charset="0"/>
              </a:rPr>
              <a:t>[</a:t>
            </a:r>
            <a:r>
              <a:rPr lang="hu-HU" sz="2000" dirty="0" err="1">
                <a:latin typeface="Times New Roman" panose="02020603050405020304" pitchFamily="18" charset="0"/>
                <a:cs typeface="Times New Roman" panose="02020603050405020304" pitchFamily="18" charset="0"/>
              </a:rPr>
              <a:t>Vht</a:t>
            </a:r>
            <a:r>
              <a:rPr lang="hu-HU" sz="2000" dirty="0">
                <a:latin typeface="Times New Roman" panose="02020603050405020304" pitchFamily="18" charset="0"/>
                <a:cs typeface="Times New Roman" panose="02020603050405020304" pitchFamily="18" charset="0"/>
              </a:rPr>
              <a:t>. 103. § (5) bekezdés].</a:t>
            </a:r>
          </a:p>
          <a:p>
            <a:pPr marL="0" indent="0" algn="just">
              <a:buNone/>
            </a:pPr>
            <a:endParaRPr lang="hu-HU" sz="2000" dirty="0">
              <a:latin typeface="Times New Roman" panose="02020603050405020304" pitchFamily="18" charset="0"/>
              <a:cs typeface="Times New Roman" panose="02020603050405020304" pitchFamily="18" charset="0"/>
            </a:endParaRPr>
          </a:p>
          <a:p>
            <a:pPr marL="0" indent="0" algn="just">
              <a:buNone/>
            </a:pPr>
            <a:r>
              <a:rPr lang="hu-HU" sz="2000" dirty="0">
                <a:latin typeface="Times New Roman" panose="02020603050405020304" pitchFamily="18" charset="0"/>
                <a:cs typeface="Times New Roman" panose="02020603050405020304" pitchFamily="18" charset="0"/>
              </a:rPr>
              <a:t>Ha ennek a </a:t>
            </a:r>
            <a:r>
              <a:rPr lang="hu-HU" sz="2000" b="1" dirty="0">
                <a:latin typeface="Times New Roman" panose="02020603050405020304" pitchFamily="18" charset="0"/>
                <a:cs typeface="Times New Roman" panose="02020603050405020304" pitchFamily="18" charset="0"/>
              </a:rPr>
              <a:t>gépjárműnek a becsértéke nem éri el </a:t>
            </a:r>
            <a:r>
              <a:rPr lang="hu-HU" sz="2000" dirty="0">
                <a:latin typeface="Times New Roman" panose="02020603050405020304" pitchFamily="18" charset="0"/>
                <a:cs typeface="Times New Roman" panose="02020603050405020304" pitchFamily="18" charset="0"/>
              </a:rPr>
              <a:t>az adós foglalkozásához nélkülözhetetlen gépjármű lefoglalás alóli mentességéről szóló 13/2001. (X. 10.) IM </a:t>
            </a:r>
            <a:r>
              <a:rPr lang="hu-HU" sz="2000" b="1" dirty="0">
                <a:latin typeface="Times New Roman" panose="02020603050405020304" pitchFamily="18" charset="0"/>
                <a:cs typeface="Times New Roman" panose="02020603050405020304" pitchFamily="18" charset="0"/>
              </a:rPr>
              <a:t>rendelet foglalt összeget</a:t>
            </a:r>
            <a:r>
              <a:rPr lang="hu-HU" sz="2000" dirty="0">
                <a:latin typeface="Times New Roman" panose="02020603050405020304" pitchFamily="18" charset="0"/>
                <a:cs typeface="Times New Roman" panose="02020603050405020304" pitchFamily="18" charset="0"/>
              </a:rPr>
              <a:t>, a gépjármű </a:t>
            </a:r>
            <a:r>
              <a:rPr lang="hu-HU" sz="2000" b="1" dirty="0">
                <a:latin typeface="Times New Roman" panose="02020603050405020304" pitchFamily="18" charset="0"/>
                <a:cs typeface="Times New Roman" panose="02020603050405020304" pitchFamily="18" charset="0"/>
              </a:rPr>
              <a:t>mentes a végrehajtás alól</a:t>
            </a:r>
            <a:r>
              <a:rPr lang="hu-HU" sz="2000" dirty="0">
                <a:latin typeface="Times New Roman" panose="02020603050405020304" pitchFamily="18" charset="0"/>
                <a:cs typeface="Times New Roman" panose="02020603050405020304" pitchFamily="18" charset="0"/>
              </a:rPr>
              <a:t>.</a:t>
            </a:r>
          </a:p>
          <a:p>
            <a:pPr marL="0" indent="0" algn="just">
              <a:buNone/>
            </a:pPr>
            <a:endParaRPr lang="hu-HU" sz="2000" dirty="0">
              <a:latin typeface="Times New Roman" panose="02020603050405020304" pitchFamily="18" charset="0"/>
              <a:cs typeface="Times New Roman" panose="02020603050405020304" pitchFamily="18" charset="0"/>
            </a:endParaRPr>
          </a:p>
          <a:p>
            <a:pPr marL="0" indent="0" algn="just">
              <a:buNone/>
            </a:pPr>
            <a:r>
              <a:rPr lang="hu-HU" sz="2000" dirty="0">
                <a:latin typeface="Times New Roman" panose="02020603050405020304" pitchFamily="18" charset="0"/>
                <a:cs typeface="Times New Roman" panose="02020603050405020304" pitchFamily="18" charset="0"/>
              </a:rPr>
              <a:t>Például:</a:t>
            </a:r>
          </a:p>
          <a:p>
            <a:pPr marL="0" indent="0" algn="just">
              <a:buNone/>
            </a:pPr>
            <a:endParaRPr lang="hu-HU" sz="2000" dirty="0">
              <a:latin typeface="Times New Roman" panose="02020603050405020304" pitchFamily="18" charset="0"/>
              <a:cs typeface="Times New Roman" panose="02020603050405020304" pitchFamily="18" charset="0"/>
            </a:endParaRPr>
          </a:p>
          <a:p>
            <a:pPr marL="742950" lvl="1" indent="-285750" algn="just">
              <a:buFont typeface="Arial" panose="020B0604020202020204" pitchFamily="34" charset="0"/>
              <a:buChar char="•"/>
            </a:pPr>
            <a:r>
              <a:rPr lang="hu-HU" sz="2000" dirty="0">
                <a:latin typeface="Times New Roman" panose="02020603050405020304" pitchFamily="18" charset="0"/>
                <a:cs typeface="Times New Roman" panose="02020603050405020304" pitchFamily="18" charset="0"/>
              </a:rPr>
              <a:t>motorkerékpár : 150.000,- Ft</a:t>
            </a:r>
          </a:p>
          <a:p>
            <a:pPr marL="742950" lvl="1" indent="-285750" algn="just">
              <a:buFont typeface="Arial" panose="020B0604020202020204" pitchFamily="34" charset="0"/>
              <a:buChar char="•"/>
            </a:pPr>
            <a:r>
              <a:rPr lang="hu-HU" sz="2000" dirty="0">
                <a:latin typeface="Times New Roman" panose="02020603050405020304" pitchFamily="18" charset="0"/>
                <a:cs typeface="Times New Roman" panose="02020603050405020304" pitchFamily="18" charset="0"/>
              </a:rPr>
              <a:t>személygépkocsi: 1.200.000,- Ft</a:t>
            </a:r>
          </a:p>
          <a:p>
            <a:pPr lvl="0" algn="just"/>
            <a:endParaRPr lang="hu-HU" spc="30" dirty="0">
              <a:latin typeface="Times New Roman" panose="02020603050405020304" pitchFamily="18" charset="0"/>
              <a:ea typeface="Calibri" panose="020F0502020204030204" pitchFamily="34" charset="0"/>
            </a:endParaRPr>
          </a:p>
          <a:p>
            <a:pPr lvl="0" algn="just"/>
            <a:endParaRPr lang="hu-HU"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362952485"/>
      </p:ext>
    </p:extLst>
  </p:cSld>
  <p:clrMapOvr>
    <a:masterClrMapping/>
  </p:clrMapOvr>
  <p:transition spd="slow">
    <p:push dir="u"/>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doboz 2">
            <a:extLst>
              <a:ext uri="{FF2B5EF4-FFF2-40B4-BE49-F238E27FC236}">
                <a16:creationId xmlns:a16="http://schemas.microsoft.com/office/drawing/2014/main" id="{6D8D755A-0DCF-4951-9C9F-E84D942071D8}"/>
              </a:ext>
            </a:extLst>
          </p:cNvPr>
          <p:cNvSpPr txBox="1"/>
          <p:nvPr/>
        </p:nvSpPr>
        <p:spPr>
          <a:xfrm>
            <a:off x="1020932" y="878889"/>
            <a:ext cx="10289219" cy="5047536"/>
          </a:xfrm>
          <a:prstGeom prst="rect">
            <a:avLst/>
          </a:prstGeom>
          <a:noFill/>
        </p:spPr>
        <p:txBody>
          <a:bodyPr wrap="square">
            <a:spAutoFit/>
          </a:bodyPr>
          <a:lstStyle/>
          <a:p>
            <a:pPr marL="0" indent="0" algn="just">
              <a:buNone/>
            </a:pPr>
            <a:r>
              <a:rPr lang="hu-HU" sz="2400" b="1" dirty="0">
                <a:latin typeface="Times New Roman" panose="02020603050405020304" pitchFamily="18" charset="0"/>
                <a:cs typeface="Times New Roman" panose="02020603050405020304" pitchFamily="18" charset="0"/>
              </a:rPr>
              <a:t>A lefoglalt gépjármű használata [</a:t>
            </a:r>
            <a:r>
              <a:rPr lang="hu-HU" sz="2400" b="1" dirty="0" err="1">
                <a:latin typeface="Times New Roman" panose="02020603050405020304" pitchFamily="18" charset="0"/>
                <a:cs typeface="Times New Roman" panose="02020603050405020304" pitchFamily="18" charset="0"/>
              </a:rPr>
              <a:t>Vht</a:t>
            </a:r>
            <a:r>
              <a:rPr lang="hu-HU" sz="2400" b="1" dirty="0">
                <a:latin typeface="Times New Roman" panose="02020603050405020304" pitchFamily="18" charset="0"/>
                <a:cs typeface="Times New Roman" panose="02020603050405020304" pitchFamily="18" charset="0"/>
              </a:rPr>
              <a:t>. 103. § (8) bekezdés]</a:t>
            </a:r>
          </a:p>
          <a:p>
            <a:pPr marL="0" indent="0" algn="just">
              <a:buNone/>
            </a:pPr>
            <a:endParaRPr lang="hu-HU" sz="2000" dirty="0">
              <a:latin typeface="Times New Roman" panose="02020603050405020304" pitchFamily="18" charset="0"/>
              <a:cs typeface="Times New Roman" panose="02020603050405020304" pitchFamily="18" charset="0"/>
            </a:endParaRPr>
          </a:p>
          <a:p>
            <a:pPr marL="0" indent="0" algn="just">
              <a:buNone/>
            </a:pPr>
            <a:endParaRPr lang="hu-HU" sz="2000" dirty="0">
              <a:latin typeface="Times New Roman" panose="02020603050405020304" pitchFamily="18" charset="0"/>
              <a:cs typeface="Times New Roman" panose="02020603050405020304" pitchFamily="18" charset="0"/>
            </a:endParaRPr>
          </a:p>
          <a:p>
            <a:pPr marL="0" indent="0" algn="just">
              <a:buNone/>
            </a:pPr>
            <a:r>
              <a:rPr lang="hu-HU" sz="2000" dirty="0">
                <a:latin typeface="Times New Roman" panose="02020603050405020304" pitchFamily="18" charset="0"/>
                <a:cs typeface="Times New Roman" panose="02020603050405020304" pitchFamily="18" charset="0"/>
              </a:rPr>
              <a:t>A </a:t>
            </a:r>
            <a:r>
              <a:rPr lang="hu-HU" sz="2000" b="1" dirty="0">
                <a:latin typeface="Times New Roman" panose="02020603050405020304" pitchFamily="18" charset="0"/>
                <a:cs typeface="Times New Roman" panose="02020603050405020304" pitchFamily="18" charset="0"/>
              </a:rPr>
              <a:t>végrehajtást foganatosító bíróság </a:t>
            </a:r>
            <a:r>
              <a:rPr lang="hu-HU" sz="2000" dirty="0">
                <a:latin typeface="Times New Roman" panose="02020603050405020304" pitchFamily="18" charset="0"/>
                <a:cs typeface="Times New Roman" panose="02020603050405020304" pitchFamily="18" charset="0"/>
              </a:rPr>
              <a:t>a </a:t>
            </a:r>
            <a:r>
              <a:rPr lang="hu-HU" sz="2000" b="1" dirty="0">
                <a:latin typeface="Times New Roman" panose="02020603050405020304" pitchFamily="18" charset="0"/>
                <a:cs typeface="Times New Roman" panose="02020603050405020304" pitchFamily="18" charset="0"/>
              </a:rPr>
              <a:t>természetes személy adósnak </a:t>
            </a:r>
            <a:r>
              <a:rPr lang="hu-HU" sz="2000" dirty="0">
                <a:latin typeface="Times New Roman" panose="02020603050405020304" pitchFamily="18" charset="0"/>
                <a:cs typeface="Times New Roman" panose="02020603050405020304" pitchFamily="18" charset="0"/>
              </a:rPr>
              <a:t>a foglalásról való </a:t>
            </a:r>
            <a:r>
              <a:rPr lang="hu-HU" sz="2000" i="1" dirty="0">
                <a:latin typeface="Times New Roman" panose="02020603050405020304" pitchFamily="18" charset="0"/>
                <a:cs typeface="Times New Roman" panose="02020603050405020304" pitchFamily="18" charset="0"/>
              </a:rPr>
              <a:t>tudomásszerzést követő 8 napon belül </a:t>
            </a:r>
            <a:r>
              <a:rPr lang="hu-HU" sz="2000" dirty="0">
                <a:latin typeface="Times New Roman" panose="02020603050405020304" pitchFamily="18" charset="0"/>
                <a:cs typeface="Times New Roman" panose="02020603050405020304" pitchFamily="18" charset="0"/>
              </a:rPr>
              <a:t>a bírósághoz előterjesztett </a:t>
            </a:r>
            <a:r>
              <a:rPr lang="hu-HU" sz="2000" b="1" dirty="0">
                <a:latin typeface="Times New Roman" panose="02020603050405020304" pitchFamily="18" charset="0"/>
                <a:cs typeface="Times New Roman" panose="02020603050405020304" pitchFamily="18" charset="0"/>
              </a:rPr>
              <a:t>kérelmére</a:t>
            </a:r>
            <a:r>
              <a:rPr lang="hu-HU" sz="2000" dirty="0">
                <a:latin typeface="Times New Roman" panose="02020603050405020304" pitchFamily="18" charset="0"/>
                <a:cs typeface="Times New Roman" panose="02020603050405020304" pitchFamily="18" charset="0"/>
              </a:rPr>
              <a:t> a kérelem beérkezését követő 8 napon belül, meghallgatás tartása esetén pedig a meghallgatáson meghozott végzéssel </a:t>
            </a:r>
            <a:r>
              <a:rPr lang="hu-HU" sz="2000" b="1" dirty="0">
                <a:latin typeface="Times New Roman" panose="02020603050405020304" pitchFamily="18" charset="0"/>
                <a:cs typeface="Times New Roman" panose="02020603050405020304" pitchFamily="18" charset="0"/>
              </a:rPr>
              <a:t>engedélyezheti a lefoglalt gépjármű </a:t>
            </a:r>
            <a:r>
              <a:rPr lang="hu-HU" sz="2000" dirty="0">
                <a:latin typeface="Times New Roman" panose="02020603050405020304" pitchFamily="18" charset="0"/>
                <a:cs typeface="Times New Roman" panose="02020603050405020304" pitchFamily="18" charset="0"/>
              </a:rPr>
              <a:t>- több gépjármű esetén egyik gépjárműve - </a:t>
            </a:r>
            <a:r>
              <a:rPr lang="hu-HU" sz="2000" b="1" dirty="0">
                <a:latin typeface="Times New Roman" panose="02020603050405020304" pitchFamily="18" charset="0"/>
                <a:cs typeface="Times New Roman" panose="02020603050405020304" pitchFamily="18" charset="0"/>
              </a:rPr>
              <a:t>árverésig történő használatát.</a:t>
            </a:r>
            <a:endParaRPr lang="hu-HU" sz="2000" dirty="0">
              <a:latin typeface="Times New Roman" panose="02020603050405020304" pitchFamily="18" charset="0"/>
              <a:cs typeface="Times New Roman" panose="02020603050405020304" pitchFamily="18" charset="0"/>
            </a:endParaRPr>
          </a:p>
          <a:p>
            <a:pPr marL="0" indent="0" algn="just">
              <a:buNone/>
            </a:pPr>
            <a:endParaRPr lang="hu-HU" sz="2000" dirty="0">
              <a:latin typeface="Times New Roman" panose="02020603050405020304" pitchFamily="18" charset="0"/>
              <a:cs typeface="Times New Roman" panose="02020603050405020304" pitchFamily="18" charset="0"/>
            </a:endParaRPr>
          </a:p>
          <a:p>
            <a:pPr marL="0" indent="0" algn="just">
              <a:buNone/>
            </a:pPr>
            <a:r>
              <a:rPr lang="hu-HU" sz="2000" b="1" dirty="0">
                <a:latin typeface="Times New Roman" panose="02020603050405020304" pitchFamily="18" charset="0"/>
                <a:cs typeface="Times New Roman" panose="02020603050405020304" pitchFamily="18" charset="0"/>
              </a:rPr>
              <a:t>Kettős feltétel: </a:t>
            </a:r>
          </a:p>
          <a:p>
            <a:pPr marL="800100" lvl="1" indent="-342900" algn="just">
              <a:buFont typeface="Arial" panose="020B0604020202020204" pitchFamily="34" charset="0"/>
              <a:buChar char="•"/>
            </a:pPr>
            <a:r>
              <a:rPr lang="hu-HU" sz="2000" dirty="0">
                <a:latin typeface="Times New Roman" panose="02020603050405020304" pitchFamily="18" charset="0"/>
                <a:cs typeface="Times New Roman" panose="02020603050405020304" pitchFamily="18" charset="0"/>
              </a:rPr>
              <a:t>ha az adósnak arra a munkavégzése helyszínére történő eljutása, üzemi, üzleti tevékenységének folytatása vagy saját és családtagjainak szállítása érdekében van szüksége, </a:t>
            </a:r>
          </a:p>
          <a:p>
            <a:pPr marL="800100" lvl="1" indent="-342900" algn="just">
              <a:buFont typeface="Arial" panose="020B0604020202020204" pitchFamily="34" charset="0"/>
              <a:buChar char="•"/>
            </a:pPr>
            <a:r>
              <a:rPr lang="hu-HU" sz="2000" dirty="0">
                <a:latin typeface="Times New Roman" panose="02020603050405020304" pitchFamily="18" charset="0"/>
                <a:cs typeface="Times New Roman" panose="02020603050405020304" pitchFamily="18" charset="0"/>
              </a:rPr>
              <a:t>és az eljárás során korábban rendbírsággal nem sújtották. </a:t>
            </a:r>
          </a:p>
          <a:p>
            <a:pPr marL="0" indent="0" algn="just">
              <a:buNone/>
            </a:pPr>
            <a:endParaRPr lang="hu-HU" sz="2000" dirty="0">
              <a:latin typeface="Times New Roman" panose="02020603050405020304" pitchFamily="18" charset="0"/>
              <a:cs typeface="Times New Roman" panose="02020603050405020304" pitchFamily="18" charset="0"/>
            </a:endParaRPr>
          </a:p>
          <a:p>
            <a:pPr marL="0" indent="0" algn="just">
              <a:buNone/>
            </a:pPr>
            <a:endParaRPr lang="hu-HU"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082006841"/>
      </p:ext>
    </p:extLst>
  </p:cSld>
  <p:clrMapOvr>
    <a:masterClrMapping/>
  </p:clrMapOvr>
  <p:transition spd="slow">
    <p:push dir="u"/>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doboz 2">
            <a:extLst>
              <a:ext uri="{FF2B5EF4-FFF2-40B4-BE49-F238E27FC236}">
                <a16:creationId xmlns:a16="http://schemas.microsoft.com/office/drawing/2014/main" id="{6D8D755A-0DCF-4951-9C9F-E84D942071D8}"/>
              </a:ext>
            </a:extLst>
          </p:cNvPr>
          <p:cNvSpPr txBox="1"/>
          <p:nvPr/>
        </p:nvSpPr>
        <p:spPr>
          <a:xfrm>
            <a:off x="1020932" y="878889"/>
            <a:ext cx="10289219" cy="4647426"/>
          </a:xfrm>
          <a:prstGeom prst="rect">
            <a:avLst/>
          </a:prstGeom>
          <a:noFill/>
        </p:spPr>
        <p:txBody>
          <a:bodyPr wrap="square">
            <a:spAutoFit/>
          </a:bodyPr>
          <a:lstStyle/>
          <a:p>
            <a:pPr marL="0" indent="0" algn="just">
              <a:buNone/>
            </a:pPr>
            <a:r>
              <a:rPr lang="hu-HU" sz="2000" dirty="0">
                <a:latin typeface="Times New Roman" panose="02020603050405020304" pitchFamily="18" charset="0"/>
                <a:cs typeface="Times New Roman" panose="02020603050405020304" pitchFamily="18" charset="0"/>
              </a:rPr>
              <a:t>A kérelemben </a:t>
            </a:r>
            <a:r>
              <a:rPr lang="hu-HU" sz="2000" b="1" dirty="0">
                <a:latin typeface="Times New Roman" panose="02020603050405020304" pitchFamily="18" charset="0"/>
                <a:cs typeface="Times New Roman" panose="02020603050405020304" pitchFamily="18" charset="0"/>
              </a:rPr>
              <a:t>meg kell jelölni annak indokát </a:t>
            </a:r>
            <a:r>
              <a:rPr lang="hu-HU" sz="2000" dirty="0">
                <a:latin typeface="Times New Roman" panose="02020603050405020304" pitchFamily="18" charset="0"/>
                <a:cs typeface="Times New Roman" panose="02020603050405020304" pitchFamily="18" charset="0"/>
              </a:rPr>
              <a:t>és azt, hogy a kérelmező a meghallgatásra rövid úton milyen módon idézhető, továbbá </a:t>
            </a:r>
            <a:r>
              <a:rPr lang="hu-HU" sz="2000" b="1" dirty="0">
                <a:latin typeface="Times New Roman" panose="02020603050405020304" pitchFamily="18" charset="0"/>
                <a:cs typeface="Times New Roman" panose="02020603050405020304" pitchFamily="18" charset="0"/>
              </a:rPr>
              <a:t>csatolni kell hozzá </a:t>
            </a:r>
            <a:r>
              <a:rPr lang="hu-HU" sz="2000" dirty="0">
                <a:latin typeface="Times New Roman" panose="02020603050405020304" pitchFamily="18" charset="0"/>
                <a:cs typeface="Times New Roman" panose="02020603050405020304" pitchFamily="18" charset="0"/>
              </a:rPr>
              <a:t>a kérelem indokainak alátámasztását </a:t>
            </a:r>
            <a:r>
              <a:rPr lang="hu-HU" sz="2000" b="1" dirty="0">
                <a:latin typeface="Times New Roman" panose="02020603050405020304" pitchFamily="18" charset="0"/>
                <a:cs typeface="Times New Roman" panose="02020603050405020304" pitchFamily="18" charset="0"/>
              </a:rPr>
              <a:t>igazoló okiratokat</a:t>
            </a:r>
            <a:r>
              <a:rPr lang="hu-HU" sz="2000" dirty="0">
                <a:latin typeface="Times New Roman" panose="02020603050405020304" pitchFamily="18" charset="0"/>
                <a:cs typeface="Times New Roman" panose="02020603050405020304" pitchFamily="18" charset="0"/>
              </a:rPr>
              <a:t>. </a:t>
            </a:r>
          </a:p>
          <a:p>
            <a:pPr marL="0" indent="0" algn="just">
              <a:buNone/>
            </a:pPr>
            <a:endParaRPr lang="hu-HU" sz="2000" dirty="0">
              <a:latin typeface="Times New Roman" panose="02020603050405020304" pitchFamily="18" charset="0"/>
              <a:cs typeface="Times New Roman" panose="02020603050405020304" pitchFamily="18" charset="0"/>
            </a:endParaRPr>
          </a:p>
          <a:p>
            <a:pPr marL="0" indent="0" algn="just">
              <a:buNone/>
            </a:pPr>
            <a:r>
              <a:rPr lang="hu-HU" sz="2000" dirty="0">
                <a:latin typeface="Times New Roman" panose="02020603050405020304" pitchFamily="18" charset="0"/>
                <a:cs typeface="Times New Roman" panose="02020603050405020304" pitchFamily="18" charset="0"/>
              </a:rPr>
              <a:t>A bíróság a gépjármű </a:t>
            </a:r>
            <a:r>
              <a:rPr lang="hu-HU" sz="2000" b="1" dirty="0">
                <a:latin typeface="Times New Roman" panose="02020603050405020304" pitchFamily="18" charset="0"/>
                <a:cs typeface="Times New Roman" panose="02020603050405020304" pitchFamily="18" charset="0"/>
              </a:rPr>
              <a:t>használatát engedélyező végzését megküldi</a:t>
            </a:r>
            <a:r>
              <a:rPr lang="hu-HU" sz="2000" dirty="0">
                <a:latin typeface="Times New Roman" panose="02020603050405020304" pitchFamily="18" charset="0"/>
                <a:cs typeface="Times New Roman" panose="02020603050405020304" pitchFamily="18" charset="0"/>
              </a:rPr>
              <a:t> a </a:t>
            </a:r>
            <a:r>
              <a:rPr lang="hu-HU" sz="2000" b="1" dirty="0">
                <a:latin typeface="Times New Roman" panose="02020603050405020304" pitchFamily="18" charset="0"/>
                <a:cs typeface="Times New Roman" panose="02020603050405020304" pitchFamily="18" charset="0"/>
              </a:rPr>
              <a:t>végrehajtónak</a:t>
            </a:r>
            <a:r>
              <a:rPr lang="hu-HU" sz="2000" dirty="0">
                <a:latin typeface="Times New Roman" panose="02020603050405020304" pitchFamily="18" charset="0"/>
                <a:cs typeface="Times New Roman" panose="02020603050405020304" pitchFamily="18" charset="0"/>
              </a:rPr>
              <a:t>, aki intézkedik a </a:t>
            </a:r>
            <a:r>
              <a:rPr lang="hu-HU" sz="2000" b="1" dirty="0">
                <a:latin typeface="Times New Roman" panose="02020603050405020304" pitchFamily="18" charset="0"/>
                <a:cs typeface="Times New Roman" panose="02020603050405020304" pitchFamily="18" charset="0"/>
              </a:rPr>
              <a:t>gépjármű forgalomba történő visszahelyezése iránt</a:t>
            </a:r>
            <a:r>
              <a:rPr lang="hu-HU" sz="2000" dirty="0">
                <a:latin typeface="Times New Roman" panose="02020603050405020304" pitchFamily="18" charset="0"/>
                <a:cs typeface="Times New Roman" panose="02020603050405020304" pitchFamily="18" charset="0"/>
              </a:rPr>
              <a:t>. </a:t>
            </a:r>
          </a:p>
          <a:p>
            <a:pPr marL="0" indent="0" algn="just">
              <a:buNone/>
            </a:pPr>
            <a:endParaRPr lang="hu-HU" sz="2000" dirty="0">
              <a:latin typeface="Times New Roman" panose="02020603050405020304" pitchFamily="18" charset="0"/>
              <a:cs typeface="Times New Roman" panose="02020603050405020304" pitchFamily="18" charset="0"/>
            </a:endParaRPr>
          </a:p>
          <a:p>
            <a:pPr marL="0" indent="0" algn="just">
              <a:buNone/>
            </a:pPr>
            <a:r>
              <a:rPr lang="hu-HU" sz="2000" dirty="0">
                <a:latin typeface="Times New Roman" panose="02020603050405020304" pitchFamily="18" charset="0"/>
                <a:cs typeface="Times New Roman" panose="02020603050405020304" pitchFamily="18" charset="0"/>
              </a:rPr>
              <a:t>A bíróság </a:t>
            </a:r>
            <a:r>
              <a:rPr lang="hu-HU" sz="2000" b="1" dirty="0">
                <a:latin typeface="Times New Roman" panose="02020603050405020304" pitchFamily="18" charset="0"/>
                <a:cs typeface="Times New Roman" panose="02020603050405020304" pitchFamily="18" charset="0"/>
              </a:rPr>
              <a:t>végzése ellen nincs helye fellebbezésnek</a:t>
            </a:r>
            <a:r>
              <a:rPr lang="hu-HU" sz="2000" dirty="0">
                <a:latin typeface="Times New Roman" panose="02020603050405020304" pitchFamily="18" charset="0"/>
                <a:cs typeface="Times New Roman" panose="02020603050405020304" pitchFamily="18" charset="0"/>
              </a:rPr>
              <a:t>. </a:t>
            </a:r>
          </a:p>
          <a:p>
            <a:pPr marL="0" indent="0" algn="just">
              <a:buNone/>
            </a:pPr>
            <a:endParaRPr lang="hu-HU" sz="2000" dirty="0">
              <a:latin typeface="Times New Roman" panose="02020603050405020304" pitchFamily="18" charset="0"/>
              <a:cs typeface="Times New Roman" panose="02020603050405020304" pitchFamily="18" charset="0"/>
            </a:endParaRPr>
          </a:p>
          <a:p>
            <a:pPr marL="0" indent="0" algn="just">
              <a:buNone/>
            </a:pPr>
            <a:r>
              <a:rPr lang="hu-HU" sz="2000" dirty="0">
                <a:latin typeface="Times New Roman" panose="02020603050405020304" pitchFamily="18" charset="0"/>
                <a:cs typeface="Times New Roman" panose="02020603050405020304" pitchFamily="18" charset="0"/>
              </a:rPr>
              <a:t>Az adós </a:t>
            </a:r>
            <a:r>
              <a:rPr lang="hu-HU" sz="2000" b="1" dirty="0">
                <a:latin typeface="Times New Roman" panose="02020603050405020304" pitchFamily="18" charset="0"/>
                <a:cs typeface="Times New Roman" panose="02020603050405020304" pitchFamily="18" charset="0"/>
              </a:rPr>
              <a:t>köteles a gépjárművet </a:t>
            </a:r>
            <a:r>
              <a:rPr lang="hu-HU" sz="2000" dirty="0">
                <a:latin typeface="Times New Roman" panose="02020603050405020304" pitchFamily="18" charset="0"/>
                <a:cs typeface="Times New Roman" panose="02020603050405020304" pitchFamily="18" charset="0"/>
              </a:rPr>
              <a:t>az </a:t>
            </a:r>
            <a:r>
              <a:rPr lang="hu-HU" sz="2000" b="1" dirty="0">
                <a:latin typeface="Times New Roman" panose="02020603050405020304" pitchFamily="18" charset="0"/>
                <a:cs typeface="Times New Roman" panose="02020603050405020304" pitchFamily="18" charset="0"/>
              </a:rPr>
              <a:t>árverés megtartása érdekében</a:t>
            </a:r>
            <a:r>
              <a:rPr lang="hu-HU" sz="2000" dirty="0">
                <a:latin typeface="Times New Roman" panose="02020603050405020304" pitchFamily="18" charset="0"/>
                <a:cs typeface="Times New Roman" panose="02020603050405020304" pitchFamily="18" charset="0"/>
              </a:rPr>
              <a:t> a </a:t>
            </a:r>
            <a:r>
              <a:rPr lang="hu-HU" sz="2000" b="1" dirty="0">
                <a:latin typeface="Times New Roman" panose="02020603050405020304" pitchFamily="18" charset="0"/>
                <a:cs typeface="Times New Roman" panose="02020603050405020304" pitchFamily="18" charset="0"/>
              </a:rPr>
              <a:t>végrehajtó felhívására </a:t>
            </a:r>
            <a:r>
              <a:rPr lang="hu-HU" sz="2000" dirty="0">
                <a:latin typeface="Times New Roman" panose="02020603050405020304" pitchFamily="18" charset="0"/>
                <a:cs typeface="Times New Roman" panose="02020603050405020304" pitchFamily="18" charset="0"/>
              </a:rPr>
              <a:t>a </a:t>
            </a:r>
            <a:r>
              <a:rPr lang="hu-HU" sz="2000" i="1" dirty="0">
                <a:latin typeface="Times New Roman" panose="02020603050405020304" pitchFamily="18" charset="0"/>
                <a:cs typeface="Times New Roman" panose="02020603050405020304" pitchFamily="18" charset="0"/>
              </a:rPr>
              <a:t>felhívásban megjelölt időpontban és helyszínre szállítani</a:t>
            </a:r>
            <a:r>
              <a:rPr lang="hu-HU" sz="2000" dirty="0">
                <a:latin typeface="Times New Roman" panose="02020603050405020304" pitchFamily="18" charset="0"/>
                <a:cs typeface="Times New Roman" panose="02020603050405020304" pitchFamily="18" charset="0"/>
              </a:rPr>
              <a:t>, </a:t>
            </a:r>
            <a:r>
              <a:rPr lang="hu-HU" sz="2000" b="1" dirty="0">
                <a:latin typeface="Times New Roman" panose="02020603050405020304" pitchFamily="18" charset="0"/>
                <a:cs typeface="Times New Roman" panose="02020603050405020304" pitchFamily="18" charset="0"/>
              </a:rPr>
              <a:t>ennek elmulasztása </a:t>
            </a:r>
            <a:r>
              <a:rPr lang="hu-HU" sz="2000" dirty="0">
                <a:latin typeface="Times New Roman" panose="02020603050405020304" pitchFamily="18" charset="0"/>
                <a:cs typeface="Times New Roman" panose="02020603050405020304" pitchFamily="18" charset="0"/>
              </a:rPr>
              <a:t>esetén vele szemben </a:t>
            </a:r>
            <a:r>
              <a:rPr lang="hu-HU" sz="2000" b="1" dirty="0">
                <a:latin typeface="Times New Roman" panose="02020603050405020304" pitchFamily="18" charset="0"/>
                <a:cs typeface="Times New Roman" panose="02020603050405020304" pitchFamily="18" charset="0"/>
              </a:rPr>
              <a:t>rendbírság</a:t>
            </a:r>
            <a:r>
              <a:rPr lang="hu-HU" sz="2000" dirty="0">
                <a:latin typeface="Times New Roman" panose="02020603050405020304" pitchFamily="18" charset="0"/>
                <a:cs typeface="Times New Roman" panose="02020603050405020304" pitchFamily="18" charset="0"/>
              </a:rPr>
              <a:t> kiszabásának van helye.</a:t>
            </a:r>
          </a:p>
          <a:p>
            <a:pPr marL="0" indent="0" algn="just">
              <a:buNone/>
            </a:pPr>
            <a:endParaRPr lang="hu-HU"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dirty="0">
                <a:latin typeface="Times New Roman" panose="02020603050405020304" pitchFamily="18" charset="0"/>
                <a:ea typeface="Calibri" panose="020F0502020204030204" pitchFamily="34" charset="0"/>
              </a:rPr>
              <a:t>Kiemelendő, hogy ez </a:t>
            </a:r>
            <a:r>
              <a:rPr lang="hu-HU" b="1" dirty="0">
                <a:latin typeface="Times New Roman" panose="02020603050405020304" pitchFamily="18" charset="0"/>
                <a:ea typeface="Calibri" panose="020F0502020204030204" pitchFamily="34" charset="0"/>
              </a:rPr>
              <a:t>nem</a:t>
            </a:r>
            <a:r>
              <a:rPr lang="hu-HU" b="1" dirty="0">
                <a:effectLst/>
                <a:latin typeface="Times New Roman" panose="02020603050405020304" pitchFamily="18" charset="0"/>
                <a:ea typeface="Calibri" panose="020F0502020204030204" pitchFamily="34" charset="0"/>
              </a:rPr>
              <a:t>csak </a:t>
            </a:r>
            <a:r>
              <a:rPr lang="hu-HU" dirty="0">
                <a:effectLst/>
                <a:latin typeface="Times New Roman" panose="02020603050405020304" pitchFamily="18" charset="0"/>
                <a:ea typeface="Calibri" panose="020F0502020204030204" pitchFamily="34" charset="0"/>
              </a:rPr>
              <a:t>a foglalkozás gyakorlásához nélkülözhetetlen lefoglalt gépjárművek használatára  ad lehetőséget.</a:t>
            </a:r>
          </a:p>
        </p:txBody>
      </p:sp>
    </p:spTree>
    <p:extLst>
      <p:ext uri="{BB962C8B-B14F-4D97-AF65-F5344CB8AC3E}">
        <p14:creationId xmlns:p14="http://schemas.microsoft.com/office/powerpoint/2010/main" val="2799327972"/>
      </p:ext>
    </p:extLst>
  </p:cSld>
  <p:clrMapOvr>
    <a:masterClrMapping/>
  </p:clrMapOvr>
  <p:transition spd="slow">
    <p:push dir="u"/>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a:bodyPr>
          <a:lstStyle/>
          <a:p>
            <a:pPr marL="0" indent="0" algn="ctr">
              <a:buNone/>
            </a:pPr>
            <a:r>
              <a:rPr lang="hu-HU" sz="2800" dirty="0">
                <a:latin typeface="Times New Roman" panose="02020603050405020304" pitchFamily="18" charset="0"/>
                <a:cs typeface="Times New Roman" panose="02020603050405020304" pitchFamily="18" charset="0"/>
              </a:rPr>
              <a:t>6. INGÓÁRVERÉS</a:t>
            </a:r>
          </a:p>
          <a:p>
            <a:pPr marL="0" indent="0">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Az </a:t>
            </a:r>
            <a:r>
              <a:rPr lang="hu-HU" sz="1800" b="1" dirty="0">
                <a:latin typeface="Times New Roman" panose="02020603050405020304" pitchFamily="18" charset="0"/>
                <a:cs typeface="Times New Roman" panose="02020603050405020304" pitchFamily="18" charset="0"/>
              </a:rPr>
              <a:t>ingóságot</a:t>
            </a:r>
            <a:r>
              <a:rPr lang="hu-HU" sz="1800" dirty="0">
                <a:latin typeface="Times New Roman" panose="02020603050405020304" pitchFamily="18" charset="0"/>
                <a:cs typeface="Times New Roman" panose="02020603050405020304" pitchFamily="18" charset="0"/>
              </a:rPr>
              <a:t> - ha a törvény másképpen nem rendelkezik - </a:t>
            </a:r>
            <a:r>
              <a:rPr lang="hu-HU" sz="1800" b="1" dirty="0">
                <a:latin typeface="Times New Roman" panose="02020603050405020304" pitchFamily="18" charset="0"/>
                <a:cs typeface="Times New Roman" panose="02020603050405020304" pitchFamily="18" charset="0"/>
              </a:rPr>
              <a:t>rendszerint árverésen kell értékesíteni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a:t>
            </a:r>
            <a:br>
              <a:rPr lang="hu-HU" sz="1800" dirty="0">
                <a:latin typeface="Times New Roman" panose="02020603050405020304" pitchFamily="18" charset="0"/>
                <a:cs typeface="Times New Roman" panose="02020603050405020304" pitchFamily="18" charset="0"/>
              </a:rPr>
            </a:br>
            <a:r>
              <a:rPr lang="hu-HU" sz="1800" dirty="0">
                <a:latin typeface="Times New Roman" panose="02020603050405020304" pitchFamily="18" charset="0"/>
                <a:cs typeface="Times New Roman" panose="02020603050405020304" pitchFamily="18" charset="0"/>
              </a:rPr>
              <a:t>118. §].</a:t>
            </a:r>
          </a:p>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végrehajtó az árverést </a:t>
            </a:r>
            <a:r>
              <a:rPr lang="hu-HU" sz="1800" b="1" dirty="0">
                <a:latin typeface="Times New Roman" panose="02020603050405020304" pitchFamily="18" charset="0"/>
                <a:cs typeface="Times New Roman" panose="02020603050405020304" pitchFamily="18" charset="0"/>
              </a:rPr>
              <a:t>árverési hirdetménnyel </a:t>
            </a:r>
            <a:r>
              <a:rPr lang="hu-HU" sz="1800" dirty="0">
                <a:latin typeface="Times New Roman" panose="02020603050405020304" pitchFamily="18" charset="0"/>
                <a:cs typeface="Times New Roman" panose="02020603050405020304" pitchFamily="18" charset="0"/>
              </a:rPr>
              <a:t>tűzi ki, amelynek tartalmi kellékeit a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120. §-a szabályozza.</a:t>
            </a:r>
          </a:p>
          <a:p>
            <a:pPr marL="0" indent="0" algn="just">
              <a:buNone/>
            </a:pPr>
            <a:r>
              <a:rPr lang="hu-HU" sz="1800" b="1" dirty="0">
                <a:latin typeface="Times New Roman" panose="02020603050405020304" pitchFamily="18" charset="0"/>
                <a:cs typeface="Times New Roman" panose="02020603050405020304" pitchFamily="18" charset="0"/>
              </a:rPr>
              <a:t>Garanciák</a:t>
            </a:r>
            <a:r>
              <a:rPr lang="hu-HU" sz="1800" dirty="0">
                <a:latin typeface="Times New Roman" panose="02020603050405020304" pitchFamily="18" charset="0"/>
                <a:cs typeface="Times New Roman" panose="02020603050405020304" pitchFamily="18" charset="0"/>
              </a:rPr>
              <a:t>:</a:t>
            </a:r>
          </a:p>
          <a:p>
            <a:pPr lvl="1" algn="just"/>
            <a:endParaRPr lang="hu-HU" sz="1400" dirty="0">
              <a:latin typeface="Times New Roman" panose="02020603050405020304" pitchFamily="18" charset="0"/>
              <a:cs typeface="Times New Roman" panose="02020603050405020304" pitchFamily="18" charset="0"/>
            </a:endParaRPr>
          </a:p>
          <a:p>
            <a:pPr lvl="1" algn="just"/>
            <a:r>
              <a:rPr lang="hu-HU" sz="1400" dirty="0">
                <a:latin typeface="Times New Roman" panose="02020603050405020304" pitchFamily="18" charset="0"/>
                <a:cs typeface="Times New Roman" panose="02020603050405020304" pitchFamily="18" charset="0"/>
              </a:rPr>
              <a:t>árverési hirdetmény kézbesítése [</a:t>
            </a:r>
            <a:r>
              <a:rPr lang="hu-HU" sz="1400" dirty="0" err="1">
                <a:latin typeface="Times New Roman" panose="02020603050405020304" pitchFamily="18" charset="0"/>
                <a:cs typeface="Times New Roman" panose="02020603050405020304" pitchFamily="18" charset="0"/>
              </a:rPr>
              <a:t>Vht</a:t>
            </a:r>
            <a:r>
              <a:rPr lang="hu-HU" sz="1400" dirty="0">
                <a:latin typeface="Times New Roman" panose="02020603050405020304" pitchFamily="18" charset="0"/>
                <a:cs typeface="Times New Roman" panose="02020603050405020304" pitchFamily="18" charset="0"/>
              </a:rPr>
              <a:t>. 121. §],</a:t>
            </a:r>
          </a:p>
          <a:p>
            <a:pPr lvl="1" algn="just"/>
            <a:r>
              <a:rPr lang="hu-HU" sz="1400" dirty="0">
                <a:latin typeface="Times New Roman" panose="02020603050405020304" pitchFamily="18" charset="0"/>
                <a:cs typeface="Times New Roman" panose="02020603050405020304" pitchFamily="18" charset="0"/>
              </a:rPr>
              <a:t>árverési hirdetmény bírósági hirdetőtáblára történő kifüggesztése, valamint a bíróság és a polgármesteri hivatal honlapján való közzététel [</a:t>
            </a:r>
            <a:r>
              <a:rPr lang="hu-HU" sz="1400" dirty="0" err="1">
                <a:latin typeface="Times New Roman" panose="02020603050405020304" pitchFamily="18" charset="0"/>
                <a:cs typeface="Times New Roman" panose="02020603050405020304" pitchFamily="18" charset="0"/>
              </a:rPr>
              <a:t>Vht</a:t>
            </a:r>
            <a:r>
              <a:rPr lang="hu-HU" sz="1400" dirty="0">
                <a:latin typeface="Times New Roman" panose="02020603050405020304" pitchFamily="18" charset="0"/>
                <a:cs typeface="Times New Roman" panose="02020603050405020304" pitchFamily="18" charset="0"/>
              </a:rPr>
              <a:t>. 122. § (1) és (2) bekezdés],</a:t>
            </a:r>
          </a:p>
          <a:p>
            <a:pPr lvl="1" algn="just"/>
            <a:r>
              <a:rPr lang="hu-HU" sz="1400" dirty="0">
                <a:latin typeface="Times New Roman" panose="02020603050405020304" pitchFamily="18" charset="0"/>
                <a:cs typeface="Times New Roman" panose="02020603050405020304" pitchFamily="18" charset="0"/>
              </a:rPr>
              <a:t>árverési hirdetmény elektronikus árverési hirdetmények nyilvántartásában való közzététele [</a:t>
            </a:r>
            <a:r>
              <a:rPr lang="hu-HU" sz="1400" dirty="0" err="1">
                <a:latin typeface="Times New Roman" panose="02020603050405020304" pitchFamily="18" charset="0"/>
                <a:cs typeface="Times New Roman" panose="02020603050405020304" pitchFamily="18" charset="0"/>
              </a:rPr>
              <a:t>Vht</a:t>
            </a:r>
            <a:r>
              <a:rPr lang="hu-HU" sz="1400" dirty="0">
                <a:latin typeface="Times New Roman" panose="02020603050405020304" pitchFamily="18" charset="0"/>
                <a:cs typeface="Times New Roman" panose="02020603050405020304" pitchFamily="18" charset="0"/>
              </a:rPr>
              <a:t>. 122. § (4) bekezdés],</a:t>
            </a:r>
          </a:p>
          <a:p>
            <a:pPr lvl="1" algn="just"/>
            <a:r>
              <a:rPr lang="hu-HU" sz="1400" dirty="0">
                <a:latin typeface="Times New Roman" panose="02020603050405020304" pitchFamily="18" charset="0"/>
                <a:cs typeface="Times New Roman" panose="02020603050405020304" pitchFamily="18" charset="0"/>
              </a:rPr>
              <a:t>kizárt személyi kör [</a:t>
            </a:r>
            <a:r>
              <a:rPr lang="hu-HU" sz="1400" dirty="0" err="1">
                <a:latin typeface="Times New Roman" panose="02020603050405020304" pitchFamily="18" charset="0"/>
                <a:cs typeface="Times New Roman" panose="02020603050405020304" pitchFamily="18" charset="0"/>
              </a:rPr>
              <a:t>Vht</a:t>
            </a:r>
            <a:r>
              <a:rPr lang="hu-HU" sz="1400" dirty="0">
                <a:latin typeface="Times New Roman" panose="02020603050405020304" pitchFamily="18" charset="0"/>
                <a:cs typeface="Times New Roman" panose="02020603050405020304" pitchFamily="18" charset="0"/>
              </a:rPr>
              <a:t>. 123. § (2) bekezdés].</a:t>
            </a:r>
          </a:p>
        </p:txBody>
      </p:sp>
    </p:spTree>
    <p:extLst>
      <p:ext uri="{BB962C8B-B14F-4D97-AF65-F5344CB8AC3E}">
        <p14:creationId xmlns:p14="http://schemas.microsoft.com/office/powerpoint/2010/main" val="3100712380"/>
      </p:ext>
    </p:extLst>
  </p:cSld>
  <p:clrMapOvr>
    <a:masterClrMapping/>
  </p:clrMapOvr>
  <p:transition spd="slow">
    <p:push dir="u"/>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doboz 2">
            <a:extLst>
              <a:ext uri="{FF2B5EF4-FFF2-40B4-BE49-F238E27FC236}">
                <a16:creationId xmlns:a16="http://schemas.microsoft.com/office/drawing/2014/main" id="{6D8D755A-0DCF-4951-9C9F-E84D942071D8}"/>
              </a:ext>
            </a:extLst>
          </p:cNvPr>
          <p:cNvSpPr txBox="1"/>
          <p:nvPr/>
        </p:nvSpPr>
        <p:spPr>
          <a:xfrm>
            <a:off x="1020932" y="878889"/>
            <a:ext cx="10289219" cy="5909310"/>
          </a:xfrm>
          <a:prstGeom prst="rect">
            <a:avLst/>
          </a:prstGeom>
          <a:noFill/>
        </p:spPr>
        <p:txBody>
          <a:bodyPr wrap="square">
            <a:spAutoFit/>
          </a:bodyPr>
          <a:lstStyle/>
          <a:p>
            <a:pPr marL="0" indent="0" algn="just">
              <a:buNone/>
            </a:pPr>
            <a:endParaRPr lang="hu-HU"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000" dirty="0">
                <a:latin typeface="Times New Roman" panose="02020603050405020304" pitchFamily="18" charset="0"/>
                <a:ea typeface="Calibri" panose="020F0502020204030204" pitchFamily="34" charset="0"/>
                <a:cs typeface="Times New Roman" panose="02020603050405020304" pitchFamily="18" charset="0"/>
              </a:rPr>
              <a:t>Az árverezés </a:t>
            </a:r>
            <a:r>
              <a:rPr lang="hu-HU" sz="2000" b="1" dirty="0">
                <a:latin typeface="Times New Roman" panose="02020603050405020304" pitchFamily="18" charset="0"/>
                <a:ea typeface="Calibri" panose="020F0502020204030204" pitchFamily="34" charset="0"/>
                <a:cs typeface="Times New Roman" panose="02020603050405020304" pitchFamily="18" charset="0"/>
              </a:rPr>
              <a:t>sorrendje</a:t>
            </a:r>
            <a:r>
              <a:rPr lang="hu-HU" sz="2000" dirty="0">
                <a:latin typeface="Times New Roman" panose="02020603050405020304" pitchFamily="18" charset="0"/>
                <a:ea typeface="Calibri" panose="020F0502020204030204" pitchFamily="34" charset="0"/>
                <a:cs typeface="Times New Roman" panose="02020603050405020304" pitchFamily="18" charset="0"/>
              </a:rPr>
              <a:t> [</a:t>
            </a:r>
            <a:r>
              <a:rPr lang="hu-HU" sz="2000" dirty="0" err="1">
                <a:latin typeface="Times New Roman" panose="02020603050405020304" pitchFamily="18" charset="0"/>
                <a:ea typeface="Calibri" panose="020F0502020204030204" pitchFamily="34" charset="0"/>
                <a:cs typeface="Times New Roman" panose="02020603050405020304" pitchFamily="18" charset="0"/>
              </a:rPr>
              <a:t>Vht</a:t>
            </a:r>
            <a:r>
              <a:rPr lang="hu-HU" sz="2000" dirty="0">
                <a:latin typeface="Times New Roman" panose="02020603050405020304" pitchFamily="18" charset="0"/>
                <a:ea typeface="Calibri" panose="020F0502020204030204" pitchFamily="34" charset="0"/>
                <a:cs typeface="Times New Roman" panose="02020603050405020304" pitchFamily="18" charset="0"/>
              </a:rPr>
              <a:t>. 124. § (1) bekezdés]:</a:t>
            </a:r>
          </a:p>
          <a:p>
            <a:pPr marL="0" indent="0" algn="just">
              <a:buNone/>
            </a:pPr>
            <a:endParaRPr lang="hu-HU"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gn="just">
              <a:buFont typeface="Arial" panose="020B0604020202020204" pitchFamily="34" charset="0"/>
              <a:buChar char="•"/>
            </a:pPr>
            <a:r>
              <a:rPr lang="hu-HU" sz="2000" dirty="0">
                <a:latin typeface="Times New Roman" panose="02020603050405020304" pitchFamily="18" charset="0"/>
                <a:ea typeface="Calibri" panose="020F0502020204030204" pitchFamily="34" charset="0"/>
                <a:cs typeface="Times New Roman" panose="02020603050405020304" pitchFamily="18" charset="0"/>
              </a:rPr>
              <a:t>a</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z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adós meghatározhatja az ingóságok árverezésének sorrendjét</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a:t>
            </a:r>
          </a:p>
          <a:p>
            <a:pPr marL="800100" lvl="1" indent="-342900" algn="just">
              <a:buFont typeface="Arial" panose="020B0604020202020204" pitchFamily="34" charset="0"/>
              <a:buChar char="•"/>
            </a:pPr>
            <a:r>
              <a:rPr lang="hu-HU" sz="2000" dirty="0">
                <a:latin typeface="Times New Roman" panose="02020603050405020304" pitchFamily="18" charset="0"/>
                <a:ea typeface="Calibri" panose="020F0502020204030204" pitchFamily="34" charset="0"/>
                <a:cs typeface="Times New Roman" panose="02020603050405020304" pitchFamily="18" charset="0"/>
              </a:rPr>
              <a:t>h</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a nem élt ezzel a jogával, az ingóságokat a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foglalási jegyzőkönyvben feltüntetett sorrendben </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kell elárverezni. </a:t>
            </a:r>
          </a:p>
          <a:p>
            <a:pPr marL="800100" lvl="1" indent="-342900" algn="just">
              <a:buFont typeface="Arial" panose="020B0604020202020204" pitchFamily="34" charset="0"/>
              <a:buChar char="•"/>
            </a:pPr>
            <a:endParaRPr lang="hu-HU"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000" b="1" dirty="0">
                <a:latin typeface="Times New Roman" panose="02020603050405020304" pitchFamily="18" charset="0"/>
                <a:ea typeface="Calibri" panose="020F0502020204030204" pitchFamily="34" charset="0"/>
                <a:cs typeface="Times New Roman" panose="02020603050405020304" pitchFamily="18" charset="0"/>
              </a:rPr>
              <a:t>Az árverezés folyamata [</a:t>
            </a:r>
            <a:r>
              <a:rPr lang="hu-HU" sz="2000" b="1" dirty="0" err="1">
                <a:latin typeface="Times New Roman" panose="02020603050405020304" pitchFamily="18" charset="0"/>
                <a:ea typeface="Calibri" panose="020F0502020204030204" pitchFamily="34" charset="0"/>
                <a:cs typeface="Times New Roman" panose="02020603050405020304" pitchFamily="18" charset="0"/>
              </a:rPr>
              <a:t>Vht</a:t>
            </a:r>
            <a:r>
              <a:rPr lang="hu-HU" sz="2000" b="1" dirty="0">
                <a:latin typeface="Times New Roman" panose="02020603050405020304" pitchFamily="18" charset="0"/>
                <a:ea typeface="Calibri" panose="020F0502020204030204" pitchFamily="34" charset="0"/>
                <a:cs typeface="Times New Roman" panose="02020603050405020304" pitchFamily="18" charset="0"/>
              </a:rPr>
              <a:t>. 124. § (2)-(5) bekezdés, 125. § (1) és (2) bekezdés]</a:t>
            </a:r>
          </a:p>
          <a:p>
            <a:pPr marL="0" indent="0" algn="just">
              <a:buNone/>
            </a:pPr>
            <a:endParaRPr lang="hu-HU"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Az árverés megkezdésekor a végrehajtó az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árverezőkkel közli az ingóság becsértékét </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(a kikiáltási árat), és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felhívja őket ajánlatuk megtételére</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buNone/>
            </a:pPr>
            <a:endParaRPr lang="hu-HU" sz="20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A vételi ajánlat akkor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érvényes</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ha az legalább a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licitküszöb összegével meghaladja az előzőleg tett vételi ajánlatot</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buNone/>
            </a:pPr>
            <a:endParaRPr lang="hu-HU"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Ha a felajánlott vételár nem éri el a kikiáltási árat, azt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fokozatosan lejjebb kell szállítani </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a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becsérték 1 %-</a:t>
            </a:r>
            <a:r>
              <a:rPr lang="hu-HU" sz="2000" b="1" dirty="0" err="1">
                <a:effectLst/>
                <a:latin typeface="Times New Roman" panose="02020603050405020304" pitchFamily="18" charset="0"/>
                <a:ea typeface="Calibri" panose="020F0502020204030204" pitchFamily="34" charset="0"/>
                <a:cs typeface="Times New Roman" panose="02020603050405020304" pitchFamily="18" charset="0"/>
              </a:rPr>
              <a:t>áig</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buNone/>
            </a:pPr>
            <a:endParaRPr lang="hu-HU" sz="20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hu-HU"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818265688"/>
      </p:ext>
    </p:extLst>
  </p:cSld>
  <p:clrMapOvr>
    <a:masterClrMapping/>
  </p:clrMapOvr>
  <p:transition spd="slow">
    <p:push dir="u"/>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doboz 2">
            <a:extLst>
              <a:ext uri="{FF2B5EF4-FFF2-40B4-BE49-F238E27FC236}">
                <a16:creationId xmlns:a16="http://schemas.microsoft.com/office/drawing/2014/main" id="{6D8D755A-0DCF-4951-9C9F-E84D942071D8}"/>
              </a:ext>
            </a:extLst>
          </p:cNvPr>
          <p:cNvSpPr txBox="1"/>
          <p:nvPr/>
        </p:nvSpPr>
        <p:spPr>
          <a:xfrm>
            <a:off x="1020932" y="878889"/>
            <a:ext cx="10289219" cy="5940088"/>
          </a:xfrm>
          <a:prstGeom prst="rect">
            <a:avLst/>
          </a:prstGeom>
          <a:noFill/>
        </p:spPr>
        <p:txBody>
          <a:bodyPr wrap="square">
            <a:spAutoFit/>
          </a:bodyPr>
          <a:lstStyle/>
          <a:p>
            <a:pPr marL="0" indent="0" algn="just">
              <a:buNone/>
            </a:pP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Az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árverést addig kell folytatni, amíg ajánlatot </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tesznek. </a:t>
            </a:r>
          </a:p>
          <a:p>
            <a:pPr marL="0" indent="0" algn="just">
              <a:buNone/>
            </a:pP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Ha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nincs további ajánlat</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a végrehajtó a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felajánlott legmagasabb vételár háromszori kikiáltása </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után kijelenti, hogy az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ingóságot a legtöbbet ajánló megvette</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buNone/>
            </a:pP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A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103. § (5) bekezdése alapján lefoglalt gépjármű vételárát </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csak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olyan összegre lehet leszállítani</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amelyből a végrehajtás előrelátható költségei és az adósnak az IM rendelet szerinti összeg fedezhető.</a:t>
            </a:r>
          </a:p>
          <a:p>
            <a:pPr marL="0" indent="0" algn="just">
              <a:buNone/>
            </a:pPr>
            <a:endParaRPr lang="hu-HU" sz="20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000" dirty="0">
                <a:latin typeface="Times New Roman" panose="02020603050405020304" pitchFamily="18" charset="0"/>
                <a:ea typeface="Calibri" panose="020F0502020204030204" pitchFamily="34" charset="0"/>
                <a:cs typeface="Times New Roman" panose="02020603050405020304" pitchFamily="18" charset="0"/>
              </a:rPr>
              <a:t>A </a:t>
            </a:r>
            <a:r>
              <a:rPr lang="hu-HU" sz="2000" b="1" dirty="0">
                <a:latin typeface="Times New Roman" panose="02020603050405020304" pitchFamily="18" charset="0"/>
                <a:ea typeface="Calibri" panose="020F0502020204030204" pitchFamily="34" charset="0"/>
                <a:cs typeface="Times New Roman" panose="02020603050405020304" pitchFamily="18" charset="0"/>
              </a:rPr>
              <a:t>legtöbbet ajánló köteles a teljes vételárat </a:t>
            </a:r>
            <a:r>
              <a:rPr lang="hu-HU" sz="2000" dirty="0">
                <a:latin typeface="Times New Roman" panose="02020603050405020304" pitchFamily="18" charset="0"/>
                <a:ea typeface="Calibri" panose="020F0502020204030204" pitchFamily="34" charset="0"/>
                <a:cs typeface="Times New Roman" panose="02020603050405020304" pitchFamily="18" charset="0"/>
              </a:rPr>
              <a:t>a megvett ingóság elárverezése után </a:t>
            </a:r>
            <a:r>
              <a:rPr lang="hu-HU" sz="2000" b="1" dirty="0">
                <a:latin typeface="Times New Roman" panose="02020603050405020304" pitchFamily="18" charset="0"/>
                <a:ea typeface="Calibri" panose="020F0502020204030204" pitchFamily="34" charset="0"/>
                <a:cs typeface="Times New Roman" panose="02020603050405020304" pitchFamily="18" charset="0"/>
              </a:rPr>
              <a:t>készpénzben</a:t>
            </a:r>
            <a:r>
              <a:rPr lang="hu-HU" sz="2000" dirty="0">
                <a:latin typeface="Times New Roman" panose="02020603050405020304" pitchFamily="18" charset="0"/>
                <a:ea typeface="Calibri" panose="020F0502020204030204" pitchFamily="34" charset="0"/>
                <a:cs typeface="Times New Roman" panose="02020603050405020304" pitchFamily="18" charset="0"/>
              </a:rPr>
              <a:t> </a:t>
            </a:r>
            <a:r>
              <a:rPr lang="hu-HU" sz="2000" b="1" dirty="0">
                <a:latin typeface="Times New Roman" panose="02020603050405020304" pitchFamily="18" charset="0"/>
                <a:ea typeface="Calibri" panose="020F0502020204030204" pitchFamily="34" charset="0"/>
                <a:cs typeface="Times New Roman" panose="02020603050405020304" pitchFamily="18" charset="0"/>
              </a:rPr>
              <a:t>azonnal kifizetni</a:t>
            </a:r>
            <a:r>
              <a:rPr lang="hu-HU" sz="2000" dirty="0">
                <a:latin typeface="Times New Roman" panose="02020603050405020304" pitchFamily="18" charset="0"/>
                <a:ea typeface="Calibri" panose="020F0502020204030204" pitchFamily="34" charset="0"/>
                <a:cs typeface="Times New Roman" panose="02020603050405020304" pitchFamily="18" charset="0"/>
              </a:rPr>
              <a:t>. Ha </a:t>
            </a:r>
            <a:r>
              <a:rPr lang="hu-HU" sz="2000" b="1" dirty="0">
                <a:latin typeface="Times New Roman" panose="02020603050405020304" pitchFamily="18" charset="0"/>
                <a:ea typeface="Calibri" panose="020F0502020204030204" pitchFamily="34" charset="0"/>
                <a:cs typeface="Times New Roman" panose="02020603050405020304" pitchFamily="18" charset="0"/>
              </a:rPr>
              <a:t>nem fizette ki</a:t>
            </a:r>
            <a:r>
              <a:rPr lang="hu-HU" sz="2000" dirty="0">
                <a:latin typeface="Times New Roman" panose="02020603050405020304" pitchFamily="18" charset="0"/>
                <a:ea typeface="Calibri" panose="020F0502020204030204" pitchFamily="34" charset="0"/>
                <a:cs typeface="Times New Roman" panose="02020603050405020304" pitchFamily="18" charset="0"/>
              </a:rPr>
              <a:t>, az ingóságot </a:t>
            </a:r>
            <a:r>
              <a:rPr lang="hu-HU" sz="2000" b="1" dirty="0">
                <a:latin typeface="Times New Roman" panose="02020603050405020304" pitchFamily="18" charset="0"/>
                <a:ea typeface="Calibri" panose="020F0502020204030204" pitchFamily="34" charset="0"/>
                <a:cs typeface="Times New Roman" panose="02020603050405020304" pitchFamily="18" charset="0"/>
              </a:rPr>
              <a:t>nyomban tovább kell árverezni</a:t>
            </a:r>
            <a:r>
              <a:rPr lang="hu-HU" sz="2000" dirty="0">
                <a:latin typeface="Times New Roman" panose="02020603050405020304" pitchFamily="18" charset="0"/>
                <a:ea typeface="Calibri" panose="020F0502020204030204" pitchFamily="34" charset="0"/>
                <a:cs typeface="Times New Roman" panose="02020603050405020304" pitchFamily="18" charset="0"/>
              </a:rPr>
              <a:t>. A fizetést elmulasztó árverező </a:t>
            </a:r>
            <a:r>
              <a:rPr lang="hu-HU" sz="2000" b="1" dirty="0">
                <a:latin typeface="Times New Roman" panose="02020603050405020304" pitchFamily="18" charset="0"/>
                <a:ea typeface="Calibri" panose="020F0502020204030204" pitchFamily="34" charset="0"/>
                <a:cs typeface="Times New Roman" panose="02020603050405020304" pitchFamily="18" charset="0"/>
              </a:rPr>
              <a:t>nem vehet tovább részt </a:t>
            </a:r>
            <a:r>
              <a:rPr lang="hu-HU" sz="2000" dirty="0">
                <a:latin typeface="Times New Roman" panose="02020603050405020304" pitchFamily="18" charset="0"/>
                <a:ea typeface="Calibri" panose="020F0502020204030204" pitchFamily="34" charset="0"/>
                <a:cs typeface="Times New Roman" panose="02020603050405020304" pitchFamily="18" charset="0"/>
              </a:rPr>
              <a:t>az árverésben.</a:t>
            </a:r>
          </a:p>
          <a:p>
            <a:pPr marL="0" indent="0" algn="just">
              <a:buNone/>
            </a:pPr>
            <a:endParaRPr lang="hu-HU" sz="20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000" dirty="0">
                <a:latin typeface="Times New Roman" panose="02020603050405020304" pitchFamily="18" charset="0"/>
                <a:ea typeface="Calibri" panose="020F0502020204030204" pitchFamily="34" charset="0"/>
                <a:cs typeface="Times New Roman" panose="02020603050405020304" pitchFamily="18" charset="0"/>
              </a:rPr>
              <a:t>Ha a ki nem fizetett ingóságot a </a:t>
            </a:r>
            <a:r>
              <a:rPr lang="hu-HU" sz="2000" b="1" dirty="0">
                <a:latin typeface="Times New Roman" panose="02020603050405020304" pitchFamily="18" charset="0"/>
                <a:ea typeface="Calibri" panose="020F0502020204030204" pitchFamily="34" charset="0"/>
                <a:cs typeface="Times New Roman" panose="02020603050405020304" pitchFamily="18" charset="0"/>
              </a:rPr>
              <a:t>további árverezés során alacsonyabb áron vették meg</a:t>
            </a:r>
            <a:r>
              <a:rPr lang="hu-HU" sz="2000" dirty="0">
                <a:latin typeface="Times New Roman" panose="02020603050405020304" pitchFamily="18" charset="0"/>
                <a:ea typeface="Calibri" panose="020F0502020204030204" pitchFamily="34" charset="0"/>
                <a:cs typeface="Times New Roman" panose="02020603050405020304" pitchFamily="18" charset="0"/>
              </a:rPr>
              <a:t>, mint </a:t>
            </a:r>
            <a:r>
              <a:rPr lang="hu-HU" sz="2000" b="1" dirty="0">
                <a:latin typeface="Times New Roman" panose="02020603050405020304" pitchFamily="18" charset="0"/>
                <a:ea typeface="Calibri" panose="020F0502020204030204" pitchFamily="34" charset="0"/>
                <a:cs typeface="Times New Roman" panose="02020603050405020304" pitchFamily="18" charset="0"/>
              </a:rPr>
              <a:t>amennyit</a:t>
            </a:r>
            <a:r>
              <a:rPr lang="hu-HU" sz="2000" dirty="0">
                <a:latin typeface="Times New Roman" panose="02020603050405020304" pitchFamily="18" charset="0"/>
                <a:ea typeface="Calibri" panose="020F0502020204030204" pitchFamily="34" charset="0"/>
                <a:cs typeface="Times New Roman" panose="02020603050405020304" pitchFamily="18" charset="0"/>
              </a:rPr>
              <a:t> a </a:t>
            </a:r>
            <a:r>
              <a:rPr lang="hu-HU" sz="2000" b="1" dirty="0">
                <a:latin typeface="Times New Roman" panose="02020603050405020304" pitchFamily="18" charset="0"/>
                <a:ea typeface="Calibri" panose="020F0502020204030204" pitchFamily="34" charset="0"/>
                <a:cs typeface="Times New Roman" panose="02020603050405020304" pitchFamily="18" charset="0"/>
              </a:rPr>
              <a:t>fizetést elmulasztó árverező </a:t>
            </a:r>
            <a:r>
              <a:rPr lang="hu-HU" sz="2000" dirty="0">
                <a:latin typeface="Times New Roman" panose="02020603050405020304" pitchFamily="18" charset="0"/>
                <a:ea typeface="Calibri" panose="020F0502020204030204" pitchFamily="34" charset="0"/>
                <a:cs typeface="Times New Roman" panose="02020603050405020304" pitchFamily="18" charset="0"/>
              </a:rPr>
              <a:t>ajánlott, a </a:t>
            </a:r>
            <a:r>
              <a:rPr lang="hu-HU" sz="2000" b="1" dirty="0">
                <a:latin typeface="Times New Roman" panose="02020603050405020304" pitchFamily="18" charset="0"/>
                <a:ea typeface="Calibri" panose="020F0502020204030204" pitchFamily="34" charset="0"/>
                <a:cs typeface="Times New Roman" panose="02020603050405020304" pitchFamily="18" charset="0"/>
              </a:rPr>
              <a:t>két ár közötti különbözetet </a:t>
            </a:r>
            <a:r>
              <a:rPr lang="hu-HU" sz="2000" dirty="0">
                <a:latin typeface="Times New Roman" panose="02020603050405020304" pitchFamily="18" charset="0"/>
                <a:ea typeface="Calibri" panose="020F0502020204030204" pitchFamily="34" charset="0"/>
                <a:cs typeface="Times New Roman" panose="02020603050405020304" pitchFamily="18" charset="0"/>
              </a:rPr>
              <a:t>a fizetést elmulasztó </a:t>
            </a:r>
            <a:r>
              <a:rPr lang="hu-HU" sz="2000" b="1" dirty="0">
                <a:latin typeface="Times New Roman" panose="02020603050405020304" pitchFamily="18" charset="0"/>
                <a:ea typeface="Calibri" panose="020F0502020204030204" pitchFamily="34" charset="0"/>
                <a:cs typeface="Times New Roman" panose="02020603050405020304" pitchFamily="18" charset="0"/>
              </a:rPr>
              <a:t>köteles azonnal megtéríteni</a:t>
            </a:r>
            <a:r>
              <a:rPr lang="hu-HU" sz="2000" dirty="0">
                <a:latin typeface="Times New Roman" panose="02020603050405020304" pitchFamily="18" charset="0"/>
                <a:ea typeface="Calibri" panose="020F0502020204030204" pitchFamily="34" charset="0"/>
                <a:cs typeface="Times New Roman" panose="02020603050405020304" pitchFamily="18" charset="0"/>
              </a:rPr>
              <a:t>. Ha a fizetést elmulasztó árverező </a:t>
            </a:r>
            <a:r>
              <a:rPr lang="hu-HU" sz="2000" b="1" dirty="0">
                <a:latin typeface="Times New Roman" panose="02020603050405020304" pitchFamily="18" charset="0"/>
                <a:ea typeface="Calibri" panose="020F0502020204030204" pitchFamily="34" charset="0"/>
                <a:cs typeface="Times New Roman" panose="02020603050405020304" pitchFamily="18" charset="0"/>
              </a:rPr>
              <a:t>nem térítette meg </a:t>
            </a:r>
            <a:r>
              <a:rPr lang="hu-HU" sz="2000" dirty="0">
                <a:latin typeface="Times New Roman" panose="02020603050405020304" pitchFamily="18" charset="0"/>
                <a:ea typeface="Calibri" panose="020F0502020204030204" pitchFamily="34" charset="0"/>
                <a:cs typeface="Times New Roman" panose="02020603050405020304" pitchFamily="18" charset="0"/>
              </a:rPr>
              <a:t>a különbözetet, a végrehajtó az erről szóló iratokat 15 napon belül a </a:t>
            </a:r>
            <a:r>
              <a:rPr lang="hu-HU" sz="2000" b="1" dirty="0">
                <a:latin typeface="Times New Roman" panose="02020603050405020304" pitchFamily="18" charset="0"/>
                <a:ea typeface="Calibri" panose="020F0502020204030204" pitchFamily="34" charset="0"/>
                <a:cs typeface="Times New Roman" panose="02020603050405020304" pitchFamily="18" charset="0"/>
              </a:rPr>
              <a:t>végrehajtást foganatosító bíróság</a:t>
            </a:r>
            <a:r>
              <a:rPr lang="hu-HU" sz="2000" dirty="0">
                <a:latin typeface="Times New Roman" panose="02020603050405020304" pitchFamily="18" charset="0"/>
                <a:ea typeface="Calibri" panose="020F0502020204030204" pitchFamily="34" charset="0"/>
                <a:cs typeface="Times New Roman" panose="02020603050405020304" pitchFamily="18" charset="0"/>
              </a:rPr>
              <a:t>nak beterjeszti, amely a </a:t>
            </a:r>
            <a:r>
              <a:rPr lang="hu-HU" sz="2000" b="1" dirty="0">
                <a:latin typeface="Times New Roman" panose="02020603050405020304" pitchFamily="18" charset="0"/>
                <a:ea typeface="Calibri" panose="020F0502020204030204" pitchFamily="34" charset="0"/>
                <a:cs typeface="Times New Roman" panose="02020603050405020304" pitchFamily="18" charset="0"/>
              </a:rPr>
              <a:t>fizetést elmulasztó árverezőt végzéssel kötelezi </a:t>
            </a:r>
            <a:r>
              <a:rPr lang="hu-HU" sz="2000" dirty="0">
                <a:latin typeface="Times New Roman" panose="02020603050405020304" pitchFamily="18" charset="0"/>
                <a:ea typeface="Calibri" panose="020F0502020204030204" pitchFamily="34" charset="0"/>
                <a:cs typeface="Times New Roman" panose="02020603050405020304" pitchFamily="18" charset="0"/>
              </a:rPr>
              <a:t>a </a:t>
            </a:r>
            <a:r>
              <a:rPr lang="hu-HU" sz="2000" b="1" dirty="0">
                <a:latin typeface="Times New Roman" panose="02020603050405020304" pitchFamily="18" charset="0"/>
                <a:ea typeface="Calibri" panose="020F0502020204030204" pitchFamily="34" charset="0"/>
                <a:cs typeface="Times New Roman" panose="02020603050405020304" pitchFamily="18" charset="0"/>
              </a:rPr>
              <a:t>különbözet</a:t>
            </a:r>
            <a:r>
              <a:rPr lang="hu-HU" sz="2000" dirty="0">
                <a:latin typeface="Times New Roman" panose="02020603050405020304" pitchFamily="18" charset="0"/>
                <a:ea typeface="Calibri" panose="020F0502020204030204" pitchFamily="34" charset="0"/>
                <a:cs typeface="Times New Roman" panose="02020603050405020304" pitchFamily="18" charset="0"/>
              </a:rPr>
              <a:t> </a:t>
            </a:r>
            <a:r>
              <a:rPr lang="hu-HU" sz="2000" b="1" dirty="0">
                <a:latin typeface="Times New Roman" panose="02020603050405020304" pitchFamily="18" charset="0"/>
                <a:ea typeface="Calibri" panose="020F0502020204030204" pitchFamily="34" charset="0"/>
                <a:cs typeface="Times New Roman" panose="02020603050405020304" pitchFamily="18" charset="0"/>
              </a:rPr>
              <a:t>megtérítésére</a:t>
            </a:r>
            <a:r>
              <a:rPr lang="hu-HU" sz="2000" dirty="0">
                <a:latin typeface="Times New Roman" panose="02020603050405020304" pitchFamily="18" charset="0"/>
                <a:ea typeface="Calibri" panose="020F0502020204030204" pitchFamily="34" charset="0"/>
                <a:cs typeface="Times New Roman" panose="02020603050405020304" pitchFamily="18" charset="0"/>
              </a:rPr>
              <a:t>. A különbözet a végrehajtás során </a:t>
            </a:r>
            <a:r>
              <a:rPr lang="hu-HU" sz="2000" b="1" dirty="0">
                <a:latin typeface="Times New Roman" panose="02020603050405020304" pitchFamily="18" charset="0"/>
                <a:ea typeface="Calibri" panose="020F0502020204030204" pitchFamily="34" charset="0"/>
                <a:cs typeface="Times New Roman" panose="02020603050405020304" pitchFamily="18" charset="0"/>
              </a:rPr>
              <a:t>befolyt összeget növeli.</a:t>
            </a:r>
          </a:p>
          <a:p>
            <a:pPr marL="0" indent="0" algn="just">
              <a:buNone/>
            </a:pPr>
            <a:endParaRPr lang="hu-HU" sz="2000" b="1"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hu-HU"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0645063"/>
      </p:ext>
    </p:extLst>
  </p:cSld>
  <p:clrMapOvr>
    <a:masterClrMapping/>
  </p:clrMapOvr>
  <p:transition spd="slow">
    <p:push dir="u"/>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doboz 2">
            <a:extLst>
              <a:ext uri="{FF2B5EF4-FFF2-40B4-BE49-F238E27FC236}">
                <a16:creationId xmlns:a16="http://schemas.microsoft.com/office/drawing/2014/main" id="{6D8D755A-0DCF-4951-9C9F-E84D942071D8}"/>
              </a:ext>
            </a:extLst>
          </p:cNvPr>
          <p:cNvSpPr txBox="1"/>
          <p:nvPr/>
        </p:nvSpPr>
        <p:spPr>
          <a:xfrm>
            <a:off x="1020932" y="878889"/>
            <a:ext cx="10289219" cy="4093428"/>
          </a:xfrm>
          <a:prstGeom prst="rect">
            <a:avLst/>
          </a:prstGeom>
          <a:noFill/>
        </p:spPr>
        <p:txBody>
          <a:bodyPr wrap="square">
            <a:spAutoFit/>
          </a:bodyPr>
          <a:lstStyle/>
          <a:p>
            <a:pPr marL="0" indent="0" algn="just">
              <a:buNone/>
            </a:pPr>
            <a:r>
              <a:rPr lang="hu-HU" sz="2000" dirty="0">
                <a:latin typeface="Times New Roman" panose="02020603050405020304" pitchFamily="18" charset="0"/>
                <a:ea typeface="Calibri" panose="020F0502020204030204" pitchFamily="34" charset="0"/>
                <a:cs typeface="Times New Roman" panose="02020603050405020304" pitchFamily="18" charset="0"/>
              </a:rPr>
              <a:t>Az árverésen eladott ingóságon az </a:t>
            </a:r>
            <a:r>
              <a:rPr lang="hu-HU" sz="2000" b="1" dirty="0">
                <a:latin typeface="Times New Roman" panose="02020603050405020304" pitchFamily="18" charset="0"/>
                <a:ea typeface="Calibri" panose="020F0502020204030204" pitchFamily="34" charset="0"/>
                <a:cs typeface="Times New Roman" panose="02020603050405020304" pitchFamily="18" charset="0"/>
              </a:rPr>
              <a:t>árverési vevő </a:t>
            </a:r>
            <a:r>
              <a:rPr lang="hu-HU" sz="2000" dirty="0">
                <a:latin typeface="Times New Roman" panose="02020603050405020304" pitchFamily="18" charset="0"/>
                <a:ea typeface="Calibri" panose="020F0502020204030204" pitchFamily="34" charset="0"/>
                <a:cs typeface="Times New Roman" panose="02020603050405020304" pitchFamily="18" charset="0"/>
              </a:rPr>
              <a:t>a vételár kifizetésével </a:t>
            </a:r>
            <a:r>
              <a:rPr lang="hu-HU" sz="2000" b="1" dirty="0">
                <a:latin typeface="Times New Roman" panose="02020603050405020304" pitchFamily="18" charset="0"/>
                <a:ea typeface="Calibri" panose="020F0502020204030204" pitchFamily="34" charset="0"/>
                <a:cs typeface="Times New Roman" panose="02020603050405020304" pitchFamily="18" charset="0"/>
              </a:rPr>
              <a:t>tulajdonjogot</a:t>
            </a:r>
            <a:r>
              <a:rPr lang="hu-HU" sz="2000" dirty="0">
                <a:latin typeface="Times New Roman" panose="02020603050405020304" pitchFamily="18" charset="0"/>
                <a:ea typeface="Calibri" panose="020F0502020204030204" pitchFamily="34" charset="0"/>
                <a:cs typeface="Times New Roman" panose="02020603050405020304" pitchFamily="18" charset="0"/>
              </a:rPr>
              <a:t> szerez [</a:t>
            </a:r>
            <a:r>
              <a:rPr lang="hu-HU" sz="2000" dirty="0" err="1">
                <a:latin typeface="Times New Roman" panose="02020603050405020304" pitchFamily="18" charset="0"/>
                <a:ea typeface="Calibri" panose="020F0502020204030204" pitchFamily="34" charset="0"/>
                <a:cs typeface="Times New Roman" panose="02020603050405020304" pitchFamily="18" charset="0"/>
              </a:rPr>
              <a:t>Vht</a:t>
            </a:r>
            <a:r>
              <a:rPr lang="hu-HU" sz="2000" dirty="0">
                <a:latin typeface="Times New Roman" panose="02020603050405020304" pitchFamily="18" charset="0"/>
                <a:ea typeface="Calibri" panose="020F0502020204030204" pitchFamily="34" charset="0"/>
                <a:cs typeface="Times New Roman" panose="02020603050405020304" pitchFamily="18" charset="0"/>
              </a:rPr>
              <a:t>. 127. § (1) bekezdés].</a:t>
            </a:r>
          </a:p>
          <a:p>
            <a:pPr marL="0" indent="0" algn="just">
              <a:buNone/>
            </a:pPr>
            <a:endParaRPr lang="hu-HU" sz="20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hu-HU" sz="20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000" dirty="0">
                <a:latin typeface="Times New Roman" panose="02020603050405020304" pitchFamily="18" charset="0"/>
                <a:ea typeface="Calibri" panose="020F0502020204030204" pitchFamily="34" charset="0"/>
                <a:cs typeface="Times New Roman" panose="02020603050405020304" pitchFamily="18" charset="0"/>
              </a:rPr>
              <a:t>Az árverésről a végrehajtó </a:t>
            </a:r>
            <a:r>
              <a:rPr lang="hu-HU" sz="2000" b="1" dirty="0">
                <a:latin typeface="Times New Roman" panose="02020603050405020304" pitchFamily="18" charset="0"/>
                <a:ea typeface="Calibri" panose="020F0502020204030204" pitchFamily="34" charset="0"/>
                <a:cs typeface="Times New Roman" panose="02020603050405020304" pitchFamily="18" charset="0"/>
              </a:rPr>
              <a:t>árverési jegyzőkönyvet </a:t>
            </a:r>
            <a:r>
              <a:rPr lang="hu-HU" sz="2000" dirty="0">
                <a:latin typeface="Times New Roman" panose="02020603050405020304" pitchFamily="18" charset="0"/>
                <a:ea typeface="Calibri" panose="020F0502020204030204" pitchFamily="34" charset="0"/>
                <a:cs typeface="Times New Roman" panose="02020603050405020304" pitchFamily="18" charset="0"/>
              </a:rPr>
              <a:t>készít [</a:t>
            </a:r>
            <a:r>
              <a:rPr lang="hu-HU" sz="2000" dirty="0" err="1">
                <a:latin typeface="Times New Roman" panose="02020603050405020304" pitchFamily="18" charset="0"/>
                <a:ea typeface="Calibri" panose="020F0502020204030204" pitchFamily="34" charset="0"/>
                <a:cs typeface="Times New Roman" panose="02020603050405020304" pitchFamily="18" charset="0"/>
              </a:rPr>
              <a:t>Vht</a:t>
            </a:r>
            <a:r>
              <a:rPr lang="hu-HU" sz="2000" dirty="0">
                <a:latin typeface="Times New Roman" panose="02020603050405020304" pitchFamily="18" charset="0"/>
                <a:ea typeface="Calibri" panose="020F0502020204030204" pitchFamily="34" charset="0"/>
                <a:cs typeface="Times New Roman" panose="02020603050405020304" pitchFamily="18" charset="0"/>
              </a:rPr>
              <a:t>. 128. § (1) bekezdés].</a:t>
            </a:r>
          </a:p>
          <a:p>
            <a:pPr marL="0" indent="0" algn="just">
              <a:buNone/>
            </a:pPr>
            <a:endParaRPr lang="hu-HU" sz="20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hu-HU" sz="20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000" dirty="0">
                <a:latin typeface="Times New Roman" panose="02020603050405020304" pitchFamily="18" charset="0"/>
                <a:ea typeface="Calibri" panose="020F0502020204030204" pitchFamily="34" charset="0"/>
                <a:cs typeface="Times New Roman" panose="02020603050405020304" pitchFamily="18" charset="0"/>
              </a:rPr>
              <a:t>Az első árverésen el nem adott ingóságot </a:t>
            </a:r>
            <a:r>
              <a:rPr lang="hu-HU" sz="2000" b="1" dirty="0">
                <a:latin typeface="Times New Roman" panose="02020603050405020304" pitchFamily="18" charset="0"/>
                <a:ea typeface="Calibri" panose="020F0502020204030204" pitchFamily="34" charset="0"/>
                <a:cs typeface="Times New Roman" panose="02020603050405020304" pitchFamily="18" charset="0"/>
              </a:rPr>
              <a:t>második árverésen </a:t>
            </a:r>
            <a:r>
              <a:rPr lang="hu-HU" sz="2000" dirty="0">
                <a:latin typeface="Times New Roman" panose="02020603050405020304" pitchFamily="18" charset="0"/>
                <a:ea typeface="Calibri" panose="020F0502020204030204" pitchFamily="34" charset="0"/>
                <a:cs typeface="Times New Roman" panose="02020603050405020304" pitchFamily="18" charset="0"/>
              </a:rPr>
              <a:t>kell értékesíteni [</a:t>
            </a:r>
            <a:r>
              <a:rPr lang="hu-HU" sz="2000" dirty="0" err="1">
                <a:latin typeface="Times New Roman" panose="02020603050405020304" pitchFamily="18" charset="0"/>
                <a:ea typeface="Calibri" panose="020F0502020204030204" pitchFamily="34" charset="0"/>
                <a:cs typeface="Times New Roman" panose="02020603050405020304" pitchFamily="18" charset="0"/>
              </a:rPr>
              <a:t>Vht</a:t>
            </a:r>
            <a:r>
              <a:rPr lang="hu-HU" sz="2000" dirty="0">
                <a:latin typeface="Times New Roman" panose="02020603050405020304" pitchFamily="18" charset="0"/>
                <a:ea typeface="Calibri" panose="020F0502020204030204" pitchFamily="34" charset="0"/>
                <a:cs typeface="Times New Roman" panose="02020603050405020304" pitchFamily="18" charset="0"/>
              </a:rPr>
              <a:t>. 129. § (1) bekezdés].</a:t>
            </a:r>
          </a:p>
          <a:p>
            <a:pPr marL="0" indent="0" algn="just">
              <a:buNone/>
            </a:pPr>
            <a:endParaRPr lang="hu-HU" sz="20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hu-HU" sz="20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000" dirty="0">
                <a:latin typeface="Times New Roman" panose="02020603050405020304" pitchFamily="18" charset="0"/>
                <a:ea typeface="Calibri" panose="020F0502020204030204" pitchFamily="34" charset="0"/>
                <a:cs typeface="Times New Roman" panose="02020603050405020304" pitchFamily="18" charset="0"/>
              </a:rPr>
              <a:t>A végrehajtó a </a:t>
            </a:r>
            <a:r>
              <a:rPr lang="hu-HU" sz="2000" b="1" dirty="0">
                <a:latin typeface="Times New Roman" panose="02020603050405020304" pitchFamily="18" charset="0"/>
                <a:ea typeface="Calibri" panose="020F0502020204030204" pitchFamily="34" charset="0"/>
                <a:cs typeface="Times New Roman" panose="02020603050405020304" pitchFamily="18" charset="0"/>
              </a:rPr>
              <a:t>második árverést</a:t>
            </a:r>
            <a:r>
              <a:rPr lang="hu-HU" sz="2000" dirty="0">
                <a:latin typeface="Times New Roman" panose="02020603050405020304" pitchFamily="18" charset="0"/>
                <a:ea typeface="Calibri" panose="020F0502020204030204" pitchFamily="34" charset="0"/>
                <a:cs typeface="Times New Roman" panose="02020603050405020304" pitchFamily="18" charset="0"/>
              </a:rPr>
              <a:t> az első árveréstől számított </a:t>
            </a:r>
            <a:r>
              <a:rPr lang="hu-HU" sz="2000" b="1" dirty="0">
                <a:latin typeface="Times New Roman" panose="02020603050405020304" pitchFamily="18" charset="0"/>
                <a:ea typeface="Calibri" panose="020F0502020204030204" pitchFamily="34" charset="0"/>
                <a:cs typeface="Times New Roman" panose="02020603050405020304" pitchFamily="18" charset="0"/>
              </a:rPr>
              <a:t>3 hónapon belüli </a:t>
            </a:r>
            <a:r>
              <a:rPr lang="hu-HU" sz="2000" dirty="0">
                <a:latin typeface="Times New Roman" panose="02020603050405020304" pitchFamily="18" charset="0"/>
                <a:ea typeface="Calibri" panose="020F0502020204030204" pitchFamily="34" charset="0"/>
                <a:cs typeface="Times New Roman" panose="02020603050405020304" pitchFamily="18" charset="0"/>
              </a:rPr>
              <a:t>olyan </a:t>
            </a:r>
            <a:r>
              <a:rPr lang="hu-HU" sz="2000" b="1" dirty="0">
                <a:latin typeface="Times New Roman" panose="02020603050405020304" pitchFamily="18" charset="0"/>
                <a:ea typeface="Calibri" panose="020F0502020204030204" pitchFamily="34" charset="0"/>
                <a:cs typeface="Times New Roman" panose="02020603050405020304" pitchFamily="18" charset="0"/>
              </a:rPr>
              <a:t>időpontra</a:t>
            </a:r>
            <a:r>
              <a:rPr lang="hu-HU" sz="2000" dirty="0">
                <a:latin typeface="Times New Roman" panose="02020603050405020304" pitchFamily="18" charset="0"/>
                <a:ea typeface="Calibri" panose="020F0502020204030204" pitchFamily="34" charset="0"/>
                <a:cs typeface="Times New Roman" panose="02020603050405020304" pitchFamily="18" charset="0"/>
              </a:rPr>
              <a:t> </a:t>
            </a:r>
            <a:r>
              <a:rPr lang="hu-HU" sz="2000" b="1" dirty="0">
                <a:latin typeface="Times New Roman" panose="02020603050405020304" pitchFamily="18" charset="0"/>
                <a:ea typeface="Calibri" panose="020F0502020204030204" pitchFamily="34" charset="0"/>
                <a:cs typeface="Times New Roman" panose="02020603050405020304" pitchFamily="18" charset="0"/>
              </a:rPr>
              <a:t>tűzi ki</a:t>
            </a:r>
            <a:r>
              <a:rPr lang="hu-HU" sz="2000" dirty="0">
                <a:latin typeface="Times New Roman" panose="02020603050405020304" pitchFamily="18" charset="0"/>
                <a:ea typeface="Calibri" panose="020F0502020204030204" pitchFamily="34" charset="0"/>
                <a:cs typeface="Times New Roman" panose="02020603050405020304" pitchFamily="18" charset="0"/>
              </a:rPr>
              <a:t>, amely a helyi körülmények között a legcélszerűbb [</a:t>
            </a:r>
            <a:r>
              <a:rPr lang="hu-HU" sz="2000" dirty="0" err="1">
                <a:latin typeface="Times New Roman" panose="02020603050405020304" pitchFamily="18" charset="0"/>
                <a:ea typeface="Calibri" panose="020F0502020204030204" pitchFamily="34" charset="0"/>
                <a:cs typeface="Times New Roman" panose="02020603050405020304" pitchFamily="18" charset="0"/>
              </a:rPr>
              <a:t>Vht</a:t>
            </a:r>
            <a:r>
              <a:rPr lang="hu-HU" sz="2000" dirty="0">
                <a:latin typeface="Times New Roman" panose="02020603050405020304" pitchFamily="18" charset="0"/>
                <a:ea typeface="Calibri" panose="020F0502020204030204" pitchFamily="34" charset="0"/>
                <a:cs typeface="Times New Roman" panose="02020603050405020304" pitchFamily="18" charset="0"/>
              </a:rPr>
              <a:t>. 129. § (2) bekezdés].</a:t>
            </a:r>
          </a:p>
        </p:txBody>
      </p:sp>
    </p:spTree>
    <p:extLst>
      <p:ext uri="{BB962C8B-B14F-4D97-AF65-F5344CB8AC3E}">
        <p14:creationId xmlns:p14="http://schemas.microsoft.com/office/powerpoint/2010/main" val="798009466"/>
      </p:ext>
    </p:extLst>
  </p:cSld>
  <p:clrMapOvr>
    <a:masterClrMapping/>
  </p:clrMapOvr>
  <p:transition spd="slow">
    <p:push dir="u"/>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92500" lnSpcReduction="20000"/>
          </a:bodyPr>
          <a:lstStyle/>
          <a:p>
            <a:pPr marL="0" indent="0" algn="ctr">
              <a:buNone/>
            </a:pPr>
            <a:r>
              <a:rPr lang="hu-HU" sz="2800" dirty="0">
                <a:latin typeface="Times New Roman" panose="02020603050405020304" pitchFamily="18" charset="0"/>
                <a:cs typeface="Times New Roman" panose="02020603050405020304" pitchFamily="18" charset="0"/>
              </a:rPr>
              <a:t>7. ELEKTRONIKUS ÁRVERÉS</a:t>
            </a:r>
          </a:p>
          <a:p>
            <a:pPr marL="0" indent="0">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végrehajtó </a:t>
            </a:r>
            <a:r>
              <a:rPr lang="hu-HU" sz="1800" b="1" dirty="0">
                <a:latin typeface="Times New Roman" panose="02020603050405020304" pitchFamily="18" charset="0"/>
                <a:cs typeface="Times New Roman" panose="02020603050405020304" pitchFamily="18" charset="0"/>
              </a:rPr>
              <a:t>elektronikus árverés </a:t>
            </a:r>
            <a:r>
              <a:rPr lang="hu-HU" sz="1800" dirty="0">
                <a:latin typeface="Times New Roman" panose="02020603050405020304" pitchFamily="18" charset="0"/>
                <a:cs typeface="Times New Roman" panose="02020603050405020304" pitchFamily="18" charset="0"/>
              </a:rPr>
              <a:t>útján értékesíti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132/B. § (1) bekezdés]:</a:t>
            </a:r>
          </a:p>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a végrehajtást kérő kérelmére az 50.000 Ft-ot elérő becsértékű ingóságot, ha a szállítási és tárolási költségeket a végrehajtást kérő megelőlegezte,</a:t>
            </a:r>
          </a:p>
          <a:p>
            <a:pPr marL="0" indent="0" algn="just">
              <a:buNone/>
            </a:pPr>
            <a:r>
              <a:rPr lang="hu-HU" sz="1800" dirty="0">
                <a:latin typeface="Times New Roman" panose="02020603050405020304" pitchFamily="18" charset="0"/>
                <a:cs typeface="Times New Roman" panose="02020603050405020304" pitchFamily="18" charset="0"/>
              </a:rPr>
              <a:t>b) az ingóságot, ha annak őrzése vagy tárolása egyébként biztosított,</a:t>
            </a:r>
          </a:p>
          <a:p>
            <a:pPr marL="0" indent="0" algn="just">
              <a:buNone/>
            </a:pPr>
            <a:r>
              <a:rPr lang="hu-HU" sz="1800" dirty="0">
                <a:latin typeface="Times New Roman" panose="02020603050405020304" pitchFamily="18" charset="0"/>
                <a:cs typeface="Times New Roman" panose="02020603050405020304" pitchFamily="18" charset="0"/>
              </a:rPr>
              <a:t>c) az üzletrészt és</a:t>
            </a:r>
          </a:p>
          <a:p>
            <a:pPr marL="0" indent="0" algn="just">
              <a:buNone/>
            </a:pPr>
            <a:r>
              <a:rPr lang="hu-HU" sz="1800" dirty="0">
                <a:latin typeface="Times New Roman" panose="02020603050405020304" pitchFamily="18" charset="0"/>
                <a:cs typeface="Times New Roman" panose="02020603050405020304" pitchFamily="18" charset="0"/>
              </a:rPr>
              <a:t>d) az értékpapírt, ha e törvény az értékpapír értékesítésére árverés tartását írja elő.</a:t>
            </a:r>
          </a:p>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Az ingó- és ingatlan-árverési hirdetmény elektronikus úton történő közzétételére és a vételi ajánlatok elektronikus úton történő megtételére a Kar hivatali szerve által működtetett, az interneten folyamatosan elérhető informatikai keretrendszer (a továbbiakban: </a:t>
            </a:r>
            <a:r>
              <a:rPr lang="hu-HU" sz="1800" b="1" dirty="0">
                <a:latin typeface="Times New Roman" panose="02020603050405020304" pitchFamily="18" charset="0"/>
                <a:cs typeface="Times New Roman" panose="02020603050405020304" pitchFamily="18" charset="0"/>
              </a:rPr>
              <a:t>elektronikus árverési rendszer</a:t>
            </a:r>
            <a:r>
              <a:rPr lang="hu-HU" sz="1800" dirty="0">
                <a:latin typeface="Times New Roman" panose="02020603050405020304" pitchFamily="18" charset="0"/>
                <a:cs typeface="Times New Roman" panose="02020603050405020304" pitchFamily="18" charset="0"/>
              </a:rPr>
              <a:t>) szolgál, </a:t>
            </a:r>
            <a:r>
              <a:rPr lang="hu-HU" sz="1800" b="1" dirty="0">
                <a:latin typeface="Times New Roman" panose="02020603050405020304" pitchFamily="18" charset="0"/>
                <a:cs typeface="Times New Roman" panose="02020603050405020304" pitchFamily="18" charset="0"/>
              </a:rPr>
              <a:t>amelyen keresztül elérhető </a:t>
            </a:r>
            <a:r>
              <a:rPr lang="hu-HU" sz="1800" dirty="0">
                <a:latin typeface="Times New Roman" panose="02020603050405020304" pitchFamily="18" charset="0"/>
                <a:cs typeface="Times New Roman" panose="02020603050405020304" pitchFamily="18" charset="0"/>
              </a:rPr>
              <a:t>a felhasználók számára az </a:t>
            </a:r>
            <a:r>
              <a:rPr lang="hu-HU" sz="1800" b="1" dirty="0">
                <a:latin typeface="Times New Roman" panose="02020603050405020304" pitchFamily="18" charset="0"/>
                <a:cs typeface="Times New Roman" panose="02020603050405020304" pitchFamily="18" charset="0"/>
              </a:rPr>
              <a:t>elektronikus árverési hirdetmények nyilvántartása, az árverezők elektronikus nyilvántartása és a licitnapló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132/C. § (1) bekezdés]. </a:t>
            </a:r>
          </a:p>
        </p:txBody>
      </p:sp>
    </p:spTree>
    <p:extLst>
      <p:ext uri="{BB962C8B-B14F-4D97-AF65-F5344CB8AC3E}">
        <p14:creationId xmlns:p14="http://schemas.microsoft.com/office/powerpoint/2010/main" val="1016636876"/>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lnSpcReduction="10000"/>
          </a:bodyPr>
          <a:lstStyle/>
          <a:p>
            <a:pPr marL="0" indent="0" algn="ctr">
              <a:buNone/>
            </a:pPr>
            <a:r>
              <a:rPr lang="hu-HU" sz="3800" dirty="0">
                <a:latin typeface="Times New Roman" panose="02020603050405020304" pitchFamily="18" charset="0"/>
                <a:cs typeface="Times New Roman" panose="02020603050405020304" pitchFamily="18" charset="0"/>
              </a:rPr>
              <a:t>3. VÁLTOZÁS A FELEK SZEMÉLYÉBEN</a:t>
            </a:r>
          </a:p>
          <a:p>
            <a:pPr marL="0" indent="0" algn="ctr">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2300" dirty="0">
                <a:latin typeface="Times New Roman" panose="02020603050405020304" pitchFamily="18" charset="0"/>
                <a:cs typeface="Times New Roman" panose="02020603050405020304" pitchFamily="18" charset="0"/>
              </a:rPr>
              <a:t>Ha a végrehajtást kérő vagy az adós személyében változás állt be, a </a:t>
            </a:r>
            <a:r>
              <a:rPr lang="hu-HU" sz="2300" b="1" dirty="0">
                <a:latin typeface="Times New Roman" panose="02020603050405020304" pitchFamily="18" charset="0"/>
                <a:cs typeface="Times New Roman" panose="02020603050405020304" pitchFamily="18" charset="0"/>
              </a:rPr>
              <a:t>végrehajtható okirat kiállítása előtt </a:t>
            </a:r>
            <a:r>
              <a:rPr lang="hu-HU" sz="2300" dirty="0">
                <a:latin typeface="Times New Roman" panose="02020603050405020304" pitchFamily="18" charset="0"/>
                <a:cs typeface="Times New Roman" panose="02020603050405020304" pitchFamily="18" charset="0"/>
              </a:rPr>
              <a:t>a </a:t>
            </a:r>
            <a:r>
              <a:rPr lang="hu-HU" sz="2300" b="1" dirty="0">
                <a:latin typeface="Times New Roman" panose="02020603050405020304" pitchFamily="18" charset="0"/>
                <a:cs typeface="Times New Roman" panose="02020603050405020304" pitchFamily="18" charset="0"/>
              </a:rPr>
              <a:t>kiállításra jogosult bíróság</a:t>
            </a:r>
            <a:r>
              <a:rPr lang="hu-HU" sz="2300" dirty="0">
                <a:latin typeface="Times New Roman" panose="02020603050405020304" pitchFamily="18" charset="0"/>
                <a:cs typeface="Times New Roman" panose="02020603050405020304" pitchFamily="18" charset="0"/>
              </a:rPr>
              <a:t> (</a:t>
            </a:r>
            <a:r>
              <a:rPr lang="hu-HU" sz="2300" b="1" dirty="0">
                <a:latin typeface="Times New Roman" panose="02020603050405020304" pitchFamily="18" charset="0"/>
                <a:cs typeface="Times New Roman" panose="02020603050405020304" pitchFamily="18" charset="0"/>
              </a:rPr>
              <a:t>hatóság</a:t>
            </a:r>
            <a:r>
              <a:rPr lang="hu-HU" sz="2300" dirty="0">
                <a:latin typeface="Times New Roman" panose="02020603050405020304" pitchFamily="18" charset="0"/>
                <a:cs typeface="Times New Roman" panose="02020603050405020304" pitchFamily="18" charset="0"/>
              </a:rPr>
              <a:t>), ha pedig a </a:t>
            </a:r>
            <a:r>
              <a:rPr lang="hu-HU" sz="2300" b="1" dirty="0">
                <a:latin typeface="Times New Roman" panose="02020603050405020304" pitchFamily="18" charset="0"/>
                <a:cs typeface="Times New Roman" panose="02020603050405020304" pitchFamily="18" charset="0"/>
              </a:rPr>
              <a:t>változás a végrehajtható okirat kiállítása után derült ki</a:t>
            </a:r>
            <a:r>
              <a:rPr lang="hu-HU" sz="2300" dirty="0">
                <a:latin typeface="Times New Roman" panose="02020603050405020304" pitchFamily="18" charset="0"/>
                <a:cs typeface="Times New Roman" panose="02020603050405020304" pitchFamily="18" charset="0"/>
              </a:rPr>
              <a:t>, </a:t>
            </a:r>
            <a:r>
              <a:rPr lang="hu-HU" sz="2300" b="1" dirty="0">
                <a:latin typeface="Times New Roman" panose="02020603050405020304" pitchFamily="18" charset="0"/>
                <a:cs typeface="Times New Roman" panose="02020603050405020304" pitchFamily="18" charset="0"/>
              </a:rPr>
              <a:t>a végrehajtást foganatosító bíróság a jogutódlás kérdésében </a:t>
            </a:r>
            <a:r>
              <a:rPr lang="hu-HU" sz="2300" dirty="0">
                <a:latin typeface="Times New Roman" panose="02020603050405020304" pitchFamily="18" charset="0"/>
                <a:cs typeface="Times New Roman" panose="02020603050405020304" pitchFamily="18" charset="0"/>
              </a:rPr>
              <a:t>- szükség esetén a felek és a jogutódok meghallgatása és bizonyítás után - végzéssel (határozattal) </a:t>
            </a:r>
            <a:r>
              <a:rPr lang="hu-HU" sz="2300" b="1" dirty="0">
                <a:latin typeface="Times New Roman" panose="02020603050405020304" pitchFamily="18" charset="0"/>
                <a:cs typeface="Times New Roman" panose="02020603050405020304" pitchFamily="18" charset="0"/>
              </a:rPr>
              <a:t>dönt </a:t>
            </a:r>
            <a:r>
              <a:rPr lang="hu-HU" sz="2300" dirty="0">
                <a:latin typeface="Times New Roman" panose="02020603050405020304" pitchFamily="18" charset="0"/>
                <a:cs typeface="Times New Roman" panose="02020603050405020304" pitchFamily="18" charset="0"/>
              </a:rPr>
              <a:t>[</a:t>
            </a:r>
            <a:r>
              <a:rPr lang="hu-HU" sz="2300" dirty="0" err="1">
                <a:latin typeface="Times New Roman" panose="02020603050405020304" pitchFamily="18" charset="0"/>
                <a:cs typeface="Times New Roman" panose="02020603050405020304" pitchFamily="18" charset="0"/>
              </a:rPr>
              <a:t>Vht</a:t>
            </a:r>
            <a:r>
              <a:rPr lang="hu-HU" sz="2300" dirty="0">
                <a:latin typeface="Times New Roman" panose="02020603050405020304" pitchFamily="18" charset="0"/>
                <a:cs typeface="Times New Roman" panose="02020603050405020304" pitchFamily="18" charset="0"/>
              </a:rPr>
              <a:t>. 39. § (1) bekezdés].</a:t>
            </a:r>
          </a:p>
          <a:p>
            <a:pPr marL="0" indent="0" algn="just">
              <a:buNone/>
            </a:pPr>
            <a:endParaRPr lang="hu-HU" sz="2300" b="1" dirty="0">
              <a:latin typeface="Times New Roman" panose="02020603050405020304" pitchFamily="18" charset="0"/>
              <a:cs typeface="Times New Roman" panose="02020603050405020304" pitchFamily="18" charset="0"/>
            </a:endParaRPr>
          </a:p>
          <a:p>
            <a:pPr marL="0" indent="0" algn="just">
              <a:buNone/>
            </a:pPr>
            <a:r>
              <a:rPr lang="hu-HU" sz="2300" b="1" dirty="0">
                <a:latin typeface="Times New Roman" panose="02020603050405020304" pitchFamily="18" charset="0"/>
                <a:cs typeface="Times New Roman" panose="02020603050405020304" pitchFamily="18" charset="0"/>
              </a:rPr>
              <a:t>A végrehajtást foganatosító bíróság hatáskörébe tartozik a döntés a jogutódlás kérdésben, </a:t>
            </a:r>
            <a:r>
              <a:rPr lang="hu-HU" sz="2300" dirty="0">
                <a:latin typeface="Times New Roman" panose="02020603050405020304" pitchFamily="18" charset="0"/>
                <a:cs typeface="Times New Roman" panose="02020603050405020304" pitchFamily="18" charset="0"/>
              </a:rPr>
              <a:t>ha a végrehajtható okirat kiállítását követően derül ki, hogy a végrehajtható okirat kiállítását megelőzően a végrehajtást kérő vagy az adós személyében változás állt be </a:t>
            </a:r>
            <a:r>
              <a:rPr lang="hu-HU" sz="2300" b="1" dirty="0">
                <a:latin typeface="Times New Roman" panose="02020603050405020304" pitchFamily="18" charset="0"/>
                <a:cs typeface="Times New Roman" panose="02020603050405020304" pitchFamily="18" charset="0"/>
              </a:rPr>
              <a:t>[1/2023. JEH; Jpe.III.60.049/2022/8.]. </a:t>
            </a:r>
          </a:p>
          <a:p>
            <a:pPr marL="0" indent="0" algn="just">
              <a:buNone/>
            </a:pPr>
            <a:endParaRPr lang="hu-HU" sz="2600" b="1" dirty="0">
              <a:latin typeface="Times New Roman" panose="02020603050405020304" pitchFamily="18" charset="0"/>
              <a:cs typeface="Times New Roman" panose="02020603050405020304" pitchFamily="18" charset="0"/>
            </a:endParaRPr>
          </a:p>
          <a:p>
            <a:pPr marL="0" indent="0">
              <a:buNone/>
            </a:pPr>
            <a:endParaRPr lang="hu-HU" sz="1800" dirty="0"/>
          </a:p>
          <a:p>
            <a:endParaRPr lang="hu-HU" sz="1800" dirty="0"/>
          </a:p>
          <a:p>
            <a:endParaRPr lang="hu-HU" sz="1800" dirty="0"/>
          </a:p>
          <a:p>
            <a:pPr marL="0" indent="0">
              <a:buNone/>
            </a:pPr>
            <a:endParaRPr lang="hu-HU" dirty="0"/>
          </a:p>
          <a:p>
            <a:endParaRPr lang="hu-HU" dirty="0"/>
          </a:p>
        </p:txBody>
      </p:sp>
    </p:spTree>
    <p:extLst>
      <p:ext uri="{BB962C8B-B14F-4D97-AF65-F5344CB8AC3E}">
        <p14:creationId xmlns:p14="http://schemas.microsoft.com/office/powerpoint/2010/main" val="351701756"/>
      </p:ext>
    </p:extLst>
  </p:cSld>
  <p:clrMapOvr>
    <a:masterClrMapping/>
  </p:clrMapOvr>
  <p:transition spd="slow">
    <p:push dir="u"/>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doboz 2">
            <a:extLst>
              <a:ext uri="{FF2B5EF4-FFF2-40B4-BE49-F238E27FC236}">
                <a16:creationId xmlns:a16="http://schemas.microsoft.com/office/drawing/2014/main" id="{6D8D755A-0DCF-4951-9C9F-E84D942071D8}"/>
              </a:ext>
            </a:extLst>
          </p:cNvPr>
          <p:cNvSpPr txBox="1"/>
          <p:nvPr/>
        </p:nvSpPr>
        <p:spPr>
          <a:xfrm>
            <a:off x="1020932" y="878889"/>
            <a:ext cx="10289219" cy="6001643"/>
          </a:xfrm>
          <a:prstGeom prst="rect">
            <a:avLst/>
          </a:prstGeom>
          <a:noFill/>
        </p:spPr>
        <p:txBody>
          <a:bodyPr wrap="square">
            <a:spAutoFit/>
          </a:bodyPr>
          <a:lstStyle/>
          <a:p>
            <a:pPr marL="0" indent="0" algn="just">
              <a:buNone/>
            </a:pP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Az ingóárverés az árverési hirdetmény közzétételét követő 60. napnak a végrehajtó által meghatározott, 8 és 20 óra közé eső órájáig tart.</a:t>
            </a:r>
          </a:p>
          <a:p>
            <a:pPr marL="0" indent="0" algn="just">
              <a:buNone/>
            </a:pPr>
            <a:endParaRPr lang="hu-HU"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1600" dirty="0">
                <a:effectLst/>
                <a:latin typeface="Times New Roman" panose="02020603050405020304" pitchFamily="18" charset="0"/>
                <a:ea typeface="Calibri" panose="020F0502020204030204" pitchFamily="34" charset="0"/>
                <a:cs typeface="Times New Roman" panose="02020603050405020304" pitchFamily="18" charset="0"/>
              </a:rPr>
              <a:t>Az árverés első szakasza az árverési hirdetmény közzétételét követő </a:t>
            </a:r>
            <a:r>
              <a:rPr lang="hu-HU" sz="1600" i="1" dirty="0">
                <a:effectLst/>
                <a:latin typeface="Times New Roman" panose="02020603050405020304" pitchFamily="18" charset="0"/>
                <a:ea typeface="Calibri" panose="020F0502020204030204" pitchFamily="34" charset="0"/>
                <a:cs typeface="Times New Roman" panose="02020603050405020304" pitchFamily="18" charset="0"/>
              </a:rPr>
              <a:t>15. napnak </a:t>
            </a:r>
            <a:r>
              <a:rPr lang="hu-HU" sz="1600" dirty="0">
                <a:effectLst/>
                <a:latin typeface="Times New Roman" panose="02020603050405020304" pitchFamily="18" charset="0"/>
                <a:ea typeface="Calibri" panose="020F0502020204030204" pitchFamily="34" charset="0"/>
                <a:cs typeface="Times New Roman" panose="02020603050405020304" pitchFamily="18" charset="0"/>
              </a:rPr>
              <a:t>a végrehajtó által meghatározott, 8 és 20 óra közé eső órájáig tart. Az </a:t>
            </a:r>
            <a:r>
              <a:rPr lang="hu-HU" sz="1600" b="1" dirty="0">
                <a:effectLst/>
                <a:latin typeface="Times New Roman" panose="02020603050405020304" pitchFamily="18" charset="0"/>
                <a:ea typeface="Calibri" panose="020F0502020204030204" pitchFamily="34" charset="0"/>
                <a:cs typeface="Times New Roman" panose="02020603050405020304" pitchFamily="18" charset="0"/>
              </a:rPr>
              <a:t>első szakaszban </a:t>
            </a:r>
            <a:r>
              <a:rPr lang="hu-HU" sz="1600" i="1" dirty="0">
                <a:effectLst/>
                <a:latin typeface="Times New Roman" panose="02020603050405020304" pitchFamily="18" charset="0"/>
                <a:ea typeface="Calibri" panose="020F0502020204030204" pitchFamily="34" charset="0"/>
                <a:cs typeface="Times New Roman" panose="02020603050405020304" pitchFamily="18" charset="0"/>
              </a:rPr>
              <a:t>legalább a kikiáltási ár </a:t>
            </a:r>
            <a:r>
              <a:rPr lang="hu-HU" sz="1600" b="1" dirty="0">
                <a:effectLst/>
                <a:latin typeface="Times New Roman" panose="02020603050405020304" pitchFamily="18" charset="0"/>
                <a:ea typeface="Calibri" panose="020F0502020204030204" pitchFamily="34" charset="0"/>
                <a:cs typeface="Times New Roman" panose="02020603050405020304" pitchFamily="18" charset="0"/>
              </a:rPr>
              <a:t>75 %-</a:t>
            </a:r>
            <a:r>
              <a:rPr lang="hu-HU" sz="1600" b="1" dirty="0" err="1">
                <a:effectLst/>
                <a:latin typeface="Times New Roman" panose="02020603050405020304" pitchFamily="18" charset="0"/>
                <a:ea typeface="Calibri" panose="020F0502020204030204" pitchFamily="34" charset="0"/>
                <a:cs typeface="Times New Roman" panose="02020603050405020304" pitchFamily="18" charset="0"/>
              </a:rPr>
              <a:t>ának</a:t>
            </a:r>
            <a:r>
              <a:rPr lang="hu-HU" sz="1600" b="1"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1600" i="1" dirty="0">
                <a:effectLst/>
                <a:latin typeface="Times New Roman" panose="02020603050405020304" pitchFamily="18" charset="0"/>
                <a:ea typeface="Calibri" panose="020F0502020204030204" pitchFamily="34" charset="0"/>
                <a:cs typeface="Times New Roman" panose="02020603050405020304" pitchFamily="18" charset="0"/>
              </a:rPr>
              <a:t>megfelelő összeggel tehető érvényes vételi ajánlat</a:t>
            </a:r>
            <a:r>
              <a:rPr lang="hu-HU" sz="1600" dirty="0">
                <a:effectLst/>
                <a:latin typeface="Times New Roman" panose="02020603050405020304" pitchFamily="18" charset="0"/>
                <a:ea typeface="Calibri" panose="020F0502020204030204" pitchFamily="34" charset="0"/>
                <a:cs typeface="Times New Roman" panose="02020603050405020304" pitchFamily="18" charset="0"/>
              </a:rPr>
              <a:t>. Ha az első szakaszban érvényes vételi ajánlat érkezik, az árverés nem lép a következő szakaszába.</a:t>
            </a:r>
          </a:p>
          <a:p>
            <a:pPr marL="0" indent="0" algn="just">
              <a:buNone/>
            </a:pPr>
            <a:r>
              <a:rPr lang="hu-HU" sz="1600" dirty="0">
                <a:effectLst/>
                <a:latin typeface="Times New Roman" panose="02020603050405020304" pitchFamily="18" charset="0"/>
                <a:ea typeface="Calibri" panose="020F0502020204030204" pitchFamily="34" charset="0"/>
                <a:cs typeface="Times New Roman" panose="02020603050405020304" pitchFamily="18" charset="0"/>
              </a:rPr>
              <a:t>Ha az árverés első szakaszában nem érkezik érvényes vételi ajánlat, a rendszer automatikusan </a:t>
            </a:r>
            <a:r>
              <a:rPr lang="hu-HU" sz="1600" dirty="0" err="1">
                <a:effectLst/>
                <a:latin typeface="Times New Roman" panose="02020603050405020304" pitchFamily="18" charset="0"/>
                <a:ea typeface="Calibri" panose="020F0502020204030204" pitchFamily="34" charset="0"/>
                <a:cs typeface="Times New Roman" panose="02020603050405020304" pitchFamily="18" charset="0"/>
              </a:rPr>
              <a:t>továbblép</a:t>
            </a:r>
            <a:r>
              <a:rPr lang="hu-HU" sz="1600" dirty="0">
                <a:effectLst/>
                <a:latin typeface="Times New Roman" panose="02020603050405020304" pitchFamily="18" charset="0"/>
                <a:ea typeface="Calibri" panose="020F0502020204030204" pitchFamily="34" charset="0"/>
                <a:cs typeface="Times New Roman" panose="02020603050405020304" pitchFamily="18" charset="0"/>
              </a:rPr>
              <a:t> az árverés következő szakaszába, amely az árverési hirdetmény közzétételét követő </a:t>
            </a:r>
            <a:r>
              <a:rPr lang="hu-HU" sz="1600" i="1" dirty="0">
                <a:effectLst/>
                <a:latin typeface="Times New Roman" panose="02020603050405020304" pitchFamily="18" charset="0"/>
                <a:ea typeface="Calibri" panose="020F0502020204030204" pitchFamily="34" charset="0"/>
                <a:cs typeface="Times New Roman" panose="02020603050405020304" pitchFamily="18" charset="0"/>
              </a:rPr>
              <a:t>30. napnak </a:t>
            </a:r>
            <a:r>
              <a:rPr lang="hu-HU" sz="1600" dirty="0">
                <a:effectLst/>
                <a:latin typeface="Times New Roman" panose="02020603050405020304" pitchFamily="18" charset="0"/>
                <a:ea typeface="Calibri" panose="020F0502020204030204" pitchFamily="34" charset="0"/>
                <a:cs typeface="Times New Roman" panose="02020603050405020304" pitchFamily="18" charset="0"/>
              </a:rPr>
              <a:t>a végrehajtó által meghatározott, 8 és 20 óra közé eső órájáig tart. A </a:t>
            </a:r>
            <a:r>
              <a:rPr lang="hu-HU" sz="1600" b="1" dirty="0">
                <a:effectLst/>
                <a:latin typeface="Times New Roman" panose="02020603050405020304" pitchFamily="18" charset="0"/>
                <a:ea typeface="Calibri" panose="020F0502020204030204" pitchFamily="34" charset="0"/>
                <a:cs typeface="Times New Roman" panose="02020603050405020304" pitchFamily="18" charset="0"/>
              </a:rPr>
              <a:t>második szakaszban </a:t>
            </a:r>
            <a:r>
              <a:rPr lang="hu-HU" sz="1600" i="1" dirty="0">
                <a:effectLst/>
                <a:latin typeface="Times New Roman" panose="02020603050405020304" pitchFamily="18" charset="0"/>
                <a:ea typeface="Calibri" panose="020F0502020204030204" pitchFamily="34" charset="0"/>
                <a:cs typeface="Times New Roman" panose="02020603050405020304" pitchFamily="18" charset="0"/>
              </a:rPr>
              <a:t>legalább a kikiáltási ár </a:t>
            </a:r>
            <a:r>
              <a:rPr lang="hu-HU" sz="1600" b="1" dirty="0">
                <a:effectLst/>
                <a:latin typeface="Times New Roman" panose="02020603050405020304" pitchFamily="18" charset="0"/>
                <a:ea typeface="Calibri" panose="020F0502020204030204" pitchFamily="34" charset="0"/>
                <a:cs typeface="Times New Roman" panose="02020603050405020304" pitchFamily="18" charset="0"/>
              </a:rPr>
              <a:t>50 %-</a:t>
            </a:r>
            <a:r>
              <a:rPr lang="hu-HU" sz="1600" b="1" dirty="0" err="1">
                <a:effectLst/>
                <a:latin typeface="Times New Roman" panose="02020603050405020304" pitchFamily="18" charset="0"/>
                <a:ea typeface="Calibri" panose="020F0502020204030204" pitchFamily="34" charset="0"/>
                <a:cs typeface="Times New Roman" panose="02020603050405020304" pitchFamily="18" charset="0"/>
              </a:rPr>
              <a:t>ának</a:t>
            </a:r>
            <a:r>
              <a:rPr lang="hu-HU" sz="1600" b="1"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1600" i="1" dirty="0">
                <a:effectLst/>
                <a:latin typeface="Times New Roman" panose="02020603050405020304" pitchFamily="18" charset="0"/>
                <a:ea typeface="Calibri" panose="020F0502020204030204" pitchFamily="34" charset="0"/>
                <a:cs typeface="Times New Roman" panose="02020603050405020304" pitchFamily="18" charset="0"/>
              </a:rPr>
              <a:t>megfelelő összeggel tehető érvényes vételi ajánlat</a:t>
            </a:r>
            <a:r>
              <a:rPr lang="hu-HU" sz="1600" dirty="0">
                <a:effectLst/>
                <a:latin typeface="Times New Roman" panose="02020603050405020304" pitchFamily="18" charset="0"/>
                <a:ea typeface="Calibri" panose="020F0502020204030204" pitchFamily="34" charset="0"/>
                <a:cs typeface="Times New Roman" panose="02020603050405020304" pitchFamily="18" charset="0"/>
              </a:rPr>
              <a:t>. Ha a második szakaszban érvényes vételi ajánlat érkezik, az árverés nem lép a következő szakaszába. </a:t>
            </a:r>
          </a:p>
          <a:p>
            <a:pPr marL="0" indent="0" algn="just">
              <a:buNone/>
            </a:pPr>
            <a:r>
              <a:rPr lang="hu-HU" sz="1600" dirty="0">
                <a:latin typeface="Times New Roman" panose="02020603050405020304" pitchFamily="18" charset="0"/>
                <a:ea typeface="Calibri" panose="020F0502020204030204" pitchFamily="34" charset="0"/>
                <a:cs typeface="Times New Roman" panose="02020603050405020304" pitchFamily="18" charset="0"/>
              </a:rPr>
              <a:t>Ha az árverés második szakaszában nem érkezik érvényes vételi ajánlat, a rendszer automatikusan </a:t>
            </a:r>
            <a:r>
              <a:rPr lang="hu-HU" sz="1600" dirty="0" err="1">
                <a:latin typeface="Times New Roman" panose="02020603050405020304" pitchFamily="18" charset="0"/>
                <a:ea typeface="Calibri" panose="020F0502020204030204" pitchFamily="34" charset="0"/>
                <a:cs typeface="Times New Roman" panose="02020603050405020304" pitchFamily="18" charset="0"/>
              </a:rPr>
              <a:t>továbblép</a:t>
            </a:r>
            <a:r>
              <a:rPr lang="hu-HU" sz="1600" dirty="0">
                <a:latin typeface="Times New Roman" panose="02020603050405020304" pitchFamily="18" charset="0"/>
                <a:ea typeface="Calibri" panose="020F0502020204030204" pitchFamily="34" charset="0"/>
                <a:cs typeface="Times New Roman" panose="02020603050405020304" pitchFamily="18" charset="0"/>
              </a:rPr>
              <a:t> az árverés következő szakaszába, amely az árverési hirdetmény közzétételét követő </a:t>
            </a:r>
            <a:r>
              <a:rPr lang="hu-HU" sz="1600" i="1" dirty="0">
                <a:latin typeface="Times New Roman" panose="02020603050405020304" pitchFamily="18" charset="0"/>
                <a:ea typeface="Calibri" panose="020F0502020204030204" pitchFamily="34" charset="0"/>
                <a:cs typeface="Times New Roman" panose="02020603050405020304" pitchFamily="18" charset="0"/>
              </a:rPr>
              <a:t>45. napnak </a:t>
            </a:r>
            <a:r>
              <a:rPr lang="hu-HU" sz="1600" dirty="0">
                <a:latin typeface="Times New Roman" panose="02020603050405020304" pitchFamily="18" charset="0"/>
                <a:ea typeface="Calibri" panose="020F0502020204030204" pitchFamily="34" charset="0"/>
                <a:cs typeface="Times New Roman" panose="02020603050405020304" pitchFamily="18" charset="0"/>
              </a:rPr>
              <a:t>a végrehajtó által meghatározott, 8 és 20 óra közé eső órájáig tart. A </a:t>
            </a:r>
            <a:r>
              <a:rPr lang="hu-HU" sz="1600" b="1" dirty="0">
                <a:latin typeface="Times New Roman" panose="02020603050405020304" pitchFamily="18" charset="0"/>
                <a:ea typeface="Calibri" panose="020F0502020204030204" pitchFamily="34" charset="0"/>
                <a:cs typeface="Times New Roman" panose="02020603050405020304" pitchFamily="18" charset="0"/>
              </a:rPr>
              <a:t>harmadik szakaszban </a:t>
            </a:r>
            <a:r>
              <a:rPr lang="hu-HU" sz="1600" dirty="0">
                <a:latin typeface="Times New Roman" panose="02020603050405020304" pitchFamily="18" charset="0"/>
                <a:ea typeface="Calibri" panose="020F0502020204030204" pitchFamily="34" charset="0"/>
                <a:cs typeface="Times New Roman" panose="02020603050405020304" pitchFamily="18" charset="0"/>
              </a:rPr>
              <a:t>legalább a kikiáltási ár </a:t>
            </a:r>
            <a:r>
              <a:rPr lang="hu-HU" sz="1600" b="1" dirty="0">
                <a:latin typeface="Times New Roman" panose="02020603050405020304" pitchFamily="18" charset="0"/>
                <a:ea typeface="Calibri" panose="020F0502020204030204" pitchFamily="34" charset="0"/>
                <a:cs typeface="Times New Roman" panose="02020603050405020304" pitchFamily="18" charset="0"/>
              </a:rPr>
              <a:t>25 %-</a:t>
            </a:r>
            <a:r>
              <a:rPr lang="hu-HU" sz="1600" b="1" dirty="0" err="1">
                <a:latin typeface="Times New Roman" panose="02020603050405020304" pitchFamily="18" charset="0"/>
                <a:ea typeface="Calibri" panose="020F0502020204030204" pitchFamily="34" charset="0"/>
                <a:cs typeface="Times New Roman" panose="02020603050405020304" pitchFamily="18" charset="0"/>
              </a:rPr>
              <a:t>ának</a:t>
            </a:r>
            <a:r>
              <a:rPr lang="hu-HU" sz="1600" b="1" dirty="0">
                <a:latin typeface="Times New Roman" panose="02020603050405020304" pitchFamily="18" charset="0"/>
                <a:ea typeface="Calibri" panose="020F0502020204030204" pitchFamily="34" charset="0"/>
                <a:cs typeface="Times New Roman" panose="02020603050405020304" pitchFamily="18" charset="0"/>
              </a:rPr>
              <a:t> </a:t>
            </a:r>
            <a:r>
              <a:rPr lang="hu-HU" sz="1600" dirty="0">
                <a:latin typeface="Times New Roman" panose="02020603050405020304" pitchFamily="18" charset="0"/>
                <a:ea typeface="Calibri" panose="020F0502020204030204" pitchFamily="34" charset="0"/>
                <a:cs typeface="Times New Roman" panose="02020603050405020304" pitchFamily="18" charset="0"/>
              </a:rPr>
              <a:t>megfelelő összeggel tehető érvényes vételi ajánlat.</a:t>
            </a:r>
            <a:r>
              <a:rPr lang="hu-HU" sz="1600" dirty="0">
                <a:effectLst/>
                <a:latin typeface="Times New Roman" panose="02020603050405020304" pitchFamily="18" charset="0"/>
                <a:ea typeface="Calibri" panose="020F0502020204030204" pitchFamily="34" charset="0"/>
                <a:cs typeface="Times New Roman" panose="02020603050405020304" pitchFamily="18" charset="0"/>
              </a:rPr>
              <a:t> Ha a harmadik szakaszban érvényes vételi ajánlat érkezik, az árverés nem lép a következő szakaszába. </a:t>
            </a:r>
            <a:endParaRPr lang="hu-HU" sz="16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1600" dirty="0">
                <a:latin typeface="Times New Roman" panose="02020603050405020304" pitchFamily="18" charset="0"/>
                <a:ea typeface="Calibri" panose="020F0502020204030204" pitchFamily="34" charset="0"/>
                <a:cs typeface="Times New Roman" panose="02020603050405020304" pitchFamily="18" charset="0"/>
              </a:rPr>
              <a:t>Ha az árverés harmadik szakaszában nem érkezik érvényes vételi ajánlat, a rendszer automatikusan </a:t>
            </a:r>
            <a:r>
              <a:rPr lang="hu-HU" sz="1600" dirty="0" err="1">
                <a:latin typeface="Times New Roman" panose="02020603050405020304" pitchFamily="18" charset="0"/>
                <a:ea typeface="Calibri" panose="020F0502020204030204" pitchFamily="34" charset="0"/>
                <a:cs typeface="Times New Roman" panose="02020603050405020304" pitchFamily="18" charset="0"/>
              </a:rPr>
              <a:t>továbblép</a:t>
            </a:r>
            <a:r>
              <a:rPr lang="hu-HU" sz="1600" dirty="0">
                <a:latin typeface="Times New Roman" panose="02020603050405020304" pitchFamily="18" charset="0"/>
                <a:ea typeface="Calibri" panose="020F0502020204030204" pitchFamily="34" charset="0"/>
                <a:cs typeface="Times New Roman" panose="02020603050405020304" pitchFamily="18" charset="0"/>
              </a:rPr>
              <a:t> az árverés következő szakaszába, amely az árverési hirdetmény közzétételét követő </a:t>
            </a:r>
            <a:r>
              <a:rPr lang="hu-HU" sz="1600" i="1" dirty="0">
                <a:latin typeface="Times New Roman" panose="02020603050405020304" pitchFamily="18" charset="0"/>
                <a:ea typeface="Calibri" panose="020F0502020204030204" pitchFamily="34" charset="0"/>
                <a:cs typeface="Times New Roman" panose="02020603050405020304" pitchFamily="18" charset="0"/>
              </a:rPr>
              <a:t>60. napnak </a:t>
            </a:r>
            <a:r>
              <a:rPr lang="hu-HU" sz="1600" dirty="0">
                <a:latin typeface="Times New Roman" panose="02020603050405020304" pitchFamily="18" charset="0"/>
                <a:ea typeface="Calibri" panose="020F0502020204030204" pitchFamily="34" charset="0"/>
                <a:cs typeface="Times New Roman" panose="02020603050405020304" pitchFamily="18" charset="0"/>
              </a:rPr>
              <a:t>a végrehajtó által meghatározott, 8 és 20 óra közé eső órájáig tart. A </a:t>
            </a:r>
            <a:r>
              <a:rPr lang="hu-HU" sz="1600" b="1" dirty="0">
                <a:latin typeface="Times New Roman" panose="02020603050405020304" pitchFamily="18" charset="0"/>
                <a:ea typeface="Calibri" panose="020F0502020204030204" pitchFamily="34" charset="0"/>
                <a:cs typeface="Times New Roman" panose="02020603050405020304" pitchFamily="18" charset="0"/>
              </a:rPr>
              <a:t>negyedik szakaszban </a:t>
            </a:r>
            <a:r>
              <a:rPr lang="hu-HU" sz="1600" dirty="0">
                <a:latin typeface="Times New Roman" panose="02020603050405020304" pitchFamily="18" charset="0"/>
                <a:ea typeface="Calibri" panose="020F0502020204030204" pitchFamily="34" charset="0"/>
                <a:cs typeface="Times New Roman" panose="02020603050405020304" pitchFamily="18" charset="0"/>
              </a:rPr>
              <a:t>legalább a kikiáltási ár </a:t>
            </a:r>
            <a:r>
              <a:rPr lang="hu-HU" sz="1600" b="1" dirty="0">
                <a:latin typeface="Times New Roman" panose="02020603050405020304" pitchFamily="18" charset="0"/>
                <a:ea typeface="Calibri" panose="020F0502020204030204" pitchFamily="34" charset="0"/>
                <a:cs typeface="Times New Roman" panose="02020603050405020304" pitchFamily="18" charset="0"/>
              </a:rPr>
              <a:t>1 %-</a:t>
            </a:r>
            <a:r>
              <a:rPr lang="hu-HU" sz="1600" b="1" dirty="0" err="1">
                <a:latin typeface="Times New Roman" panose="02020603050405020304" pitchFamily="18" charset="0"/>
                <a:ea typeface="Calibri" panose="020F0502020204030204" pitchFamily="34" charset="0"/>
                <a:cs typeface="Times New Roman" panose="02020603050405020304" pitchFamily="18" charset="0"/>
              </a:rPr>
              <a:t>ának</a:t>
            </a:r>
            <a:r>
              <a:rPr lang="hu-HU" sz="1600" b="1" dirty="0">
                <a:latin typeface="Times New Roman" panose="02020603050405020304" pitchFamily="18" charset="0"/>
                <a:ea typeface="Calibri" panose="020F0502020204030204" pitchFamily="34" charset="0"/>
                <a:cs typeface="Times New Roman" panose="02020603050405020304" pitchFamily="18" charset="0"/>
              </a:rPr>
              <a:t> </a:t>
            </a:r>
            <a:r>
              <a:rPr lang="hu-HU" sz="1600" dirty="0">
                <a:latin typeface="Times New Roman" panose="02020603050405020304" pitchFamily="18" charset="0"/>
                <a:ea typeface="Calibri" panose="020F0502020204030204" pitchFamily="34" charset="0"/>
                <a:cs typeface="Times New Roman" panose="02020603050405020304" pitchFamily="18" charset="0"/>
              </a:rPr>
              <a:t>megfelelő összeggel tehető érvényes vételi ajánlat. Ha az árverés utolsó szakaszának befejezését megelőző öt percen belül érvényes vételi ajánlat érkezik, az utolsó szakasz időtartama ezen vételi ajánlattételtől számított öt perccel automatikusan meghosszabbodik.</a:t>
            </a:r>
          </a:p>
          <a:p>
            <a:pPr marL="0" indent="0" algn="just">
              <a:buNone/>
            </a:pPr>
            <a:endParaRPr lang="hu-HU" sz="16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hu-HU"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23705723"/>
      </p:ext>
    </p:extLst>
  </p:cSld>
  <p:clrMapOvr>
    <a:masterClrMapping/>
  </p:clrMapOvr>
  <p:transition spd="slow">
    <p:push dir="u"/>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doboz 2">
            <a:extLst>
              <a:ext uri="{FF2B5EF4-FFF2-40B4-BE49-F238E27FC236}">
                <a16:creationId xmlns:a16="http://schemas.microsoft.com/office/drawing/2014/main" id="{6D8D755A-0DCF-4951-9C9F-E84D942071D8}"/>
              </a:ext>
            </a:extLst>
          </p:cNvPr>
          <p:cNvSpPr txBox="1"/>
          <p:nvPr/>
        </p:nvSpPr>
        <p:spPr>
          <a:xfrm>
            <a:off x="1020932" y="878889"/>
            <a:ext cx="10289219" cy="6186309"/>
          </a:xfrm>
          <a:prstGeom prst="rect">
            <a:avLst/>
          </a:prstGeom>
          <a:noFill/>
        </p:spPr>
        <p:txBody>
          <a:bodyPr wrap="square">
            <a:spAutoFit/>
          </a:bodyPr>
          <a:lstStyle/>
          <a:p>
            <a:pPr marL="0" indent="0" algn="just">
              <a:buNone/>
            </a:pP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Az ingóság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árverési vevője </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az automatikusan lezárt licitnaplóban utolsóként közzétett ajánlatot tevő árverező [</a:t>
            </a:r>
            <a:r>
              <a:rPr lang="hu-HU" sz="2000" dirty="0" err="1">
                <a:effectLst/>
                <a:latin typeface="Times New Roman" panose="02020603050405020304" pitchFamily="18" charset="0"/>
                <a:ea typeface="Calibri" panose="020F0502020204030204" pitchFamily="34" charset="0"/>
                <a:cs typeface="Times New Roman" panose="02020603050405020304" pitchFamily="18" charset="0"/>
              </a:rPr>
              <a:t>Vht</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132/G. § (1) bekezdés].</a:t>
            </a:r>
          </a:p>
          <a:p>
            <a:pPr marL="0" indent="0" algn="just">
              <a:buNone/>
            </a:pPr>
            <a:endParaRPr lang="hu-HU"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A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végrehajtó</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az árverés befejezését követő 15 napon belül felhívja az árverési vevőt, hogy az árverési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jegyzőkönyv</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aláírása</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és a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vételár kifizetése </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céljából a végrehajtó irodájában vagy az ingóság tárolási helyén a megadott időpontban jelenjen meg; ha ezt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elmulasztja</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előlegét</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elveszti</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A jegyzőkönyv aláírását és a vételár kifizetését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követő 15 napon belül a végrehajtó átadja az ingóságot az árverési vevőnek</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Az árverési vevő letétbe helyezett előlegét be kell számítani a vételárba [</a:t>
            </a:r>
            <a:r>
              <a:rPr lang="hu-HU" sz="2000" dirty="0" err="1">
                <a:effectLst/>
                <a:latin typeface="Times New Roman" panose="02020603050405020304" pitchFamily="18" charset="0"/>
                <a:ea typeface="Calibri" panose="020F0502020204030204" pitchFamily="34" charset="0"/>
                <a:cs typeface="Times New Roman" panose="02020603050405020304" pitchFamily="18" charset="0"/>
              </a:rPr>
              <a:t>Vht</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132/G. § (3) bekezdés].</a:t>
            </a:r>
          </a:p>
          <a:p>
            <a:pPr marL="0" indent="0" algn="just">
              <a:buNone/>
            </a:pPr>
            <a:endParaRPr lang="hu-HU"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Az árverés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sikertelen</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ha </a:t>
            </a:r>
            <a:r>
              <a:rPr lang="hu-HU" sz="2000" i="1" dirty="0">
                <a:effectLst/>
                <a:latin typeface="Times New Roman" panose="02020603050405020304" pitchFamily="18" charset="0"/>
                <a:ea typeface="Calibri" panose="020F0502020204030204" pitchFamily="34" charset="0"/>
                <a:cs typeface="Times New Roman" panose="02020603050405020304" pitchFamily="18" charset="0"/>
              </a:rPr>
              <a:t>nem</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tettek közzé a licitnaplóban </a:t>
            </a:r>
            <a:r>
              <a:rPr lang="hu-HU" sz="2000" i="1" dirty="0">
                <a:effectLst/>
                <a:latin typeface="Times New Roman" panose="02020603050405020304" pitchFamily="18" charset="0"/>
                <a:ea typeface="Calibri" panose="020F0502020204030204" pitchFamily="34" charset="0"/>
                <a:cs typeface="Times New Roman" panose="02020603050405020304" pitchFamily="18" charset="0"/>
              </a:rPr>
              <a:t>vételi ajánlatot</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vagy az árverési vevő a </a:t>
            </a:r>
            <a:r>
              <a:rPr lang="hu-HU" sz="2000" i="1" dirty="0">
                <a:effectLst/>
                <a:latin typeface="Times New Roman" panose="02020603050405020304" pitchFamily="18" charset="0"/>
                <a:ea typeface="Calibri" panose="020F0502020204030204" pitchFamily="34" charset="0"/>
                <a:cs typeface="Times New Roman" panose="02020603050405020304" pitchFamily="18" charset="0"/>
              </a:rPr>
              <a:t>vételárat nem fizette meg </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a:t>
            </a:r>
            <a:r>
              <a:rPr lang="hu-HU" sz="2000" dirty="0" err="1">
                <a:effectLst/>
                <a:latin typeface="Times New Roman" panose="02020603050405020304" pitchFamily="18" charset="0"/>
                <a:ea typeface="Calibri" panose="020F0502020204030204" pitchFamily="34" charset="0"/>
                <a:cs typeface="Times New Roman" panose="02020603050405020304" pitchFamily="18" charset="0"/>
              </a:rPr>
              <a:t>Vht</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132/G. § (5) bekezdés].</a:t>
            </a:r>
          </a:p>
          <a:p>
            <a:pPr marL="0" indent="0" algn="just">
              <a:buNone/>
            </a:pPr>
            <a:endParaRPr lang="hu-HU"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Ha az árverési vevő a vételárat nem fizette meg a (3) bekezdésben foglaltak szerint,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második</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árverést</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kell tartani. Ezen árverést az első árverés sikertelenségének megállapításától számított</a:t>
            </a:r>
            <a:r>
              <a:rPr lang="hu-HU" sz="2000" i="1" dirty="0">
                <a:effectLst/>
                <a:latin typeface="Times New Roman" panose="02020603050405020304" pitchFamily="18" charset="0"/>
                <a:ea typeface="Calibri" panose="020F0502020204030204" pitchFamily="34" charset="0"/>
                <a:cs typeface="Times New Roman" panose="02020603050405020304" pitchFamily="18" charset="0"/>
              </a:rPr>
              <a:t> 30 napon belül az első árverésre vonatkozó szabályok alkalmazásával kell megtartani </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azzal, hogy a második árverésen az első árverésen legmagasabb ajánlatot tett, de a vételár fizetését elmulasztó árverező nem árverezhet [</a:t>
            </a:r>
            <a:r>
              <a:rPr lang="hu-HU" sz="2000" dirty="0" err="1">
                <a:effectLst/>
                <a:latin typeface="Times New Roman" panose="02020603050405020304" pitchFamily="18" charset="0"/>
                <a:ea typeface="Calibri" panose="020F0502020204030204" pitchFamily="34" charset="0"/>
                <a:cs typeface="Times New Roman" panose="02020603050405020304" pitchFamily="18" charset="0"/>
              </a:rPr>
              <a:t>Vht</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132/G. § (6) bekezdés].</a:t>
            </a:r>
            <a:endParaRPr lang="hu-HU" sz="16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hu-HU" sz="16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hu-HU"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53362532"/>
      </p:ext>
    </p:extLst>
  </p:cSld>
  <p:clrMapOvr>
    <a:masterClrMapping/>
  </p:clrMapOvr>
  <p:transition spd="slow">
    <p:push dir="u"/>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lnSpcReduction="10000"/>
          </a:bodyPr>
          <a:lstStyle/>
          <a:p>
            <a:pPr marL="0" indent="0" algn="ctr">
              <a:buNone/>
            </a:pPr>
            <a:r>
              <a:rPr lang="hu-HU" sz="2800" dirty="0">
                <a:latin typeface="Times New Roman" panose="02020603050405020304" pitchFamily="18" charset="0"/>
                <a:cs typeface="Times New Roman" panose="02020603050405020304" pitchFamily="18" charset="0"/>
              </a:rPr>
              <a:t>8. INGÓSÁG ÁRVERÉSEN KÍVÜLI ELADÁSA</a:t>
            </a:r>
          </a:p>
          <a:p>
            <a:pPr marL="0" indent="0">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végrehajtó az ingóságot a felek kívánságára - az általuk meghatározott vevő részére és az általuk megállapított </a:t>
            </a:r>
            <a:br>
              <a:rPr lang="hu-HU" sz="1800" dirty="0">
                <a:latin typeface="Times New Roman" panose="02020603050405020304" pitchFamily="18" charset="0"/>
                <a:cs typeface="Times New Roman" panose="02020603050405020304" pitchFamily="18" charset="0"/>
              </a:rPr>
            </a:br>
            <a:r>
              <a:rPr lang="hu-HU" sz="1800" dirty="0">
                <a:latin typeface="Times New Roman" panose="02020603050405020304" pitchFamily="18" charset="0"/>
                <a:cs typeface="Times New Roman" panose="02020603050405020304" pitchFamily="18" charset="0"/>
              </a:rPr>
              <a:t>becsértéken - árverésen kívül, de árverési vétel hatályával adja el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133. § (1) bekezdés].</a:t>
            </a:r>
          </a:p>
          <a:p>
            <a:pPr marL="0" indent="0" algn="just">
              <a:buNone/>
            </a:pPr>
            <a:r>
              <a:rPr lang="hu-HU" sz="1800" dirty="0">
                <a:latin typeface="Times New Roman" panose="02020603050405020304" pitchFamily="18" charset="0"/>
                <a:cs typeface="Times New Roman" panose="02020603050405020304" pitchFamily="18" charset="0"/>
              </a:rPr>
              <a:t>Ha az (1) bekezdés szerinti értékesítésből befolyó vételárból a </a:t>
            </a:r>
            <a:r>
              <a:rPr lang="hu-HU" sz="1800" b="1" dirty="0">
                <a:latin typeface="Times New Roman" panose="02020603050405020304" pitchFamily="18" charset="0"/>
                <a:cs typeface="Times New Roman" panose="02020603050405020304" pitchFamily="18" charset="0"/>
              </a:rPr>
              <a:t>végrehajtási</a:t>
            </a:r>
            <a:r>
              <a:rPr lang="hu-HU" sz="1800" dirty="0">
                <a:latin typeface="Times New Roman" panose="02020603050405020304" pitchFamily="18" charset="0"/>
                <a:cs typeface="Times New Roman" panose="02020603050405020304" pitchFamily="18" charset="0"/>
              </a:rPr>
              <a:t> eljárás </a:t>
            </a:r>
            <a:r>
              <a:rPr lang="hu-HU" sz="1800" b="1" dirty="0">
                <a:latin typeface="Times New Roman" panose="02020603050405020304" pitchFamily="18" charset="0"/>
                <a:cs typeface="Times New Roman" panose="02020603050405020304" pitchFamily="18" charset="0"/>
              </a:rPr>
              <a:t>költsége</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és</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valamennyi</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végrehajtást kérő </a:t>
            </a:r>
            <a:r>
              <a:rPr lang="hu-HU" sz="1800" dirty="0">
                <a:latin typeface="Times New Roman" panose="02020603050405020304" pitchFamily="18" charset="0"/>
                <a:cs typeface="Times New Roman" panose="02020603050405020304" pitchFamily="18" charset="0"/>
              </a:rPr>
              <a:t>- ideértve a végrehajtási eljárásba bekapcsolódott zálogjogosultakat is - </a:t>
            </a:r>
            <a:r>
              <a:rPr lang="hu-HU" sz="1800" b="1" dirty="0">
                <a:latin typeface="Times New Roman" panose="02020603050405020304" pitchFamily="18" charset="0"/>
                <a:cs typeface="Times New Roman" panose="02020603050405020304" pitchFamily="18" charset="0"/>
              </a:rPr>
              <a:t>követelése</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előreláthatólag kielégíthető</a:t>
            </a:r>
            <a:r>
              <a:rPr lang="hu-HU" sz="1800" dirty="0">
                <a:latin typeface="Times New Roman" panose="02020603050405020304" pitchFamily="18" charset="0"/>
                <a:cs typeface="Times New Roman" panose="02020603050405020304" pitchFamily="18" charset="0"/>
              </a:rPr>
              <a:t>, az árverésen kívüli eladáshoz </a:t>
            </a:r>
            <a:r>
              <a:rPr lang="hu-HU" sz="1800" b="1" dirty="0">
                <a:latin typeface="Times New Roman" panose="02020603050405020304" pitchFamily="18" charset="0"/>
                <a:cs typeface="Times New Roman" panose="02020603050405020304" pitchFamily="18" charset="0"/>
              </a:rPr>
              <a:t>nem szükséges a végrehajtást kérők beleegyezése</a:t>
            </a:r>
            <a:r>
              <a:rPr lang="hu-HU" sz="1800" dirty="0">
                <a:latin typeface="Times New Roman" panose="02020603050405020304" pitchFamily="18" charset="0"/>
                <a:cs typeface="Times New Roman" panose="02020603050405020304" pitchFamily="18" charset="0"/>
              </a:rPr>
              <a:t>. Ebben az esetben a végrehajtó az ingóságot az </a:t>
            </a:r>
            <a:r>
              <a:rPr lang="hu-HU" sz="1800" b="1" dirty="0">
                <a:latin typeface="Times New Roman" panose="02020603050405020304" pitchFamily="18" charset="0"/>
                <a:cs typeface="Times New Roman" panose="02020603050405020304" pitchFamily="18" charset="0"/>
              </a:rPr>
              <a:t>adós által megjelölt személynek </a:t>
            </a:r>
            <a:r>
              <a:rPr lang="hu-HU" sz="1800" dirty="0">
                <a:latin typeface="Times New Roman" panose="02020603050405020304" pitchFamily="18" charset="0"/>
                <a:cs typeface="Times New Roman" panose="02020603050405020304" pitchFamily="18" charset="0"/>
              </a:rPr>
              <a:t>az adós által </a:t>
            </a:r>
            <a:r>
              <a:rPr lang="hu-HU" sz="1800" b="1" dirty="0">
                <a:latin typeface="Times New Roman" panose="02020603050405020304" pitchFamily="18" charset="0"/>
                <a:cs typeface="Times New Roman" panose="02020603050405020304" pitchFamily="18" charset="0"/>
              </a:rPr>
              <a:t>megállapított</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becsértéken</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adja el [</a:t>
            </a:r>
            <a:r>
              <a:rPr lang="hu-HU" sz="1800" b="1" dirty="0" err="1">
                <a:latin typeface="Times New Roman" panose="02020603050405020304" pitchFamily="18" charset="0"/>
                <a:cs typeface="Times New Roman" panose="02020603050405020304" pitchFamily="18" charset="0"/>
              </a:rPr>
              <a:t>Vht</a:t>
            </a:r>
            <a:r>
              <a:rPr lang="hu-HU" sz="1800" b="1" dirty="0">
                <a:latin typeface="Times New Roman" panose="02020603050405020304" pitchFamily="18" charset="0"/>
                <a:cs typeface="Times New Roman" panose="02020603050405020304" pitchFamily="18" charset="0"/>
              </a:rPr>
              <a:t>. 133. § (2) bekezdés].</a:t>
            </a: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Az adós foglalkozásának gyakorlásához nélkülözhetetlen gépjármű nem adható el árverésen kívül, ha a vételárból a végrehajtás előrelátható költsége és az adósnak az IM rendelet szerint járó összeg nem fedezhető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133. § (3) bekezdés]. </a:t>
            </a:r>
          </a:p>
          <a:p>
            <a:pPr marL="0" indent="0" algn="just">
              <a:buNone/>
            </a:pPr>
            <a:r>
              <a:rPr lang="hu-HU" sz="1800" dirty="0">
                <a:latin typeface="Times New Roman" panose="02020603050405020304" pitchFamily="18" charset="0"/>
                <a:cs typeface="Times New Roman" panose="02020603050405020304" pitchFamily="18" charset="0"/>
              </a:rPr>
              <a:t>Fontos </a:t>
            </a:r>
            <a:r>
              <a:rPr lang="hu-HU" sz="1800" b="1" dirty="0">
                <a:latin typeface="Times New Roman" panose="02020603050405020304" pitchFamily="18" charset="0"/>
                <a:cs typeface="Times New Roman" panose="02020603050405020304" pitchFamily="18" charset="0"/>
              </a:rPr>
              <a:t>időbeli korlátot </a:t>
            </a:r>
            <a:r>
              <a:rPr lang="hu-HU" sz="1800" dirty="0">
                <a:latin typeface="Times New Roman" panose="02020603050405020304" pitchFamily="18" charset="0"/>
                <a:cs typeface="Times New Roman" panose="02020603050405020304" pitchFamily="18" charset="0"/>
              </a:rPr>
              <a:t>szab a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133. § (4) bekezdése: árverés megkezdése, kivéve elektronikus árverés esetén, mert akkor licitnapló lezárásáig a licitnaplóban közzétett vételi ajánlatnál magasabb vételárért is eladható az ingóság, de az alól viszont kivétel a (2) bekezdés szerinti feltételek fennállta.</a:t>
            </a:r>
          </a:p>
        </p:txBody>
      </p:sp>
    </p:spTree>
    <p:extLst>
      <p:ext uri="{BB962C8B-B14F-4D97-AF65-F5344CB8AC3E}">
        <p14:creationId xmlns:p14="http://schemas.microsoft.com/office/powerpoint/2010/main" val="2338656482"/>
      </p:ext>
    </p:extLst>
  </p:cSld>
  <p:clrMapOvr>
    <a:masterClrMapping/>
  </p:clrMapOvr>
  <p:transition spd="slow">
    <p:push dir="u"/>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a:bodyPr>
          <a:lstStyle/>
          <a:p>
            <a:pPr marL="0" indent="0" algn="ctr">
              <a:buNone/>
            </a:pPr>
            <a:r>
              <a:rPr lang="hu-HU" sz="2800" dirty="0">
                <a:latin typeface="Times New Roman" panose="02020603050405020304" pitchFamily="18" charset="0"/>
                <a:cs typeface="Times New Roman" panose="02020603050405020304" pitchFamily="18" charset="0"/>
              </a:rPr>
              <a:t>9. AZ INGÓSÁG ÁTVÉTELE A VÉGREHAJTÁST KÉRŐ ÁLTAL</a:t>
            </a:r>
          </a:p>
          <a:p>
            <a:pPr marL="0" indent="0">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Ha az ingóságot </a:t>
            </a:r>
            <a:r>
              <a:rPr lang="hu-HU" sz="1800" b="1" dirty="0">
                <a:latin typeface="Times New Roman" panose="02020603050405020304" pitchFamily="18" charset="0"/>
                <a:cs typeface="Times New Roman" panose="02020603050405020304" pitchFamily="18" charset="0"/>
              </a:rPr>
              <a:t>nem sikerült értékesíteni</a:t>
            </a:r>
            <a:r>
              <a:rPr lang="hu-HU" sz="1800" dirty="0">
                <a:latin typeface="Times New Roman" panose="02020603050405020304" pitchFamily="18" charset="0"/>
                <a:cs typeface="Times New Roman" panose="02020603050405020304" pitchFamily="18" charset="0"/>
              </a:rPr>
              <a:t>, a végrehajtást kérő az ingóságot a </a:t>
            </a:r>
            <a:r>
              <a:rPr lang="hu-HU" sz="1800" b="1" dirty="0">
                <a:latin typeface="Times New Roman" panose="02020603050405020304" pitchFamily="18" charset="0"/>
                <a:cs typeface="Times New Roman" panose="02020603050405020304" pitchFamily="18" charset="0"/>
              </a:rPr>
              <a:t>becsérték 1 %-</a:t>
            </a:r>
            <a:r>
              <a:rPr lang="hu-HU" sz="1800" b="1" dirty="0" err="1">
                <a:latin typeface="Times New Roman" panose="02020603050405020304" pitchFamily="18" charset="0"/>
                <a:cs typeface="Times New Roman" panose="02020603050405020304" pitchFamily="18" charset="0"/>
              </a:rPr>
              <a:t>ának</a:t>
            </a:r>
            <a:r>
              <a:rPr lang="hu-HU" sz="1800" b="1" dirty="0">
                <a:latin typeface="Times New Roman" panose="02020603050405020304" pitchFamily="18" charset="0"/>
                <a:cs typeface="Times New Roman" panose="02020603050405020304" pitchFamily="18" charset="0"/>
              </a:rPr>
              <a:t> </a:t>
            </a:r>
            <a:r>
              <a:rPr lang="hu-HU" sz="1800" dirty="0">
                <a:latin typeface="Times New Roman" panose="02020603050405020304" pitchFamily="18" charset="0"/>
                <a:cs typeface="Times New Roman" panose="02020603050405020304" pitchFamily="18" charset="0"/>
              </a:rPr>
              <a:t>megfelelő összeg fejében átveheti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134. § (1) bekezdés]. </a:t>
            </a:r>
          </a:p>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Ha </a:t>
            </a:r>
            <a:r>
              <a:rPr lang="hu-HU" sz="1800" b="1" dirty="0">
                <a:latin typeface="Times New Roman" panose="02020603050405020304" pitchFamily="18" charset="0"/>
                <a:cs typeface="Times New Roman" panose="02020603050405020304" pitchFamily="18" charset="0"/>
              </a:rPr>
              <a:t>több végrehajtást kérő </a:t>
            </a:r>
            <a:r>
              <a:rPr lang="hu-HU" sz="1800" dirty="0">
                <a:latin typeface="Times New Roman" panose="02020603050405020304" pitchFamily="18" charset="0"/>
                <a:cs typeface="Times New Roman" panose="02020603050405020304" pitchFamily="18" charset="0"/>
              </a:rPr>
              <a:t>is át kívánja venni, akkor </a:t>
            </a:r>
            <a:r>
              <a:rPr lang="hu-HU" sz="1800" b="1" dirty="0">
                <a:latin typeface="Times New Roman" panose="02020603050405020304" pitchFamily="18" charset="0"/>
                <a:cs typeface="Times New Roman" panose="02020603050405020304" pitchFamily="18" charset="0"/>
              </a:rPr>
              <a:t>a legmagasabb ajánlatot tevő</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azonos ajánlat </a:t>
            </a:r>
            <a:r>
              <a:rPr lang="hu-HU" sz="1800" dirty="0">
                <a:latin typeface="Times New Roman" panose="02020603050405020304" pitchFamily="18" charset="0"/>
                <a:cs typeface="Times New Roman" panose="02020603050405020304" pitchFamily="18" charset="0"/>
              </a:rPr>
              <a:t>esetén a </a:t>
            </a:r>
            <a:r>
              <a:rPr lang="hu-HU" sz="1800" b="1" dirty="0">
                <a:latin typeface="Times New Roman" panose="02020603050405020304" pitchFamily="18" charset="0"/>
                <a:cs typeface="Times New Roman" panose="02020603050405020304" pitchFamily="18" charset="0"/>
              </a:rPr>
              <a:t>kielégítési sorrend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165. §) az </a:t>
            </a:r>
            <a:r>
              <a:rPr lang="hu-HU" sz="1800" b="1" dirty="0">
                <a:latin typeface="Times New Roman" panose="02020603050405020304" pitchFamily="18" charset="0"/>
                <a:cs typeface="Times New Roman" panose="02020603050405020304" pitchFamily="18" charset="0"/>
              </a:rPr>
              <a:t>irányadó</a:t>
            </a:r>
            <a:r>
              <a:rPr lang="hu-HU" sz="1800" dirty="0">
                <a:latin typeface="Times New Roman" panose="02020603050405020304" pitchFamily="18" charset="0"/>
                <a:cs typeface="Times New Roman" panose="02020603050405020304" pitchFamily="18" charset="0"/>
              </a:rPr>
              <a:t>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134. § (2) bekezdés].</a:t>
            </a:r>
          </a:p>
          <a:p>
            <a:pPr marL="0" indent="0" algn="just">
              <a:buNone/>
            </a:pPr>
            <a:endParaRPr lang="hu-H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9139089"/>
      </p:ext>
    </p:extLst>
  </p:cSld>
  <p:clrMapOvr>
    <a:masterClrMapping/>
  </p:clrMapOvr>
  <p:transition spd="slow">
    <p:push dir="u"/>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7DBB62B-4AC6-C22D-B88A-7D86DD735F6B}"/>
              </a:ext>
            </a:extLst>
          </p:cNvPr>
          <p:cNvSpPr>
            <a:spLocks noGrp="1"/>
          </p:cNvSpPr>
          <p:nvPr>
            <p:ph type="title"/>
          </p:nvPr>
        </p:nvSpPr>
        <p:spPr/>
        <p:txBody>
          <a:bodyPr>
            <a:normAutofit/>
          </a:bodyPr>
          <a:lstStyle/>
          <a:p>
            <a:pPr algn="ctr"/>
            <a:r>
              <a:rPr lang="hu-HU" sz="2800" dirty="0">
                <a:latin typeface="Times New Roman" panose="02020603050405020304" pitchFamily="18" charset="0"/>
                <a:cs typeface="Times New Roman" panose="02020603050405020304" pitchFamily="18" charset="0"/>
              </a:rPr>
              <a:t>V.) INGATLAN-VÉGREHAJTÁS </a:t>
            </a:r>
          </a:p>
        </p:txBody>
      </p:sp>
      <p:sp>
        <p:nvSpPr>
          <p:cNvPr id="3" name="Tartalom helye 2">
            <a:extLst>
              <a:ext uri="{FF2B5EF4-FFF2-40B4-BE49-F238E27FC236}">
                <a16:creationId xmlns:a16="http://schemas.microsoft.com/office/drawing/2014/main" id="{AD20CA95-E3A7-1B01-5C82-AAF264E80EB7}"/>
              </a:ext>
            </a:extLst>
          </p:cNvPr>
          <p:cNvSpPr>
            <a:spLocks noGrp="1"/>
          </p:cNvSpPr>
          <p:nvPr>
            <p:ph idx="1"/>
          </p:nvPr>
        </p:nvSpPr>
        <p:spPr/>
        <p:txBody>
          <a:bodyPr>
            <a:normAutofit fontScale="25000" lnSpcReduction="20000"/>
          </a:bodyPr>
          <a:lstStyle/>
          <a:p>
            <a:pPr marL="0" indent="0">
              <a:buNone/>
            </a:pPr>
            <a:r>
              <a:rPr lang="hu-HU" sz="9600" dirty="0">
                <a:latin typeface="Times New Roman" panose="02020603050405020304" pitchFamily="18" charset="0"/>
                <a:cs typeface="Times New Roman" panose="02020603050405020304" pitchFamily="18" charset="0"/>
              </a:rPr>
              <a:t>1.) ÁLTALÁNOS SZABÁLYOK</a:t>
            </a:r>
          </a:p>
          <a:p>
            <a:pPr marL="0" indent="0">
              <a:buNone/>
            </a:pPr>
            <a:endParaRPr lang="hu-HU" sz="2500" dirty="0">
              <a:latin typeface="Times New Roman" panose="02020603050405020304" pitchFamily="18" charset="0"/>
              <a:cs typeface="Times New Roman" panose="02020603050405020304" pitchFamily="18" charset="0"/>
            </a:endParaRPr>
          </a:p>
          <a:p>
            <a:pPr marL="0" indent="0" algn="just">
              <a:buNone/>
            </a:pPr>
            <a:r>
              <a:rPr lang="hu-HU" sz="5600" dirty="0">
                <a:latin typeface="Times New Roman" panose="02020603050405020304" pitchFamily="18" charset="0"/>
                <a:cs typeface="Times New Roman" panose="02020603050405020304" pitchFamily="18" charset="0"/>
              </a:rPr>
              <a:t>Az </a:t>
            </a:r>
            <a:r>
              <a:rPr lang="hu-HU" sz="5600" b="1" dirty="0">
                <a:latin typeface="Times New Roman" panose="02020603050405020304" pitchFamily="18" charset="0"/>
                <a:cs typeface="Times New Roman" panose="02020603050405020304" pitchFamily="18" charset="0"/>
              </a:rPr>
              <a:t>adós tulajdonában </a:t>
            </a:r>
            <a:r>
              <a:rPr lang="hu-HU" sz="5600" dirty="0">
                <a:latin typeface="Times New Roman" panose="02020603050405020304" pitchFamily="18" charset="0"/>
                <a:cs typeface="Times New Roman" panose="02020603050405020304" pitchFamily="18" charset="0"/>
              </a:rPr>
              <a:t>levő </a:t>
            </a:r>
            <a:r>
              <a:rPr lang="hu-HU" sz="5600" b="1" dirty="0">
                <a:latin typeface="Times New Roman" panose="02020603050405020304" pitchFamily="18" charset="0"/>
                <a:cs typeface="Times New Roman" panose="02020603050405020304" pitchFamily="18" charset="0"/>
              </a:rPr>
              <a:t>ingatlant</a:t>
            </a:r>
            <a:r>
              <a:rPr lang="hu-HU" sz="5600" dirty="0">
                <a:latin typeface="Times New Roman" panose="02020603050405020304" pitchFamily="18" charset="0"/>
                <a:cs typeface="Times New Roman" panose="02020603050405020304" pitchFamily="18" charset="0"/>
              </a:rPr>
              <a:t> az ingatlan jellegére, művelési ágára és az ingatlant terhelő jogra vagy tilalomra, továbbá az ingatlanhoz kapcsolódó, az ingatlan-nyilvántartásba feljegyzett tényekre </a:t>
            </a:r>
            <a:r>
              <a:rPr lang="hu-HU" sz="5600" b="1" dirty="0">
                <a:latin typeface="Times New Roman" panose="02020603050405020304" pitchFamily="18" charset="0"/>
                <a:cs typeface="Times New Roman" panose="02020603050405020304" pitchFamily="18" charset="0"/>
              </a:rPr>
              <a:t>tekintet nélkül végrehajtás alá lehet vonni </a:t>
            </a:r>
            <a:r>
              <a:rPr lang="hu-HU" sz="5600" dirty="0">
                <a:latin typeface="Times New Roman" panose="02020603050405020304" pitchFamily="18" charset="0"/>
                <a:cs typeface="Times New Roman" panose="02020603050405020304" pitchFamily="18" charset="0"/>
              </a:rPr>
              <a:t>[</a:t>
            </a:r>
            <a:r>
              <a:rPr lang="hu-HU" sz="5600" dirty="0" err="1">
                <a:latin typeface="Times New Roman" panose="02020603050405020304" pitchFamily="18" charset="0"/>
                <a:cs typeface="Times New Roman" panose="02020603050405020304" pitchFamily="18" charset="0"/>
              </a:rPr>
              <a:t>Vht</a:t>
            </a:r>
            <a:r>
              <a:rPr lang="hu-HU" sz="5600" dirty="0">
                <a:latin typeface="Times New Roman" panose="02020603050405020304" pitchFamily="18" charset="0"/>
                <a:cs typeface="Times New Roman" panose="02020603050405020304" pitchFamily="18" charset="0"/>
              </a:rPr>
              <a:t>. 136. § (1) bekezdés].</a:t>
            </a:r>
          </a:p>
          <a:p>
            <a:pPr marL="0" indent="0" algn="just">
              <a:buNone/>
            </a:pPr>
            <a:r>
              <a:rPr lang="hu-HU" sz="5600" dirty="0">
                <a:latin typeface="Times New Roman" panose="02020603050405020304" pitchFamily="18" charset="0"/>
                <a:cs typeface="Times New Roman" panose="02020603050405020304" pitchFamily="18" charset="0"/>
              </a:rPr>
              <a:t> A végrehajtás alá vont ingatlant megszerző </a:t>
            </a:r>
            <a:r>
              <a:rPr lang="hu-HU" sz="5600" b="1" dirty="0">
                <a:latin typeface="Times New Roman" panose="02020603050405020304" pitchFamily="18" charset="0"/>
                <a:cs typeface="Times New Roman" panose="02020603050405020304" pitchFamily="18" charset="0"/>
              </a:rPr>
              <a:t>új tulajdonos tulajdonjogát csak a következő jogok terhelhetik [</a:t>
            </a:r>
            <a:r>
              <a:rPr lang="hu-HU" sz="5600" b="1" dirty="0" err="1">
                <a:latin typeface="Times New Roman" panose="02020603050405020304" pitchFamily="18" charset="0"/>
                <a:cs typeface="Times New Roman" panose="02020603050405020304" pitchFamily="18" charset="0"/>
              </a:rPr>
              <a:t>Vht</a:t>
            </a:r>
            <a:r>
              <a:rPr lang="hu-HU" sz="5600" b="1" dirty="0">
                <a:latin typeface="Times New Roman" panose="02020603050405020304" pitchFamily="18" charset="0"/>
                <a:cs typeface="Times New Roman" panose="02020603050405020304" pitchFamily="18" charset="0"/>
              </a:rPr>
              <a:t>. 137. § (1) bekezdés]:</a:t>
            </a:r>
          </a:p>
          <a:p>
            <a:pPr marL="0" indent="0" algn="just">
              <a:buNone/>
            </a:pPr>
            <a:r>
              <a:rPr lang="hu-HU" sz="5600" dirty="0">
                <a:latin typeface="Times New Roman" panose="02020603050405020304" pitchFamily="18" charset="0"/>
                <a:cs typeface="Times New Roman" panose="02020603050405020304" pitchFamily="18" charset="0"/>
              </a:rPr>
              <a:t>a) a </a:t>
            </a:r>
            <a:r>
              <a:rPr lang="hu-HU" sz="5600" dirty="0" err="1">
                <a:latin typeface="Times New Roman" panose="02020603050405020304" pitchFamily="18" charset="0"/>
                <a:cs typeface="Times New Roman" panose="02020603050405020304" pitchFamily="18" charset="0"/>
              </a:rPr>
              <a:t>telki</a:t>
            </a:r>
            <a:r>
              <a:rPr lang="hu-HU" sz="5600" dirty="0">
                <a:latin typeface="Times New Roman" panose="02020603050405020304" pitchFamily="18" charset="0"/>
                <a:cs typeface="Times New Roman" panose="02020603050405020304" pitchFamily="18" charset="0"/>
              </a:rPr>
              <a:t> szolgalom,</a:t>
            </a:r>
          </a:p>
          <a:p>
            <a:pPr marL="0" indent="0" algn="just">
              <a:buNone/>
            </a:pPr>
            <a:r>
              <a:rPr lang="hu-HU" sz="5600" dirty="0">
                <a:latin typeface="Times New Roman" panose="02020603050405020304" pitchFamily="18" charset="0"/>
                <a:cs typeface="Times New Roman" panose="02020603050405020304" pitchFamily="18" charset="0"/>
              </a:rPr>
              <a:t>b) a közérdekű használati jog,</a:t>
            </a:r>
          </a:p>
          <a:p>
            <a:pPr marL="0" indent="0" algn="just">
              <a:buNone/>
            </a:pPr>
            <a:r>
              <a:rPr lang="hu-HU" sz="5600" dirty="0">
                <a:latin typeface="Times New Roman" panose="02020603050405020304" pitchFamily="18" charset="0"/>
                <a:cs typeface="Times New Roman" panose="02020603050405020304" pitchFamily="18" charset="0"/>
              </a:rPr>
              <a:t>c) az ingatlan-nyilvántartásba bejegyzett haszonélvezeti jog,</a:t>
            </a:r>
          </a:p>
          <a:p>
            <a:pPr marL="0" indent="0" algn="just">
              <a:buNone/>
            </a:pPr>
            <a:r>
              <a:rPr lang="hu-HU" sz="5600" dirty="0">
                <a:latin typeface="Times New Roman" panose="02020603050405020304" pitchFamily="18" charset="0"/>
                <a:cs typeface="Times New Roman" panose="02020603050405020304" pitchFamily="18" charset="0"/>
              </a:rPr>
              <a:t>d) a törvényen alapuló haszonélvezeti jog akkor is, ha nincs az ingatlan-nyilvántartásba bejegyezve.</a:t>
            </a:r>
          </a:p>
          <a:p>
            <a:pPr marL="0" indent="0" algn="just">
              <a:buNone/>
            </a:pPr>
            <a:r>
              <a:rPr lang="hu-HU" sz="5600" b="1" dirty="0">
                <a:latin typeface="Times New Roman" panose="02020603050405020304" pitchFamily="18" charset="0"/>
                <a:cs typeface="Times New Roman" panose="02020603050405020304" pitchFamily="18" charset="0"/>
              </a:rPr>
              <a:t>Nem terheli az </a:t>
            </a:r>
            <a:r>
              <a:rPr lang="hu-HU" sz="5600" dirty="0">
                <a:latin typeface="Times New Roman" panose="02020603050405020304" pitchFamily="18" charset="0"/>
                <a:cs typeface="Times New Roman" panose="02020603050405020304" pitchFamily="18" charset="0"/>
              </a:rPr>
              <a:t>ingatlant</a:t>
            </a:r>
            <a:r>
              <a:rPr lang="hu-HU" sz="5600" b="1" dirty="0">
                <a:latin typeface="Times New Roman" panose="02020603050405020304" pitchFamily="18" charset="0"/>
                <a:cs typeface="Times New Roman" panose="02020603050405020304" pitchFamily="18" charset="0"/>
              </a:rPr>
              <a:t> </a:t>
            </a:r>
            <a:r>
              <a:rPr lang="hu-HU" sz="5600" dirty="0">
                <a:latin typeface="Times New Roman" panose="02020603050405020304" pitchFamily="18" charset="0"/>
                <a:cs typeface="Times New Roman" panose="02020603050405020304" pitchFamily="18" charset="0"/>
              </a:rPr>
              <a:t>megszerző tulajdonos tulajdonjogát a </a:t>
            </a:r>
            <a:r>
              <a:rPr lang="hu-HU" sz="5600" b="1" dirty="0">
                <a:latin typeface="Times New Roman" panose="02020603050405020304" pitchFamily="18" charset="0"/>
                <a:cs typeface="Times New Roman" panose="02020603050405020304" pitchFamily="18" charset="0"/>
              </a:rPr>
              <a:t>haszonélvezeti jog </a:t>
            </a:r>
            <a:r>
              <a:rPr lang="hu-HU" sz="5600" dirty="0">
                <a:latin typeface="Times New Roman" panose="02020603050405020304" pitchFamily="18" charset="0"/>
                <a:cs typeface="Times New Roman" panose="02020603050405020304" pitchFamily="18" charset="0"/>
              </a:rPr>
              <a:t>- függetlenül attól, hogy az ingatlan-nyilvántartásba be van-e jegyezve -, ha annak </a:t>
            </a:r>
            <a:r>
              <a:rPr lang="hu-HU" sz="5600" i="1" dirty="0">
                <a:latin typeface="Times New Roman" panose="02020603050405020304" pitchFamily="18" charset="0"/>
                <a:cs typeface="Times New Roman" panose="02020603050405020304" pitchFamily="18" charset="0"/>
              </a:rPr>
              <a:t>jogosultja a végrehajtást kérő követelésének kielégítéséért felelős, vagy ha azt a jelzálogjog keletkezése után szerződéssel létesítették</a:t>
            </a:r>
            <a:r>
              <a:rPr lang="hu-HU" sz="5600" dirty="0">
                <a:latin typeface="Times New Roman" panose="02020603050405020304" pitchFamily="18" charset="0"/>
                <a:cs typeface="Times New Roman" panose="02020603050405020304" pitchFamily="18" charset="0"/>
              </a:rPr>
              <a:t> [</a:t>
            </a:r>
            <a:r>
              <a:rPr lang="hu-HU" sz="5600" dirty="0" err="1">
                <a:latin typeface="Times New Roman" panose="02020603050405020304" pitchFamily="18" charset="0"/>
                <a:cs typeface="Times New Roman" panose="02020603050405020304" pitchFamily="18" charset="0"/>
              </a:rPr>
              <a:t>Vht</a:t>
            </a:r>
            <a:r>
              <a:rPr lang="hu-HU" sz="5600" dirty="0">
                <a:latin typeface="Times New Roman" panose="02020603050405020304" pitchFamily="18" charset="0"/>
                <a:cs typeface="Times New Roman" panose="02020603050405020304" pitchFamily="18" charset="0"/>
              </a:rPr>
              <a:t>. 137. § (2) bekezdés].</a:t>
            </a:r>
          </a:p>
        </p:txBody>
      </p:sp>
    </p:spTree>
    <p:extLst>
      <p:ext uri="{BB962C8B-B14F-4D97-AF65-F5344CB8AC3E}">
        <p14:creationId xmlns:p14="http://schemas.microsoft.com/office/powerpoint/2010/main" val="2386337754"/>
      </p:ext>
    </p:extLst>
  </p:cSld>
  <p:clrMapOvr>
    <a:masterClrMapping/>
  </p:clrMapOvr>
  <p:transition spd="slow">
    <p:push dir="u"/>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a:bodyPr>
          <a:lstStyle/>
          <a:p>
            <a:pPr marL="0" indent="0" algn="ctr">
              <a:buNone/>
            </a:pPr>
            <a:r>
              <a:rPr lang="hu-HU" sz="2800" dirty="0">
                <a:latin typeface="Times New Roman" panose="02020603050405020304" pitchFamily="18" charset="0"/>
                <a:cs typeface="Times New Roman" panose="02020603050405020304" pitchFamily="18" charset="0"/>
              </a:rPr>
              <a:t>2. INGATLAN LEFOGLALÁSA</a:t>
            </a:r>
          </a:p>
          <a:p>
            <a:pPr marL="0" indent="0">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végrehajtó 3 munkanapon belül intézkedik az ingatlan lefoglalása iránt, ha:</a:t>
            </a:r>
          </a:p>
          <a:p>
            <a:pPr marL="0" indent="0" algn="just">
              <a:buNone/>
            </a:pPr>
            <a:endParaRPr lang="hu-HU" sz="800" dirty="0">
              <a:latin typeface="Times New Roman" panose="02020603050405020304" pitchFamily="18" charset="0"/>
              <a:cs typeface="Times New Roman" panose="02020603050405020304" pitchFamily="18" charset="0"/>
            </a:endParaRPr>
          </a:p>
          <a:p>
            <a:pPr lvl="1" algn="just"/>
            <a:r>
              <a:rPr lang="hu-HU" sz="1400" dirty="0">
                <a:latin typeface="Times New Roman" panose="02020603050405020304" pitchFamily="18" charset="0"/>
                <a:cs typeface="Times New Roman" panose="02020603050405020304" pitchFamily="18" charset="0"/>
              </a:rPr>
              <a:t>az ingatlan adatai ismertek (akár a végrehajtható okiratból, akár az ingatlan adatainak beszerzése által),</a:t>
            </a:r>
          </a:p>
          <a:p>
            <a:pPr lvl="1" algn="just"/>
            <a:r>
              <a:rPr lang="hu-HU" sz="1400" dirty="0">
                <a:latin typeface="Times New Roman" panose="02020603050405020304" pitchFamily="18" charset="0"/>
                <a:cs typeface="Times New Roman" panose="02020603050405020304" pitchFamily="18" charset="0"/>
              </a:rPr>
              <a:t>a végrehajtási költség előlegezése,</a:t>
            </a:r>
          </a:p>
          <a:p>
            <a:pPr lvl="1" algn="just"/>
            <a:r>
              <a:rPr lang="hu-HU" sz="1400" dirty="0">
                <a:latin typeface="Times New Roman" panose="02020603050405020304" pitchFamily="18" charset="0"/>
                <a:cs typeface="Times New Roman" panose="02020603050405020304" pitchFamily="18" charset="0"/>
              </a:rPr>
              <a:t>az igazgatási szolgáltatási díj megfizetése megtörtént (ez utóbbit is végrehajtási költségként kell behajtani)</a:t>
            </a:r>
          </a:p>
          <a:p>
            <a:pPr marL="457200" lvl="1" indent="0" algn="just">
              <a:buNone/>
            </a:pPr>
            <a:r>
              <a:rPr lang="hu-HU" sz="1400" dirty="0">
                <a:latin typeface="Times New Roman" panose="02020603050405020304" pitchFamily="18" charset="0"/>
                <a:cs typeface="Times New Roman" panose="02020603050405020304" pitchFamily="18" charset="0"/>
              </a:rPr>
              <a:t>     [</a:t>
            </a:r>
            <a:r>
              <a:rPr lang="hu-HU" sz="1400" dirty="0" err="1">
                <a:latin typeface="Times New Roman" panose="02020603050405020304" pitchFamily="18" charset="0"/>
                <a:cs typeface="Times New Roman" panose="02020603050405020304" pitchFamily="18" charset="0"/>
              </a:rPr>
              <a:t>Vht</a:t>
            </a:r>
            <a:r>
              <a:rPr lang="hu-HU" sz="1400" dirty="0">
                <a:latin typeface="Times New Roman" panose="02020603050405020304" pitchFamily="18" charset="0"/>
                <a:cs typeface="Times New Roman" panose="02020603050405020304" pitchFamily="18" charset="0"/>
              </a:rPr>
              <a:t>. 138. § (1) bekezdés].</a:t>
            </a:r>
          </a:p>
          <a:p>
            <a:pPr marL="457200" lvl="1" indent="0" algn="just">
              <a:buNone/>
            </a:pPr>
            <a:endParaRPr lang="hu-HU" sz="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végrehajtó megkeresi az ingatlanügyi hatóságot az ingatlan lefoglalása iránt. A foglalás a </a:t>
            </a:r>
            <a:r>
              <a:rPr lang="hu-HU" sz="1800" b="1" dirty="0">
                <a:latin typeface="Times New Roman" panose="02020603050405020304" pitchFamily="18" charset="0"/>
                <a:cs typeface="Times New Roman" panose="02020603050405020304" pitchFamily="18" charset="0"/>
              </a:rPr>
              <a:t>végrehajtási jog bejegyzésével valósul meg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138. § (2) bekezdés].</a:t>
            </a:r>
          </a:p>
          <a:p>
            <a:pPr marL="0" indent="0" algn="just">
              <a:buNone/>
            </a:pPr>
            <a:r>
              <a:rPr lang="hu-HU" sz="1800" dirty="0">
                <a:latin typeface="Times New Roman" panose="02020603050405020304" pitchFamily="18" charset="0"/>
                <a:cs typeface="Times New Roman" panose="02020603050405020304" pitchFamily="18" charset="0"/>
              </a:rPr>
              <a:t>A lakóingatlan </a:t>
            </a:r>
            <a:r>
              <a:rPr lang="hu-HU" sz="1800" b="1" dirty="0">
                <a:latin typeface="Times New Roman" panose="02020603050405020304" pitchFamily="18" charset="0"/>
                <a:cs typeface="Times New Roman" panose="02020603050405020304" pitchFamily="18" charset="0"/>
              </a:rPr>
              <a:t>lefoglalásának tényéről </a:t>
            </a:r>
            <a:r>
              <a:rPr lang="hu-HU" sz="1800" dirty="0">
                <a:latin typeface="Times New Roman" panose="02020603050405020304" pitchFamily="18" charset="0"/>
                <a:cs typeface="Times New Roman" panose="02020603050405020304" pitchFamily="18" charset="0"/>
              </a:rPr>
              <a:t>a végrehajtó - a végrehajtási jog bejegyzéséről szóló határozat részére történt kézbesítését követő 15 napon belül - </a:t>
            </a:r>
            <a:r>
              <a:rPr lang="hu-HU" sz="1800" b="1" dirty="0">
                <a:latin typeface="Times New Roman" panose="02020603050405020304" pitchFamily="18" charset="0"/>
                <a:cs typeface="Times New Roman" panose="02020603050405020304" pitchFamily="18" charset="0"/>
              </a:rPr>
              <a:t>tájékoztatja az ingatlan fekvése szerint illetékes </a:t>
            </a:r>
            <a:r>
              <a:rPr lang="hu-HU" sz="1800" dirty="0">
                <a:latin typeface="Times New Roman" panose="02020603050405020304" pitchFamily="18" charset="0"/>
                <a:cs typeface="Times New Roman" panose="02020603050405020304" pitchFamily="18" charset="0"/>
              </a:rPr>
              <a:t>jegyzőt </a:t>
            </a:r>
            <a:br>
              <a:rPr lang="hu-HU" sz="1800" dirty="0">
                <a:latin typeface="Times New Roman" panose="02020603050405020304" pitchFamily="18" charset="0"/>
                <a:cs typeface="Times New Roman" panose="02020603050405020304" pitchFamily="18" charset="0"/>
              </a:rPr>
            </a:b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138/C. §].</a:t>
            </a:r>
          </a:p>
        </p:txBody>
      </p:sp>
    </p:spTree>
    <p:extLst>
      <p:ext uri="{BB962C8B-B14F-4D97-AF65-F5344CB8AC3E}">
        <p14:creationId xmlns:p14="http://schemas.microsoft.com/office/powerpoint/2010/main" val="4060334750"/>
      </p:ext>
    </p:extLst>
  </p:cSld>
  <p:clrMapOvr>
    <a:masterClrMapping/>
  </p:clrMapOvr>
  <p:transition spd="slow">
    <p:push dir="u"/>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lnSpcReduction="10000"/>
          </a:bodyPr>
          <a:lstStyle/>
          <a:p>
            <a:pPr marL="0" indent="0" algn="ctr">
              <a:buNone/>
            </a:pPr>
            <a:r>
              <a:rPr lang="hu-HU" sz="2800" dirty="0">
                <a:latin typeface="Times New Roman" panose="02020603050405020304" pitchFamily="18" charset="0"/>
                <a:cs typeface="Times New Roman" panose="02020603050405020304" pitchFamily="18" charset="0"/>
              </a:rPr>
              <a:t>3. AZ INGATLAN ÉRTÉKESÍTÉSÉNEK IDŐPONTJA</a:t>
            </a:r>
          </a:p>
          <a:p>
            <a:pPr marL="0" indent="0">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végrehajtó a lefoglalt ingatlan </a:t>
            </a:r>
            <a:r>
              <a:rPr lang="hu-HU" sz="1800" b="1" dirty="0">
                <a:latin typeface="Times New Roman" panose="02020603050405020304" pitchFamily="18" charset="0"/>
                <a:cs typeface="Times New Roman" panose="02020603050405020304" pitchFamily="18" charset="0"/>
              </a:rPr>
              <a:t>értékesítése iránt </a:t>
            </a:r>
            <a:r>
              <a:rPr lang="hu-HU" sz="1800" dirty="0">
                <a:latin typeface="Times New Roman" panose="02020603050405020304" pitchFamily="18" charset="0"/>
                <a:cs typeface="Times New Roman" panose="02020603050405020304" pitchFamily="18" charset="0"/>
              </a:rPr>
              <a:t>a </a:t>
            </a:r>
            <a:r>
              <a:rPr lang="hu-HU" sz="1800" b="1" dirty="0">
                <a:latin typeface="Times New Roman" panose="02020603050405020304" pitchFamily="18" charset="0"/>
                <a:cs typeface="Times New Roman" panose="02020603050405020304" pitchFamily="18" charset="0"/>
              </a:rPr>
              <a:t>végrehajtást kérő kérelmére akkor intézkedhet</a:t>
            </a:r>
            <a:r>
              <a:rPr lang="hu-HU" sz="1800" dirty="0">
                <a:latin typeface="Times New Roman" panose="02020603050405020304" pitchFamily="18" charset="0"/>
                <a:cs typeface="Times New Roman" panose="02020603050405020304" pitchFamily="18" charset="0"/>
              </a:rPr>
              <a:t>, ha a </a:t>
            </a:r>
            <a:br>
              <a:rPr lang="hu-HU" sz="1800" dirty="0">
                <a:latin typeface="Times New Roman" panose="02020603050405020304" pitchFamily="18" charset="0"/>
                <a:cs typeface="Times New Roman" panose="02020603050405020304" pitchFamily="18" charset="0"/>
              </a:rPr>
            </a:br>
            <a:r>
              <a:rPr lang="hu-HU" sz="1800" dirty="0">
                <a:latin typeface="Times New Roman" panose="02020603050405020304" pitchFamily="18" charset="0"/>
                <a:cs typeface="Times New Roman" panose="02020603050405020304" pitchFamily="18" charset="0"/>
              </a:rPr>
              <a:t>7. § (2) bekezdése szerint a </a:t>
            </a:r>
            <a:r>
              <a:rPr lang="hu-HU" sz="1800" i="1" dirty="0">
                <a:latin typeface="Times New Roman" panose="02020603050405020304" pitchFamily="18" charset="0"/>
                <a:cs typeface="Times New Roman" panose="02020603050405020304" pitchFamily="18" charset="0"/>
              </a:rPr>
              <a:t>követelés viszonylag rövidebb időn belüli behajtása másképpen nem lehetséges</a:t>
            </a:r>
            <a:r>
              <a:rPr lang="hu-HU" sz="1800" dirty="0">
                <a:latin typeface="Times New Roman" panose="02020603050405020304" pitchFamily="18" charset="0"/>
                <a:cs typeface="Times New Roman" panose="02020603050405020304" pitchFamily="18" charset="0"/>
              </a:rPr>
              <a:t>, és a </a:t>
            </a:r>
            <a:r>
              <a:rPr lang="hu-HU" sz="1800" i="1" dirty="0">
                <a:latin typeface="Times New Roman" panose="02020603050405020304" pitchFamily="18" charset="0"/>
                <a:cs typeface="Times New Roman" panose="02020603050405020304" pitchFamily="18" charset="0"/>
              </a:rPr>
              <a:t>végrehajtási jog bejegyzéséről szóló határozatnak </a:t>
            </a:r>
            <a:r>
              <a:rPr lang="hu-HU" sz="1800" dirty="0">
                <a:latin typeface="Times New Roman" panose="02020603050405020304" pitchFamily="18" charset="0"/>
                <a:cs typeface="Times New Roman" panose="02020603050405020304" pitchFamily="18" charset="0"/>
              </a:rPr>
              <a:t>a végrehajtó </a:t>
            </a:r>
            <a:r>
              <a:rPr lang="hu-HU" sz="1800" i="1" dirty="0">
                <a:latin typeface="Times New Roman" panose="02020603050405020304" pitchFamily="18" charset="0"/>
                <a:cs typeface="Times New Roman" panose="02020603050405020304" pitchFamily="18" charset="0"/>
              </a:rPr>
              <a:t>részére történt kézbesítésétől számított 45 nap vagy a 138/C. § szerinti tájékoztatástól számított 60 nap eltelt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139. § (1) bekezdés].  </a:t>
            </a:r>
          </a:p>
          <a:p>
            <a:pPr marL="0" indent="0" algn="just">
              <a:buNone/>
            </a:pPr>
            <a:r>
              <a:rPr lang="hu-HU" sz="1800" dirty="0">
                <a:latin typeface="Times New Roman" panose="02020603050405020304" pitchFamily="18" charset="0"/>
                <a:cs typeface="Times New Roman" panose="02020603050405020304" pitchFamily="18" charset="0"/>
              </a:rPr>
              <a:t>Ha a végrehajtási jog bejegyzéséről szóló határozatnak a végrehajtó részére történt kézbesítésétől számított 8 napon belül </a:t>
            </a:r>
            <a:r>
              <a:rPr lang="hu-HU" sz="1800" b="1" dirty="0">
                <a:latin typeface="Times New Roman" panose="02020603050405020304" pitchFamily="18" charset="0"/>
                <a:cs typeface="Times New Roman" panose="02020603050405020304" pitchFamily="18" charset="0"/>
              </a:rPr>
              <a:t>igénypert indítottak</a:t>
            </a:r>
            <a:r>
              <a:rPr lang="hu-HU" sz="1800" dirty="0">
                <a:latin typeface="Times New Roman" panose="02020603050405020304" pitchFamily="18" charset="0"/>
                <a:cs typeface="Times New Roman" panose="02020603050405020304" pitchFamily="18" charset="0"/>
              </a:rPr>
              <a:t>, az igényelt ingatlan </a:t>
            </a:r>
            <a:r>
              <a:rPr lang="hu-HU" sz="1800" b="1" dirty="0">
                <a:latin typeface="Times New Roman" panose="02020603050405020304" pitchFamily="18" charset="0"/>
                <a:cs typeface="Times New Roman" panose="02020603050405020304" pitchFamily="18" charset="0"/>
              </a:rPr>
              <a:t>becsértékének megállapítása iránt </a:t>
            </a:r>
            <a:r>
              <a:rPr lang="hu-HU" sz="1800" dirty="0">
                <a:latin typeface="Times New Roman" panose="02020603050405020304" pitchFamily="18" charset="0"/>
                <a:cs typeface="Times New Roman" panose="02020603050405020304" pitchFamily="18" charset="0"/>
              </a:rPr>
              <a:t>az </a:t>
            </a:r>
            <a:r>
              <a:rPr lang="hu-HU" sz="1800" i="1" dirty="0">
                <a:latin typeface="Times New Roman" panose="02020603050405020304" pitchFamily="18" charset="0"/>
                <a:cs typeface="Times New Roman" panose="02020603050405020304" pitchFamily="18" charset="0"/>
              </a:rPr>
              <a:t>igényper jogerős befejezése után lehet intézkedni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139. § (2) bekezdés].</a:t>
            </a:r>
          </a:p>
          <a:p>
            <a:pPr marL="0" indent="0" algn="just">
              <a:buNone/>
            </a:pPr>
            <a:r>
              <a:rPr lang="hu-HU" sz="1800" dirty="0">
                <a:latin typeface="Times New Roman" panose="02020603050405020304" pitchFamily="18" charset="0"/>
                <a:cs typeface="Times New Roman" panose="02020603050405020304" pitchFamily="18" charset="0"/>
              </a:rPr>
              <a:t>A végrehajtó az </a:t>
            </a:r>
            <a:r>
              <a:rPr lang="hu-HU" sz="1800" b="1" dirty="0">
                <a:latin typeface="Times New Roman" panose="02020603050405020304" pitchFamily="18" charset="0"/>
                <a:cs typeface="Times New Roman" panose="02020603050405020304" pitchFamily="18" charset="0"/>
              </a:rPr>
              <a:t>ingatlan árveréséről szóló hirdetményt </a:t>
            </a:r>
            <a:r>
              <a:rPr lang="hu-HU" sz="1800" dirty="0">
                <a:latin typeface="Times New Roman" panose="02020603050405020304" pitchFamily="18" charset="0"/>
                <a:cs typeface="Times New Roman" panose="02020603050405020304" pitchFamily="18" charset="0"/>
              </a:rPr>
              <a:t>a </a:t>
            </a:r>
            <a:r>
              <a:rPr lang="hu-HU" sz="1800" i="1" dirty="0">
                <a:latin typeface="Times New Roman" panose="02020603050405020304" pitchFamily="18" charset="0"/>
                <a:cs typeface="Times New Roman" panose="02020603050405020304" pitchFamily="18" charset="0"/>
              </a:rPr>
              <a:t>becsérték megállapításától</a:t>
            </a:r>
            <a:r>
              <a:rPr lang="hu-HU" sz="1800" dirty="0">
                <a:latin typeface="Times New Roman" panose="02020603050405020304" pitchFamily="18" charset="0"/>
                <a:cs typeface="Times New Roman" panose="02020603050405020304" pitchFamily="18" charset="0"/>
              </a:rPr>
              <a:t>, végrehajtási kifogás előterjesztése esetén a </a:t>
            </a:r>
            <a:r>
              <a:rPr lang="hu-HU" sz="1800" i="1" dirty="0">
                <a:latin typeface="Times New Roman" panose="02020603050405020304" pitchFamily="18" charset="0"/>
                <a:cs typeface="Times New Roman" panose="02020603050405020304" pitchFamily="18" charset="0"/>
              </a:rPr>
              <a:t>becsérték tárgyában hozott jogerős bírósági határozat kézhezvételétől </a:t>
            </a:r>
            <a:r>
              <a:rPr lang="hu-HU" sz="1800" dirty="0">
                <a:latin typeface="Times New Roman" panose="02020603050405020304" pitchFamily="18" charset="0"/>
                <a:cs typeface="Times New Roman" panose="02020603050405020304" pitchFamily="18" charset="0"/>
              </a:rPr>
              <a:t>számított </a:t>
            </a:r>
            <a:r>
              <a:rPr lang="hu-HU" sz="1800" i="1" dirty="0">
                <a:latin typeface="Times New Roman" panose="02020603050405020304" pitchFamily="18" charset="0"/>
                <a:cs typeface="Times New Roman" panose="02020603050405020304" pitchFamily="18" charset="0"/>
              </a:rPr>
              <a:t>30 napon belül </a:t>
            </a:r>
            <a:r>
              <a:rPr lang="hu-HU" sz="1800" b="1" dirty="0">
                <a:latin typeface="Times New Roman" panose="02020603050405020304" pitchFamily="18" charset="0"/>
                <a:cs typeface="Times New Roman" panose="02020603050405020304" pitchFamily="18" charset="0"/>
              </a:rPr>
              <a:t>köteles közzétenni az elektronikus árverési hirdetmények nyilvántartásában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139. § (3) bekezdés].</a:t>
            </a:r>
          </a:p>
          <a:p>
            <a:pPr marL="0" indent="0" algn="just">
              <a:buNone/>
            </a:pPr>
            <a:r>
              <a:rPr lang="hu-HU" sz="1800" dirty="0">
                <a:latin typeface="Times New Roman" panose="02020603050405020304" pitchFamily="18" charset="0"/>
                <a:cs typeface="Times New Roman" panose="02020603050405020304" pitchFamily="18" charset="0"/>
              </a:rPr>
              <a:t>A végrehajtó a lefoglalt </a:t>
            </a:r>
            <a:r>
              <a:rPr lang="hu-HU" sz="1800" b="1" dirty="0">
                <a:latin typeface="Times New Roman" panose="02020603050405020304" pitchFamily="18" charset="0"/>
                <a:cs typeface="Times New Roman" panose="02020603050405020304" pitchFamily="18" charset="0"/>
              </a:rPr>
              <a:t>ingatlan becsértékének megállapítása </a:t>
            </a:r>
            <a:r>
              <a:rPr lang="hu-HU" sz="1800" dirty="0">
                <a:latin typeface="Times New Roman" panose="02020603050405020304" pitchFamily="18" charset="0"/>
                <a:cs typeface="Times New Roman" panose="02020603050405020304" pitchFamily="18" charset="0"/>
              </a:rPr>
              <a:t>iránt </a:t>
            </a:r>
            <a:r>
              <a:rPr lang="hu-HU" sz="1800" b="1" dirty="0">
                <a:latin typeface="Times New Roman" panose="02020603050405020304" pitchFamily="18" charset="0"/>
                <a:cs typeface="Times New Roman" panose="02020603050405020304" pitchFamily="18" charset="0"/>
              </a:rPr>
              <a:t>akkor intézkedhet</a:t>
            </a:r>
            <a:r>
              <a:rPr lang="hu-HU" sz="1800" dirty="0">
                <a:latin typeface="Times New Roman" panose="02020603050405020304" pitchFamily="18" charset="0"/>
                <a:cs typeface="Times New Roman" panose="02020603050405020304" pitchFamily="18" charset="0"/>
              </a:rPr>
              <a:t>, ha </a:t>
            </a:r>
            <a:r>
              <a:rPr lang="hu-HU" sz="1800" b="1" dirty="0">
                <a:latin typeface="Times New Roman" panose="02020603050405020304" pitchFamily="18" charset="0"/>
                <a:cs typeface="Times New Roman" panose="02020603050405020304" pitchFamily="18" charset="0"/>
              </a:rPr>
              <a:t>a tartozás összege </a:t>
            </a:r>
            <a:r>
              <a:rPr lang="hu-HU" sz="1800" dirty="0">
                <a:latin typeface="Times New Roman" panose="02020603050405020304" pitchFamily="18" charset="0"/>
                <a:cs typeface="Times New Roman" panose="02020603050405020304" pitchFamily="18" charset="0"/>
              </a:rPr>
              <a:t>az </a:t>
            </a:r>
            <a:r>
              <a:rPr lang="hu-HU" sz="1800" b="1" dirty="0">
                <a:latin typeface="Times New Roman" panose="02020603050405020304" pitchFamily="18" charset="0"/>
                <a:cs typeface="Times New Roman" panose="02020603050405020304" pitchFamily="18" charset="0"/>
              </a:rPr>
              <a:t>500.000,- Ft-ot meghaladja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139. § (9) bekezdés].</a:t>
            </a:r>
          </a:p>
        </p:txBody>
      </p:sp>
    </p:spTree>
    <p:extLst>
      <p:ext uri="{BB962C8B-B14F-4D97-AF65-F5344CB8AC3E}">
        <p14:creationId xmlns:p14="http://schemas.microsoft.com/office/powerpoint/2010/main" val="3745392857"/>
      </p:ext>
    </p:extLst>
  </p:cSld>
  <p:clrMapOvr>
    <a:masterClrMapping/>
  </p:clrMapOvr>
  <p:transition spd="slow">
    <p:push dir="u"/>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77500" lnSpcReduction="20000"/>
          </a:bodyPr>
          <a:lstStyle/>
          <a:p>
            <a:pPr marL="0" indent="0" algn="ctr">
              <a:buNone/>
            </a:pPr>
            <a:r>
              <a:rPr lang="hu-HU" sz="2800" dirty="0">
                <a:latin typeface="Times New Roman" panose="02020603050405020304" pitchFamily="18" charset="0"/>
                <a:cs typeface="Times New Roman" panose="02020603050405020304" pitchFamily="18" charset="0"/>
              </a:rPr>
              <a:t>4. AZ INGATLAN BECSÉRTÉKE</a:t>
            </a:r>
          </a:p>
          <a:p>
            <a:pPr marL="0" indent="0">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a:t>
            </a:r>
            <a:r>
              <a:rPr lang="hu-HU" sz="1800" b="1" dirty="0">
                <a:latin typeface="Times New Roman" panose="02020603050405020304" pitchFamily="18" charset="0"/>
                <a:cs typeface="Times New Roman" panose="02020603050405020304" pitchFamily="18" charset="0"/>
              </a:rPr>
              <a:t>végrehajtó</a:t>
            </a:r>
            <a:r>
              <a:rPr lang="hu-HU" sz="1800" dirty="0">
                <a:latin typeface="Times New Roman" panose="02020603050405020304" pitchFamily="18" charset="0"/>
                <a:cs typeface="Times New Roman" panose="02020603050405020304" pitchFamily="18" charset="0"/>
              </a:rPr>
              <a:t> az ingatlan értékesítése előtt a 6 hónapnál nem régebbi adó- és értékbizonyítványt is figyelembe véve vagy - bármelyik </a:t>
            </a:r>
            <a:r>
              <a:rPr lang="hu-HU" sz="1800" i="1" dirty="0">
                <a:latin typeface="Times New Roman" panose="02020603050405020304" pitchFamily="18" charset="0"/>
                <a:cs typeface="Times New Roman" panose="02020603050405020304" pitchFamily="18" charset="0"/>
              </a:rPr>
              <a:t>fél</a:t>
            </a:r>
            <a:r>
              <a:rPr lang="hu-HU" sz="1800" dirty="0">
                <a:latin typeface="Times New Roman" panose="02020603050405020304" pitchFamily="18" charset="0"/>
                <a:cs typeface="Times New Roman" panose="02020603050405020304" pitchFamily="18" charset="0"/>
              </a:rPr>
              <a:t> erre irányuló </a:t>
            </a:r>
            <a:r>
              <a:rPr lang="hu-HU" sz="1800" i="1" dirty="0">
                <a:latin typeface="Times New Roman" panose="02020603050405020304" pitchFamily="18" charset="0"/>
                <a:cs typeface="Times New Roman" panose="02020603050405020304" pitchFamily="18" charset="0"/>
              </a:rPr>
              <a:t>kérelmére</a:t>
            </a:r>
            <a:r>
              <a:rPr lang="hu-HU" sz="1800" dirty="0">
                <a:latin typeface="Times New Roman" panose="02020603050405020304" pitchFamily="18" charset="0"/>
                <a:cs typeface="Times New Roman" panose="02020603050405020304" pitchFamily="18" charset="0"/>
              </a:rPr>
              <a:t> - </a:t>
            </a:r>
            <a:r>
              <a:rPr lang="hu-HU" sz="1800" i="1" dirty="0">
                <a:latin typeface="Times New Roman" panose="02020603050405020304" pitchFamily="18" charset="0"/>
                <a:cs typeface="Times New Roman" panose="02020603050405020304" pitchFamily="18" charset="0"/>
              </a:rPr>
              <a:t>igazságügyi szakértő szakvéleménye alapján </a:t>
            </a:r>
            <a:r>
              <a:rPr lang="hu-HU" sz="1800" b="1" dirty="0">
                <a:latin typeface="Times New Roman" panose="02020603050405020304" pitchFamily="18" charset="0"/>
                <a:cs typeface="Times New Roman" panose="02020603050405020304" pitchFamily="18" charset="0"/>
              </a:rPr>
              <a:t>megállapítja</a:t>
            </a:r>
            <a:r>
              <a:rPr lang="hu-HU" sz="1800" dirty="0">
                <a:latin typeface="Times New Roman" panose="02020603050405020304" pitchFamily="18" charset="0"/>
                <a:cs typeface="Times New Roman" panose="02020603050405020304" pitchFamily="18" charset="0"/>
              </a:rPr>
              <a:t> az </a:t>
            </a:r>
            <a:r>
              <a:rPr lang="hu-HU" sz="1800" b="1" dirty="0">
                <a:latin typeface="Times New Roman" panose="02020603050405020304" pitchFamily="18" charset="0"/>
                <a:cs typeface="Times New Roman" panose="02020603050405020304" pitchFamily="18" charset="0"/>
              </a:rPr>
              <a:t>ingatlan becsértékét mind a beköltözhető, mind pedig a lakott állapotban történő értékesítés esetére</a:t>
            </a:r>
            <a:r>
              <a:rPr lang="hu-HU" sz="1800" dirty="0">
                <a:latin typeface="Times New Roman" panose="02020603050405020304" pitchFamily="18" charset="0"/>
                <a:cs typeface="Times New Roman" panose="02020603050405020304" pitchFamily="18" charset="0"/>
              </a:rPr>
              <a:t>. Az adó- és értékbizonyítványnak, illetve az igazságügyi szakértő szakvéleményének tartalmaznia kell azt, hogy az ingatlan a 147. § (3) bekezdése szerint </a:t>
            </a:r>
            <a:r>
              <a:rPr lang="hu-HU" sz="1800" i="1" dirty="0">
                <a:latin typeface="Times New Roman" panose="02020603050405020304" pitchFamily="18" charset="0"/>
                <a:cs typeface="Times New Roman" panose="02020603050405020304" pitchFamily="18" charset="0"/>
              </a:rPr>
              <a:t>lakóingatlannak</a:t>
            </a:r>
            <a:r>
              <a:rPr lang="hu-HU" sz="1800" dirty="0">
                <a:latin typeface="Times New Roman" panose="02020603050405020304" pitchFamily="18" charset="0"/>
                <a:cs typeface="Times New Roman" panose="02020603050405020304" pitchFamily="18" charset="0"/>
              </a:rPr>
              <a:t> minősül-e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140. § (1) bekezdés].  </a:t>
            </a:r>
          </a:p>
          <a:p>
            <a:pPr marL="0" indent="0" algn="just">
              <a:buNone/>
            </a:pPr>
            <a:r>
              <a:rPr lang="hu-HU" sz="1800" dirty="0">
                <a:latin typeface="Times New Roman" panose="02020603050405020304" pitchFamily="18" charset="0"/>
                <a:cs typeface="Times New Roman" panose="02020603050405020304" pitchFamily="18" charset="0"/>
              </a:rPr>
              <a:t>A végrehajtó az ingatlan becsértékét </a:t>
            </a:r>
            <a:r>
              <a:rPr lang="hu-HU" sz="1800" b="1" dirty="0">
                <a:latin typeface="Times New Roman" panose="02020603050405020304" pitchFamily="18" charset="0"/>
                <a:cs typeface="Times New Roman" panose="02020603050405020304" pitchFamily="18" charset="0"/>
              </a:rPr>
              <a:t>közli</a:t>
            </a:r>
            <a:r>
              <a:rPr lang="hu-HU" sz="1800" dirty="0">
                <a:latin typeface="Times New Roman" panose="02020603050405020304" pitchFamily="18" charset="0"/>
                <a:cs typeface="Times New Roman" panose="02020603050405020304" pitchFamily="18" charset="0"/>
              </a:rPr>
              <a:t> a </a:t>
            </a:r>
            <a:r>
              <a:rPr lang="hu-HU" sz="1800" b="1" dirty="0">
                <a:latin typeface="Times New Roman" panose="02020603050405020304" pitchFamily="18" charset="0"/>
                <a:cs typeface="Times New Roman" panose="02020603050405020304" pitchFamily="18" charset="0"/>
              </a:rPr>
              <a:t>felekkel</a:t>
            </a:r>
            <a:r>
              <a:rPr lang="hu-HU" sz="1800" dirty="0">
                <a:latin typeface="Times New Roman" panose="02020603050405020304" pitchFamily="18" charset="0"/>
                <a:cs typeface="Times New Roman" panose="02020603050405020304" pitchFamily="18" charset="0"/>
              </a:rPr>
              <a:t> és azokkal, akiknek az </a:t>
            </a:r>
            <a:r>
              <a:rPr lang="hu-HU" sz="1800" b="1" dirty="0">
                <a:latin typeface="Times New Roman" panose="02020603050405020304" pitchFamily="18" charset="0"/>
                <a:cs typeface="Times New Roman" panose="02020603050405020304" pitchFamily="18" charset="0"/>
              </a:rPr>
              <a:t>ingatlanra vonatkozóan az ingatlan-nyilvántartásba bejegyzett joguk van</a:t>
            </a:r>
            <a:r>
              <a:rPr lang="hu-HU" sz="1800" dirty="0">
                <a:latin typeface="Times New Roman" panose="02020603050405020304" pitchFamily="18" charset="0"/>
                <a:cs typeface="Times New Roman" panose="02020603050405020304" pitchFamily="18" charset="0"/>
              </a:rPr>
              <a:t>, valamint </a:t>
            </a:r>
            <a:r>
              <a:rPr lang="hu-HU" sz="1800" b="1" dirty="0">
                <a:latin typeface="Times New Roman" panose="02020603050405020304" pitchFamily="18" charset="0"/>
                <a:cs typeface="Times New Roman" panose="02020603050405020304" pitchFamily="18" charset="0"/>
              </a:rPr>
              <a:t>föld értékesítése </a:t>
            </a:r>
            <a:r>
              <a:rPr lang="hu-HU" sz="1800" dirty="0">
                <a:latin typeface="Times New Roman" panose="02020603050405020304" pitchFamily="18" charset="0"/>
                <a:cs typeface="Times New Roman" panose="02020603050405020304" pitchFamily="18" charset="0"/>
              </a:rPr>
              <a:t>esetében a </a:t>
            </a:r>
            <a:r>
              <a:rPr lang="hu-HU" sz="1800" b="1" dirty="0">
                <a:latin typeface="Times New Roman" panose="02020603050405020304" pitchFamily="18" charset="0"/>
                <a:cs typeface="Times New Roman" panose="02020603050405020304" pitchFamily="18" charset="0"/>
              </a:rPr>
              <a:t>Nemzeti Földalappal </a:t>
            </a:r>
            <a:r>
              <a:rPr lang="hu-HU" sz="1800" dirty="0">
                <a:latin typeface="Times New Roman" panose="02020603050405020304" pitchFamily="18" charset="0"/>
                <a:cs typeface="Times New Roman" panose="02020603050405020304" pitchFamily="18" charset="0"/>
              </a:rPr>
              <a:t>is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140. § (2) bekezdés].</a:t>
            </a:r>
          </a:p>
          <a:p>
            <a:pPr marL="0" indent="0" algn="just">
              <a:buNone/>
            </a:pPr>
            <a:r>
              <a:rPr lang="hu-HU" sz="1800" dirty="0">
                <a:latin typeface="Times New Roman" panose="02020603050405020304" pitchFamily="18" charset="0"/>
                <a:cs typeface="Times New Roman" panose="02020603050405020304" pitchFamily="18" charset="0"/>
              </a:rPr>
              <a:t>Ha nem állnak fenn a 141. § (3) bekezdésének a)-d) pontjában foglalt feltételek, a végrehajtó a </a:t>
            </a:r>
            <a:r>
              <a:rPr lang="hu-HU" sz="1800" b="1" dirty="0">
                <a:latin typeface="Times New Roman" panose="02020603050405020304" pitchFamily="18" charset="0"/>
                <a:cs typeface="Times New Roman" panose="02020603050405020304" pitchFamily="18" charset="0"/>
              </a:rPr>
              <a:t>becsérték közlésével egyidejűleg tájékoztatja</a:t>
            </a:r>
            <a:r>
              <a:rPr lang="hu-HU" sz="1800" dirty="0">
                <a:latin typeface="Times New Roman" panose="02020603050405020304" pitchFamily="18" charset="0"/>
                <a:cs typeface="Times New Roman" panose="02020603050405020304" pitchFamily="18" charset="0"/>
              </a:rPr>
              <a:t> a </a:t>
            </a:r>
            <a:r>
              <a:rPr lang="hu-HU" sz="1800" b="1" dirty="0">
                <a:latin typeface="Times New Roman" panose="02020603050405020304" pitchFamily="18" charset="0"/>
                <a:cs typeface="Times New Roman" panose="02020603050405020304" pitchFamily="18" charset="0"/>
              </a:rPr>
              <a:t>végrehajtást kérőt </a:t>
            </a:r>
            <a:r>
              <a:rPr lang="hu-HU" sz="1800" dirty="0">
                <a:latin typeface="Times New Roman" panose="02020603050405020304" pitchFamily="18" charset="0"/>
                <a:cs typeface="Times New Roman" panose="02020603050405020304" pitchFamily="18" charset="0"/>
              </a:rPr>
              <a:t>arról, hogy az ingatlan </a:t>
            </a:r>
            <a:r>
              <a:rPr lang="hu-HU" sz="1800" b="1" dirty="0">
                <a:latin typeface="Times New Roman" panose="02020603050405020304" pitchFamily="18" charset="0"/>
                <a:cs typeface="Times New Roman" panose="02020603050405020304" pitchFamily="18" charset="0"/>
              </a:rPr>
              <a:t>lakott állapotban történő értékesítésére akkor kerül sor</a:t>
            </a:r>
            <a:r>
              <a:rPr lang="hu-HU" sz="1800" dirty="0">
                <a:latin typeface="Times New Roman" panose="02020603050405020304" pitchFamily="18" charset="0"/>
                <a:cs typeface="Times New Roman" panose="02020603050405020304" pitchFamily="18" charset="0"/>
              </a:rPr>
              <a:t>, ha az erre irányuló </a:t>
            </a:r>
            <a:r>
              <a:rPr lang="hu-HU" sz="1800" b="1" dirty="0">
                <a:latin typeface="Times New Roman" panose="02020603050405020304" pitchFamily="18" charset="0"/>
                <a:cs typeface="Times New Roman" panose="02020603050405020304" pitchFamily="18" charset="0"/>
              </a:rPr>
              <a:t>kérelmét</a:t>
            </a:r>
            <a:r>
              <a:rPr lang="hu-HU" sz="1800" dirty="0">
                <a:latin typeface="Times New Roman" panose="02020603050405020304" pitchFamily="18" charset="0"/>
                <a:cs typeface="Times New Roman" panose="02020603050405020304" pitchFamily="18" charset="0"/>
              </a:rPr>
              <a:t> a tájékoztatás kézhezvételétől számított 15 napon belül </a:t>
            </a:r>
            <a:r>
              <a:rPr lang="hu-HU" sz="1800" b="1" dirty="0">
                <a:latin typeface="Times New Roman" panose="02020603050405020304" pitchFamily="18" charset="0"/>
                <a:cs typeface="Times New Roman" panose="02020603050405020304" pitchFamily="18" charset="0"/>
              </a:rPr>
              <a:t>előterjeszti</a:t>
            </a:r>
            <a:r>
              <a:rPr lang="hu-HU" sz="1800" dirty="0">
                <a:latin typeface="Times New Roman" panose="02020603050405020304" pitchFamily="18" charset="0"/>
                <a:cs typeface="Times New Roman" panose="02020603050405020304" pitchFamily="18" charset="0"/>
              </a:rPr>
              <a:t> a végrehajtónál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140. § (3) bekezdés]. .</a:t>
            </a:r>
          </a:p>
          <a:p>
            <a:pPr marL="0" indent="0" algn="just">
              <a:buNone/>
            </a:pPr>
            <a:r>
              <a:rPr lang="hu-HU" sz="1800" dirty="0">
                <a:latin typeface="Times New Roman" panose="02020603050405020304" pitchFamily="18" charset="0"/>
                <a:cs typeface="Times New Roman" panose="02020603050405020304" pitchFamily="18" charset="0"/>
              </a:rPr>
              <a:t>A végrehajtó a </a:t>
            </a:r>
            <a:r>
              <a:rPr lang="hu-HU" sz="1800" b="1" dirty="0">
                <a:latin typeface="Times New Roman" panose="02020603050405020304" pitchFamily="18" charset="0"/>
                <a:cs typeface="Times New Roman" panose="02020603050405020304" pitchFamily="18" charset="0"/>
              </a:rPr>
              <a:t>becsérték közlésével egyidejűleg tájékoztatja az adóst </a:t>
            </a:r>
            <a:r>
              <a:rPr lang="hu-HU" sz="1800" dirty="0">
                <a:latin typeface="Times New Roman" panose="02020603050405020304" pitchFamily="18" charset="0"/>
                <a:cs typeface="Times New Roman" panose="02020603050405020304" pitchFamily="18" charset="0"/>
              </a:rPr>
              <a:t>arról, hogy az értékesítést követően fennálló </a:t>
            </a:r>
            <a:r>
              <a:rPr lang="hu-HU" sz="1800" b="1" dirty="0">
                <a:latin typeface="Times New Roman" panose="02020603050405020304" pitchFamily="18" charset="0"/>
                <a:cs typeface="Times New Roman" panose="02020603050405020304" pitchFamily="18" charset="0"/>
              </a:rPr>
              <a:t>kiköltözési kötelezettsége teljesítésének elhalasztása iránti kérelmét </a:t>
            </a:r>
            <a:r>
              <a:rPr lang="hu-HU" sz="1800" dirty="0">
                <a:latin typeface="Times New Roman" panose="02020603050405020304" pitchFamily="18" charset="0"/>
                <a:cs typeface="Times New Roman" panose="02020603050405020304" pitchFamily="18" charset="0"/>
              </a:rPr>
              <a:t>legkésőbb a </a:t>
            </a:r>
            <a:r>
              <a:rPr lang="hu-HU" sz="1800" i="1" dirty="0">
                <a:latin typeface="Times New Roman" panose="02020603050405020304" pitchFamily="18" charset="0"/>
                <a:cs typeface="Times New Roman" panose="02020603050405020304" pitchFamily="18" charset="0"/>
              </a:rPr>
              <a:t>közlés kézhezvételétől számított 15 napon belül </a:t>
            </a:r>
            <a:r>
              <a:rPr lang="hu-HU" sz="1800" b="1" dirty="0">
                <a:latin typeface="Times New Roman" panose="02020603050405020304" pitchFamily="18" charset="0"/>
                <a:cs typeface="Times New Roman" panose="02020603050405020304" pitchFamily="18" charset="0"/>
              </a:rPr>
              <a:t>terjesztheti</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elő</a:t>
            </a:r>
            <a:r>
              <a:rPr lang="hu-HU" sz="1800" dirty="0">
                <a:latin typeface="Times New Roman" panose="02020603050405020304" pitchFamily="18" charset="0"/>
                <a:cs typeface="Times New Roman" panose="02020603050405020304" pitchFamily="18" charset="0"/>
              </a:rPr>
              <a:t> a bíróságnál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a:t>
            </a:r>
            <a:br>
              <a:rPr lang="hu-HU" sz="1800" dirty="0">
                <a:latin typeface="Times New Roman" panose="02020603050405020304" pitchFamily="18" charset="0"/>
                <a:cs typeface="Times New Roman" panose="02020603050405020304" pitchFamily="18" charset="0"/>
              </a:rPr>
            </a:br>
            <a:r>
              <a:rPr lang="hu-HU" sz="1800" dirty="0">
                <a:latin typeface="Times New Roman" panose="02020603050405020304" pitchFamily="18" charset="0"/>
                <a:cs typeface="Times New Roman" panose="02020603050405020304" pitchFamily="18" charset="0"/>
              </a:rPr>
              <a:t>140. § (4) bekezdés]. </a:t>
            </a:r>
          </a:p>
          <a:p>
            <a:pPr marL="0" indent="0" algn="just">
              <a:buNone/>
            </a:pPr>
            <a:r>
              <a:rPr lang="hu-HU" sz="1800" dirty="0">
                <a:latin typeface="Times New Roman" panose="02020603050405020304" pitchFamily="18" charset="0"/>
                <a:cs typeface="Times New Roman" panose="02020603050405020304" pitchFamily="18" charset="0"/>
              </a:rPr>
              <a:t>A végrehajtó a </a:t>
            </a:r>
            <a:r>
              <a:rPr lang="hu-HU" sz="1800" b="1" dirty="0">
                <a:latin typeface="Times New Roman" panose="02020603050405020304" pitchFamily="18" charset="0"/>
                <a:cs typeface="Times New Roman" panose="02020603050405020304" pitchFamily="18" charset="0"/>
              </a:rPr>
              <a:t>becsérték közlésével egyidejűleg tájékoztatja a feleket a részletfizetés lehetőségéről </a:t>
            </a:r>
            <a:r>
              <a:rPr lang="hu-HU" sz="1800" dirty="0">
                <a:latin typeface="Times New Roman" panose="02020603050405020304" pitchFamily="18" charset="0"/>
                <a:cs typeface="Times New Roman" panose="02020603050405020304" pitchFamily="18" charset="0"/>
              </a:rPr>
              <a:t>és </a:t>
            </a:r>
            <a:r>
              <a:rPr lang="hu-HU" sz="1800" b="1" dirty="0">
                <a:latin typeface="Times New Roman" panose="02020603050405020304" pitchFamily="18" charset="0"/>
                <a:cs typeface="Times New Roman" panose="02020603050405020304" pitchFamily="18" charset="0"/>
              </a:rPr>
              <a:t>feltételeiről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140. § (5) bekezdés]. </a:t>
            </a:r>
          </a:p>
          <a:p>
            <a:pPr marL="0" indent="0" algn="just">
              <a:buNone/>
            </a:pPr>
            <a:r>
              <a:rPr lang="hu-HU" sz="1800" dirty="0">
                <a:latin typeface="Times New Roman" panose="02020603050405020304" pitchFamily="18" charset="0"/>
                <a:cs typeface="Times New Roman" panose="02020603050405020304" pitchFamily="18" charset="0"/>
              </a:rPr>
              <a:t>A végrehajtó a </a:t>
            </a:r>
            <a:r>
              <a:rPr lang="hu-HU" sz="1800" b="1" dirty="0">
                <a:latin typeface="Times New Roman" panose="02020603050405020304" pitchFamily="18" charset="0"/>
                <a:cs typeface="Times New Roman" panose="02020603050405020304" pitchFamily="18" charset="0"/>
              </a:rPr>
              <a:t>becsérték közlésével egyidejűleg tájékoztatja a zálogjogosultat </a:t>
            </a:r>
            <a:r>
              <a:rPr lang="hu-HU" sz="1800" dirty="0">
                <a:latin typeface="Times New Roman" panose="02020603050405020304" pitchFamily="18" charset="0"/>
                <a:cs typeface="Times New Roman" panose="02020603050405020304" pitchFamily="18" charset="0"/>
              </a:rPr>
              <a:t>arról, hogy a </a:t>
            </a:r>
            <a:r>
              <a:rPr lang="hu-HU" sz="1800" b="1" dirty="0">
                <a:latin typeface="Times New Roman" panose="02020603050405020304" pitchFamily="18" charset="0"/>
                <a:cs typeface="Times New Roman" panose="02020603050405020304" pitchFamily="18" charset="0"/>
              </a:rPr>
              <a:t>zálogjogból fakadó igényét </a:t>
            </a:r>
            <a:r>
              <a:rPr lang="hu-HU" sz="1800" dirty="0">
                <a:latin typeface="Times New Roman" panose="02020603050405020304" pitchFamily="18" charset="0"/>
                <a:cs typeface="Times New Roman" panose="02020603050405020304" pitchFamily="18" charset="0"/>
              </a:rPr>
              <a:t>- ha az alapügyben nem végrehajtást kérő - végrehajtási eljárás során </a:t>
            </a:r>
            <a:r>
              <a:rPr lang="hu-HU" sz="1800" b="1" dirty="0">
                <a:latin typeface="Times New Roman" panose="02020603050405020304" pitchFamily="18" charset="0"/>
                <a:cs typeface="Times New Roman" panose="02020603050405020304" pitchFamily="18" charset="0"/>
              </a:rPr>
              <a:t>érvényesítheti</a:t>
            </a:r>
            <a:r>
              <a:rPr lang="hu-HU" sz="1800" dirty="0">
                <a:latin typeface="Times New Roman" panose="02020603050405020304" pitchFamily="18" charset="0"/>
                <a:cs typeface="Times New Roman" panose="02020603050405020304" pitchFamily="18" charset="0"/>
              </a:rPr>
              <a:t>, és az erre vonatkozó </a:t>
            </a:r>
            <a:r>
              <a:rPr lang="hu-HU" sz="1800" b="1" dirty="0">
                <a:latin typeface="Times New Roman" panose="02020603050405020304" pitchFamily="18" charset="0"/>
                <a:cs typeface="Times New Roman" panose="02020603050405020304" pitchFamily="18" charset="0"/>
              </a:rPr>
              <a:t>kérelmét</a:t>
            </a:r>
            <a:r>
              <a:rPr lang="hu-HU" sz="1800" dirty="0">
                <a:latin typeface="Times New Roman" panose="02020603050405020304" pitchFamily="18" charset="0"/>
                <a:cs typeface="Times New Roman" panose="02020603050405020304" pitchFamily="18" charset="0"/>
              </a:rPr>
              <a:t> az </a:t>
            </a:r>
            <a:r>
              <a:rPr lang="hu-HU" sz="1800" i="1" dirty="0">
                <a:latin typeface="Times New Roman" panose="02020603050405020304" pitchFamily="18" charset="0"/>
                <a:cs typeface="Times New Roman" panose="02020603050405020304" pitchFamily="18" charset="0"/>
              </a:rPr>
              <a:t>értesítés kézhezvételét követő 15 munkanapon belül </a:t>
            </a:r>
            <a:r>
              <a:rPr lang="hu-HU" sz="1800" b="1" dirty="0">
                <a:latin typeface="Times New Roman" panose="02020603050405020304" pitchFamily="18" charset="0"/>
                <a:cs typeface="Times New Roman" panose="02020603050405020304" pitchFamily="18" charset="0"/>
              </a:rPr>
              <a:t>kell</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bejelentenie</a:t>
            </a:r>
            <a:r>
              <a:rPr lang="hu-HU" sz="1800" dirty="0">
                <a:latin typeface="Times New Roman" panose="02020603050405020304" pitchFamily="18" charset="0"/>
                <a:cs typeface="Times New Roman" panose="02020603050405020304" pitchFamily="18" charset="0"/>
              </a:rPr>
              <a:t> a </a:t>
            </a:r>
            <a:r>
              <a:rPr lang="hu-HU" sz="1800" b="1" dirty="0">
                <a:latin typeface="Times New Roman" panose="02020603050405020304" pitchFamily="18" charset="0"/>
                <a:cs typeface="Times New Roman" panose="02020603050405020304" pitchFamily="18" charset="0"/>
              </a:rPr>
              <a:t>végrehajtónál</a:t>
            </a:r>
            <a:r>
              <a:rPr lang="hu-HU" sz="1800" dirty="0">
                <a:latin typeface="Times New Roman" panose="02020603050405020304" pitchFamily="18" charset="0"/>
                <a:cs typeface="Times New Roman" panose="02020603050405020304" pitchFamily="18" charset="0"/>
              </a:rPr>
              <a:t>. A végrehajtó a kérelmet haladéktalanul, de legkésőbb annak kézhezvételét követő munkanapon továbbítja a végrehajtást foganatosító bíróságnak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140. § (6) bekezdés].</a:t>
            </a:r>
          </a:p>
        </p:txBody>
      </p:sp>
    </p:spTree>
    <p:extLst>
      <p:ext uri="{BB962C8B-B14F-4D97-AF65-F5344CB8AC3E}">
        <p14:creationId xmlns:p14="http://schemas.microsoft.com/office/powerpoint/2010/main" val="1331959848"/>
      </p:ext>
    </p:extLst>
  </p:cSld>
  <p:clrMapOvr>
    <a:masterClrMapping/>
  </p:clrMapOvr>
  <p:transition spd="slow">
    <p:push dir="u"/>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lnSpcReduction="10000"/>
          </a:bodyPr>
          <a:lstStyle/>
          <a:p>
            <a:pPr marL="0" indent="0" algn="just">
              <a:buNone/>
            </a:pPr>
            <a:r>
              <a:rPr lang="hu-HU" sz="1800" dirty="0">
                <a:latin typeface="Times New Roman" panose="02020603050405020304" pitchFamily="18" charset="0"/>
                <a:cs typeface="Times New Roman" panose="02020603050405020304" pitchFamily="18" charset="0"/>
              </a:rPr>
              <a:t>Ha a közléstől számított 15 napon belül </a:t>
            </a:r>
            <a:r>
              <a:rPr lang="hu-HU" sz="1800" b="1" dirty="0">
                <a:latin typeface="Times New Roman" panose="02020603050405020304" pitchFamily="18" charset="0"/>
                <a:cs typeface="Times New Roman" panose="02020603050405020304" pitchFamily="18" charset="0"/>
              </a:rPr>
              <a:t>végrehajtási kifogást </a:t>
            </a:r>
            <a:r>
              <a:rPr lang="hu-HU" sz="1800" dirty="0">
                <a:latin typeface="Times New Roman" panose="02020603050405020304" pitchFamily="18" charset="0"/>
                <a:cs typeface="Times New Roman" panose="02020603050405020304" pitchFamily="18" charset="0"/>
              </a:rPr>
              <a:t>terjesztettek elő, a </a:t>
            </a:r>
            <a:r>
              <a:rPr lang="hu-HU" sz="1800" b="1" dirty="0">
                <a:latin typeface="Times New Roman" panose="02020603050405020304" pitchFamily="18" charset="0"/>
                <a:cs typeface="Times New Roman" panose="02020603050405020304" pitchFamily="18" charset="0"/>
              </a:rPr>
              <a:t>becsértéket a bíróság </a:t>
            </a:r>
            <a:r>
              <a:rPr lang="hu-HU" sz="1800" dirty="0">
                <a:latin typeface="Times New Roman" panose="02020603050405020304" pitchFamily="18" charset="0"/>
                <a:cs typeface="Times New Roman" panose="02020603050405020304" pitchFamily="18" charset="0"/>
              </a:rPr>
              <a:t>- szükség esetén </a:t>
            </a:r>
            <a:r>
              <a:rPr lang="hu-HU" sz="1800" i="1" dirty="0">
                <a:latin typeface="Times New Roman" panose="02020603050405020304" pitchFamily="18" charset="0"/>
                <a:cs typeface="Times New Roman" panose="02020603050405020304" pitchFamily="18" charset="0"/>
              </a:rPr>
              <a:t>szakértő közreműködésével </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állapítja</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meg</a:t>
            </a:r>
            <a:r>
              <a:rPr lang="hu-HU" sz="1800" dirty="0">
                <a:latin typeface="Times New Roman" panose="02020603050405020304" pitchFamily="18" charset="0"/>
                <a:cs typeface="Times New Roman" panose="02020603050405020304" pitchFamily="18" charset="0"/>
              </a:rPr>
              <a:t>. A becsérték megállapításával szemben előterjesztett, a becsérték bíróság általi megállapítására irányuló </a:t>
            </a:r>
            <a:r>
              <a:rPr lang="hu-HU" sz="1800" b="1" dirty="0">
                <a:latin typeface="Times New Roman" panose="02020603050405020304" pitchFamily="18" charset="0"/>
                <a:cs typeface="Times New Roman" panose="02020603050405020304" pitchFamily="18" charset="0"/>
              </a:rPr>
              <a:t>végrehajtási kifogás előterjesztésével együtt letétbe kell helyezni az igazságügyi szakértő díjának fedezésére szolgáló</a:t>
            </a:r>
            <a:r>
              <a:rPr lang="hu-HU" sz="1800" dirty="0">
                <a:latin typeface="Times New Roman" panose="02020603050405020304" pitchFamily="18" charset="0"/>
                <a:cs typeface="Times New Roman" panose="02020603050405020304" pitchFamily="18" charset="0"/>
              </a:rPr>
              <a:t>, az ingatlan becsértékének bíróság általi megállapítására irányuló végrehajtási kifogás előterjesztésével együtt letétbe helyezendő szakértői díj előlegének összegéről szóló 39/2012. (VIII. 27.) KIM </a:t>
            </a:r>
            <a:r>
              <a:rPr lang="hu-HU" sz="1800" b="1" dirty="0">
                <a:latin typeface="Times New Roman" panose="02020603050405020304" pitchFamily="18" charset="0"/>
                <a:cs typeface="Times New Roman" panose="02020603050405020304" pitchFamily="18" charset="0"/>
              </a:rPr>
              <a:t>rendeletben meghatározott összeget</a:t>
            </a:r>
            <a:r>
              <a:rPr lang="hu-HU" sz="1800" dirty="0">
                <a:latin typeface="Times New Roman" panose="02020603050405020304" pitchFamily="18" charset="0"/>
                <a:cs typeface="Times New Roman" panose="02020603050405020304" pitchFamily="18" charset="0"/>
              </a:rPr>
              <a:t>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140. § (7) bekezdés].</a:t>
            </a:r>
          </a:p>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költségmentesség esetén is meg kell fizetni a szakértői díjat, továbbá a végrehajtási kifogásban összegszerűen meg kell határozni a megállapítani kért becsértéket.</a:t>
            </a:r>
          </a:p>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Ha a </a:t>
            </a:r>
            <a:r>
              <a:rPr lang="hu-HU" sz="1800" b="1" dirty="0">
                <a:latin typeface="Times New Roman" panose="02020603050405020304" pitchFamily="18" charset="0"/>
                <a:cs typeface="Times New Roman" panose="02020603050405020304" pitchFamily="18" charset="0"/>
              </a:rPr>
              <a:t>becsérték megállapítása </a:t>
            </a:r>
            <a:r>
              <a:rPr lang="hu-HU" sz="1800" dirty="0">
                <a:latin typeface="Times New Roman" panose="02020603050405020304" pitchFamily="18" charset="0"/>
                <a:cs typeface="Times New Roman" panose="02020603050405020304" pitchFamily="18" charset="0"/>
              </a:rPr>
              <a:t>(kifogás esetén bíróság általi jogerős megállapítása) </a:t>
            </a:r>
            <a:r>
              <a:rPr lang="hu-HU" sz="1800" b="1" dirty="0">
                <a:latin typeface="Times New Roman" panose="02020603050405020304" pitchFamily="18" charset="0"/>
                <a:cs typeface="Times New Roman" panose="02020603050405020304" pitchFamily="18" charset="0"/>
              </a:rPr>
              <a:t>óta két év eltelt</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és az ingatlan még nem került értékesítésre</a:t>
            </a:r>
            <a:r>
              <a:rPr lang="hu-HU" sz="1800" dirty="0">
                <a:latin typeface="Times New Roman" panose="02020603050405020304" pitchFamily="18" charset="0"/>
                <a:cs typeface="Times New Roman" panose="02020603050405020304" pitchFamily="18" charset="0"/>
              </a:rPr>
              <a:t>, a végrehajtó </a:t>
            </a:r>
            <a:r>
              <a:rPr lang="hu-HU" sz="1800" i="1" dirty="0">
                <a:latin typeface="Times New Roman" panose="02020603050405020304" pitchFamily="18" charset="0"/>
                <a:cs typeface="Times New Roman" panose="02020603050405020304" pitchFamily="18" charset="0"/>
              </a:rPr>
              <a:t>bármelyik fél kérelmére </a:t>
            </a:r>
            <a:r>
              <a:rPr lang="hu-HU" sz="1800" b="1" dirty="0">
                <a:latin typeface="Times New Roman" panose="02020603050405020304" pitchFamily="18" charset="0"/>
                <a:cs typeface="Times New Roman" panose="02020603050405020304" pitchFamily="18" charset="0"/>
              </a:rPr>
              <a:t>az árverés kitűzése előtt a becsértéket </a:t>
            </a:r>
            <a:r>
              <a:rPr lang="hu-HU" sz="1800" dirty="0">
                <a:latin typeface="Times New Roman" panose="02020603050405020304" pitchFamily="18" charset="0"/>
                <a:cs typeface="Times New Roman" panose="02020603050405020304" pitchFamily="18" charset="0"/>
              </a:rPr>
              <a:t>az (1) és (2) bekezdésben foglaltak alkalmazásával </a:t>
            </a:r>
            <a:r>
              <a:rPr lang="hu-HU" sz="1800" b="1" dirty="0">
                <a:latin typeface="Times New Roman" panose="02020603050405020304" pitchFamily="18" charset="0"/>
                <a:cs typeface="Times New Roman" panose="02020603050405020304" pitchFamily="18" charset="0"/>
              </a:rPr>
              <a:t>ismételten megállapítja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140. § (8) bekezdés].</a:t>
            </a:r>
          </a:p>
        </p:txBody>
      </p:sp>
    </p:spTree>
    <p:extLst>
      <p:ext uri="{BB962C8B-B14F-4D97-AF65-F5344CB8AC3E}">
        <p14:creationId xmlns:p14="http://schemas.microsoft.com/office/powerpoint/2010/main" val="215740187"/>
      </p:ext>
    </p:extLst>
  </p:cSld>
  <p:clrMapOvr>
    <a:masterClrMapping/>
  </p:clrMapOvr>
  <p:transition spd="slow">
    <p:push dir="u"/>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77500" lnSpcReduction="20000"/>
          </a:bodyPr>
          <a:lstStyle/>
          <a:p>
            <a:pPr marL="0" indent="0" algn="ctr">
              <a:buNone/>
            </a:pPr>
            <a:r>
              <a:rPr lang="hu-HU" sz="2800" dirty="0">
                <a:latin typeface="Times New Roman" panose="02020603050405020304" pitchFamily="18" charset="0"/>
                <a:cs typeface="Times New Roman" panose="02020603050405020304" pitchFamily="18" charset="0"/>
              </a:rPr>
              <a:t>5. INGATLANÁRVERÉS</a:t>
            </a:r>
          </a:p>
          <a:p>
            <a:pPr marL="0" indent="0">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2100" dirty="0">
                <a:latin typeface="Times New Roman" panose="02020603050405020304" pitchFamily="18" charset="0"/>
                <a:cs typeface="Times New Roman" panose="02020603050405020304" pitchFamily="18" charset="0"/>
              </a:rPr>
              <a:t>Az ingatlant - ha a törvény másképpen nem rendelkezik - </a:t>
            </a:r>
            <a:r>
              <a:rPr lang="hu-HU" sz="2100" b="1" dirty="0">
                <a:latin typeface="Times New Roman" panose="02020603050405020304" pitchFamily="18" charset="0"/>
                <a:cs typeface="Times New Roman" panose="02020603050405020304" pitchFamily="18" charset="0"/>
              </a:rPr>
              <a:t>rendszerint árverésen kell értékesíteni</a:t>
            </a:r>
            <a:r>
              <a:rPr lang="hu-HU" sz="2100" dirty="0">
                <a:latin typeface="Times New Roman" panose="02020603050405020304" pitchFamily="18" charset="0"/>
                <a:cs typeface="Times New Roman" panose="02020603050405020304" pitchFamily="18" charset="0"/>
              </a:rPr>
              <a:t> [</a:t>
            </a:r>
            <a:r>
              <a:rPr lang="hu-HU" sz="2100" dirty="0" err="1">
                <a:latin typeface="Times New Roman" panose="02020603050405020304" pitchFamily="18" charset="0"/>
                <a:cs typeface="Times New Roman" panose="02020603050405020304" pitchFamily="18" charset="0"/>
              </a:rPr>
              <a:t>Vht</a:t>
            </a:r>
            <a:r>
              <a:rPr lang="hu-HU" sz="2100" dirty="0">
                <a:latin typeface="Times New Roman" panose="02020603050405020304" pitchFamily="18" charset="0"/>
                <a:cs typeface="Times New Roman" panose="02020603050405020304" pitchFamily="18" charset="0"/>
              </a:rPr>
              <a:t>. 141. § (1) bekezdés].</a:t>
            </a:r>
          </a:p>
          <a:p>
            <a:pPr marL="0" indent="0" algn="just">
              <a:buNone/>
            </a:pPr>
            <a:r>
              <a:rPr lang="hu-HU" sz="2100" dirty="0">
                <a:latin typeface="Times New Roman" panose="02020603050405020304" pitchFamily="18" charset="0"/>
                <a:cs typeface="Times New Roman" panose="02020603050405020304" pitchFamily="18" charset="0"/>
              </a:rPr>
              <a:t>Az ingatlant - a (3) bekezdésben foglalt kivétellel - </a:t>
            </a:r>
            <a:r>
              <a:rPr lang="hu-HU" sz="2100" b="1" dirty="0">
                <a:latin typeface="Times New Roman" panose="02020603050405020304" pitchFamily="18" charset="0"/>
                <a:cs typeface="Times New Roman" panose="02020603050405020304" pitchFamily="18" charset="0"/>
              </a:rPr>
              <a:t>beköltözhető állapotban </a:t>
            </a:r>
            <a:r>
              <a:rPr lang="hu-HU" sz="2100" dirty="0">
                <a:latin typeface="Times New Roman" panose="02020603050405020304" pitchFamily="18" charset="0"/>
                <a:cs typeface="Times New Roman" panose="02020603050405020304" pitchFamily="18" charset="0"/>
              </a:rPr>
              <a:t>kell árverezni [</a:t>
            </a:r>
            <a:r>
              <a:rPr lang="hu-HU" sz="2100" dirty="0" err="1">
                <a:latin typeface="Times New Roman" panose="02020603050405020304" pitchFamily="18" charset="0"/>
                <a:cs typeface="Times New Roman" panose="02020603050405020304" pitchFamily="18" charset="0"/>
              </a:rPr>
              <a:t>Vht</a:t>
            </a:r>
            <a:r>
              <a:rPr lang="hu-HU" sz="2100" dirty="0">
                <a:latin typeface="Times New Roman" panose="02020603050405020304" pitchFamily="18" charset="0"/>
                <a:cs typeface="Times New Roman" panose="02020603050405020304" pitchFamily="18" charset="0"/>
              </a:rPr>
              <a:t>. 141. § (2) bekezdés].</a:t>
            </a:r>
          </a:p>
          <a:p>
            <a:pPr marL="0" indent="0" algn="just">
              <a:buNone/>
            </a:pPr>
            <a:endParaRPr lang="hu-HU" sz="1800" b="1" dirty="0">
              <a:latin typeface="Times New Roman" panose="02020603050405020304" pitchFamily="18" charset="0"/>
              <a:cs typeface="Times New Roman" panose="02020603050405020304" pitchFamily="18" charset="0"/>
            </a:endParaRPr>
          </a:p>
          <a:p>
            <a:pPr marL="0" indent="0" algn="just">
              <a:buNone/>
            </a:pPr>
            <a:r>
              <a:rPr lang="hu-HU" sz="1800" b="1" dirty="0">
                <a:latin typeface="Times New Roman" panose="02020603050405020304" pitchFamily="18" charset="0"/>
                <a:cs typeface="Times New Roman" panose="02020603050405020304" pitchFamily="18" charset="0"/>
              </a:rPr>
              <a:t>Lakottan</a:t>
            </a:r>
            <a:r>
              <a:rPr lang="hu-HU" sz="1800" dirty="0">
                <a:latin typeface="Times New Roman" panose="02020603050405020304" pitchFamily="18" charset="0"/>
                <a:cs typeface="Times New Roman" panose="02020603050405020304" pitchFamily="18" charset="0"/>
              </a:rPr>
              <a:t> kell árverezni az ingatlant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141. § (3) bekezdés],</a:t>
            </a:r>
          </a:p>
          <a:p>
            <a:pPr marL="0" indent="0" algn="just">
              <a:buNone/>
            </a:pPr>
            <a:r>
              <a:rPr lang="hu-HU" sz="1800" dirty="0">
                <a:latin typeface="Times New Roman" panose="02020603050405020304" pitchFamily="18" charset="0"/>
                <a:cs typeface="Times New Roman" panose="02020603050405020304" pitchFamily="18" charset="0"/>
              </a:rPr>
              <a:t>a) ha abban a végrehajtási eljárás megindulását megelőzően kötött, érvényes bérleti szerződés alapján bérlő lakik, kivéve ha az adós és a zálogjogosult korábban az ingatlan beköltözhető állapotban történő értékesítésében állapodott meg, és a bérleti szerződés megkötésére e megállapodás ellenére került sor,</a:t>
            </a:r>
          </a:p>
          <a:p>
            <a:pPr marL="0" indent="0" algn="just">
              <a:buNone/>
            </a:pPr>
            <a:r>
              <a:rPr lang="hu-HU" sz="1800" dirty="0">
                <a:latin typeface="Times New Roman" panose="02020603050405020304" pitchFamily="18" charset="0"/>
                <a:cs typeface="Times New Roman" panose="02020603050405020304" pitchFamily="18" charset="0"/>
              </a:rPr>
              <a:t>b) ha abban - a 137. § (2) bekezdésben foglalt esetet kivéve - haszonélvező lakik,</a:t>
            </a:r>
          </a:p>
          <a:p>
            <a:pPr marL="0" indent="0" algn="just">
              <a:buNone/>
            </a:pPr>
            <a:r>
              <a:rPr lang="hu-HU" sz="1800" dirty="0">
                <a:latin typeface="Times New Roman" panose="02020603050405020304" pitchFamily="18" charset="0"/>
                <a:cs typeface="Times New Roman" panose="02020603050405020304" pitchFamily="18" charset="0"/>
              </a:rPr>
              <a:t>c) ha az osztatlan közös tulajdonban levő ingatlanban a nem adós tulajdonostárs lakik,</a:t>
            </a:r>
          </a:p>
          <a:p>
            <a:pPr marL="0" indent="0" algn="just">
              <a:buNone/>
            </a:pPr>
            <a:r>
              <a:rPr lang="hu-HU" sz="1800" dirty="0">
                <a:latin typeface="Times New Roman" panose="02020603050405020304" pitchFamily="18" charset="0"/>
                <a:cs typeface="Times New Roman" panose="02020603050405020304" pitchFamily="18" charset="0"/>
              </a:rPr>
              <a:t>d) ha az adós és a végrehajtást kérő (több végrehajtást kérő esetén valamennyi végrehajtást kérő) a lakottan történő értékesítésben megállapodott, vagy</a:t>
            </a:r>
          </a:p>
          <a:p>
            <a:pPr marL="0" indent="0" algn="just">
              <a:buNone/>
            </a:pPr>
            <a:r>
              <a:rPr lang="hu-HU" sz="1800" dirty="0">
                <a:latin typeface="Times New Roman" panose="02020603050405020304" pitchFamily="18" charset="0"/>
                <a:cs typeface="Times New Roman" panose="02020603050405020304" pitchFamily="18" charset="0"/>
              </a:rPr>
              <a:t>e) ha a lakottan történő értékesítéssel valamennyi végrehajtást kérő egyetért,</a:t>
            </a:r>
          </a:p>
          <a:p>
            <a:pPr marL="0" indent="0" algn="just">
              <a:buNone/>
            </a:pPr>
            <a:r>
              <a:rPr lang="hu-HU" sz="1800" dirty="0">
                <a:latin typeface="Times New Roman" panose="02020603050405020304" pitchFamily="18" charset="0"/>
                <a:cs typeface="Times New Roman" panose="02020603050405020304" pitchFamily="18" charset="0"/>
              </a:rPr>
              <a:t>f) ha abban az adós egyenesági felmenője lakik, és lakóhelye a végrehajtási eljárás megindítását megelőző 6 hónapban is ebben volt, az ingatlan tulajdonjogát az adós tőle ingyenesen szerezte, kivéve ha az adós és a zálogjogosult korábban az ingatlan beköltözhető állapotban történő értékesítésében állapodott meg.</a:t>
            </a:r>
          </a:p>
          <a:p>
            <a:pPr marL="0" indent="0" algn="just">
              <a:buNone/>
            </a:pPr>
            <a:endParaRPr lang="hu-H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3514823"/>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85000" lnSpcReduction="20000"/>
          </a:bodyPr>
          <a:lstStyle/>
          <a:p>
            <a:pPr marL="0" indent="0" algn="ctr">
              <a:buNone/>
            </a:pPr>
            <a:r>
              <a:rPr lang="hu-HU" sz="3800" dirty="0">
                <a:latin typeface="Times New Roman" panose="02020603050405020304" pitchFamily="18" charset="0"/>
                <a:cs typeface="Times New Roman" panose="02020603050405020304" pitchFamily="18" charset="0"/>
              </a:rPr>
              <a:t>4. A KÖVETELÉS MEGSZŰNÉSÉNEK ÉS CSÖKKENÉSÉNEK BEJELENTÉSE</a:t>
            </a:r>
          </a:p>
          <a:p>
            <a:pPr marL="0" indent="0" algn="ctr">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a:t>
            </a:r>
            <a:r>
              <a:rPr lang="hu-HU" sz="1800" b="1" dirty="0">
                <a:latin typeface="Times New Roman" panose="02020603050405020304" pitchFamily="18" charset="0"/>
                <a:cs typeface="Times New Roman" panose="02020603050405020304" pitchFamily="18" charset="0"/>
              </a:rPr>
              <a:t>végrehajtást kérő köteles </a:t>
            </a:r>
            <a:r>
              <a:rPr lang="hu-HU" sz="1800" dirty="0">
                <a:latin typeface="Times New Roman" panose="02020603050405020304" pitchFamily="18" charset="0"/>
                <a:cs typeface="Times New Roman" panose="02020603050405020304" pitchFamily="18" charset="0"/>
              </a:rPr>
              <a:t>a végrehajtandó követelés megszűnését és csökkenését </a:t>
            </a:r>
            <a:r>
              <a:rPr lang="hu-HU" sz="1800" b="1" dirty="0">
                <a:latin typeface="Times New Roman" panose="02020603050405020304" pitchFamily="18" charset="0"/>
                <a:cs typeface="Times New Roman" panose="02020603050405020304" pitchFamily="18" charset="0"/>
              </a:rPr>
              <a:t>haladéktalanul</a:t>
            </a:r>
            <a:r>
              <a:rPr lang="hu-HU" sz="1800" dirty="0">
                <a:latin typeface="Times New Roman" panose="02020603050405020304" pitchFamily="18" charset="0"/>
                <a:cs typeface="Times New Roman" panose="02020603050405020304" pitchFamily="18" charset="0"/>
              </a:rPr>
              <a:t> </a:t>
            </a:r>
            <a:r>
              <a:rPr lang="hu-HU" sz="1800" b="1" dirty="0">
                <a:latin typeface="Times New Roman" panose="02020603050405020304" pitchFamily="18" charset="0"/>
                <a:cs typeface="Times New Roman" panose="02020603050405020304" pitchFamily="18" charset="0"/>
              </a:rPr>
              <a:t>bejelenteni</a:t>
            </a:r>
            <a:r>
              <a:rPr lang="hu-HU" sz="1800" dirty="0">
                <a:latin typeface="Times New Roman" panose="02020603050405020304" pitchFamily="18" charset="0"/>
                <a:cs typeface="Times New Roman" panose="02020603050405020304" pitchFamily="18" charset="0"/>
              </a:rPr>
              <a:t> a végrehajtónak, köteles egyúttal a végrehajtó felhívásának megfelelően a 34. § (5) bekezdésében említett összegeket is megfizetni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40. § (1) bekezdés].</a:t>
            </a:r>
          </a:p>
          <a:p>
            <a:pPr marL="0" indent="0" algn="just">
              <a:buNone/>
            </a:pPr>
            <a:r>
              <a:rPr lang="hu-HU" sz="1800" dirty="0">
                <a:latin typeface="Times New Roman" panose="02020603050405020304" pitchFamily="18" charset="0"/>
                <a:cs typeface="Times New Roman" panose="02020603050405020304" pitchFamily="18" charset="0"/>
              </a:rPr>
              <a:t>A végrehajtást kérő </a:t>
            </a:r>
            <a:r>
              <a:rPr lang="hu-HU" sz="1800" b="1" dirty="0">
                <a:latin typeface="Times New Roman" panose="02020603050405020304" pitchFamily="18" charset="0"/>
                <a:cs typeface="Times New Roman" panose="02020603050405020304" pitchFamily="18" charset="0"/>
              </a:rPr>
              <a:t>felelős</a:t>
            </a:r>
            <a:r>
              <a:rPr lang="hu-HU" sz="1800" dirty="0">
                <a:latin typeface="Times New Roman" panose="02020603050405020304" pitchFamily="18" charset="0"/>
                <a:cs typeface="Times New Roman" panose="02020603050405020304" pitchFamily="18" charset="0"/>
              </a:rPr>
              <a:t> a </a:t>
            </a:r>
            <a:r>
              <a:rPr lang="hu-HU" sz="1800" b="1" dirty="0">
                <a:latin typeface="Times New Roman" panose="02020603050405020304" pitchFamily="18" charset="0"/>
                <a:cs typeface="Times New Roman" panose="02020603050405020304" pitchFamily="18" charset="0"/>
              </a:rPr>
              <a:t>bejelentés elmulasztásából eredő költségért és kárért</a:t>
            </a:r>
            <a:r>
              <a:rPr lang="hu-HU" sz="1800" dirty="0">
                <a:latin typeface="Times New Roman" panose="02020603050405020304" pitchFamily="18" charset="0"/>
                <a:cs typeface="Times New Roman" panose="02020603050405020304" pitchFamily="18" charset="0"/>
              </a:rPr>
              <a:t>, valamint a </a:t>
            </a:r>
            <a:br>
              <a:rPr lang="hu-HU" sz="1800" dirty="0">
                <a:latin typeface="Times New Roman" panose="02020603050405020304" pitchFamily="18" charset="0"/>
                <a:cs typeface="Times New Roman" panose="02020603050405020304" pitchFamily="18" charset="0"/>
              </a:rPr>
            </a:br>
            <a:r>
              <a:rPr lang="hu-HU" sz="1800" dirty="0">
                <a:latin typeface="Times New Roman" panose="02020603050405020304" pitchFamily="18" charset="0"/>
                <a:cs typeface="Times New Roman" panose="02020603050405020304" pitchFamily="18" charset="0"/>
              </a:rPr>
              <a:t>34. § (5) bekezdésében említett </a:t>
            </a:r>
            <a:r>
              <a:rPr lang="hu-HU" sz="1800" b="1" dirty="0">
                <a:latin typeface="Times New Roman" panose="02020603050405020304" pitchFamily="18" charset="0"/>
                <a:cs typeface="Times New Roman" panose="02020603050405020304" pitchFamily="18" charset="0"/>
              </a:rPr>
              <a:t>összegek meg nem fizetéséért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40. § (2) bekezdés].</a:t>
            </a:r>
          </a:p>
          <a:p>
            <a:pPr marL="0" indent="0" algn="just">
              <a:buNone/>
            </a:pPr>
            <a:endParaRPr lang="hu-HU" sz="20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Ha az adós </a:t>
            </a:r>
            <a:r>
              <a:rPr lang="hu-HU" sz="1800" b="1" dirty="0">
                <a:latin typeface="Times New Roman" panose="02020603050405020304" pitchFamily="18" charset="0"/>
                <a:cs typeface="Times New Roman" panose="02020603050405020304" pitchFamily="18" charset="0"/>
              </a:rPr>
              <a:t>okirattal valószínűsítette</a:t>
            </a:r>
            <a:r>
              <a:rPr lang="hu-HU" sz="1800" dirty="0">
                <a:latin typeface="Times New Roman" panose="02020603050405020304" pitchFamily="18" charset="0"/>
                <a:cs typeface="Times New Roman" panose="02020603050405020304" pitchFamily="18" charset="0"/>
              </a:rPr>
              <a:t>, hogy a </a:t>
            </a:r>
            <a:r>
              <a:rPr lang="hu-HU" sz="1800" b="1" dirty="0">
                <a:latin typeface="Times New Roman" panose="02020603050405020304" pitchFamily="18" charset="0"/>
                <a:cs typeface="Times New Roman" panose="02020603050405020304" pitchFamily="18" charset="0"/>
              </a:rPr>
              <a:t>végrehajtandó követelés alaptalan, azt már teljesítették, vagy egyébként megszűnt, vagy arra hivatkozik, hogy a követelés, illetve a végrehajtási jog elévült</a:t>
            </a:r>
            <a:r>
              <a:rPr lang="hu-HU" sz="1800" dirty="0">
                <a:latin typeface="Times New Roman" panose="02020603050405020304" pitchFamily="18" charset="0"/>
                <a:cs typeface="Times New Roman" panose="02020603050405020304" pitchFamily="18" charset="0"/>
              </a:rPr>
              <a:t>, a végrehajtó a bizonyítékra utalva </a:t>
            </a:r>
            <a:r>
              <a:rPr lang="hu-HU" sz="1800" i="1" dirty="0">
                <a:latin typeface="Times New Roman" panose="02020603050405020304" pitchFamily="18" charset="0"/>
                <a:cs typeface="Times New Roman" panose="02020603050405020304" pitchFamily="18" charset="0"/>
              </a:rPr>
              <a:t>felhívja a végrehajtást kérőt, hogy 15 napon belül nyilatkozzon a követelés fennállásáról, egyúttal az adóstól átvett összegből fizesse meg a végrehajtási költséget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41. § (1) bekezdés].</a:t>
            </a:r>
          </a:p>
          <a:p>
            <a:pPr lvl="2" algn="just"/>
            <a:endParaRPr lang="hu-HU" sz="1200" dirty="0">
              <a:latin typeface="Times New Roman" panose="02020603050405020304" pitchFamily="18" charset="0"/>
              <a:cs typeface="Times New Roman" panose="02020603050405020304" pitchFamily="18" charset="0"/>
            </a:endParaRPr>
          </a:p>
          <a:p>
            <a:pPr lvl="2" algn="just"/>
            <a:r>
              <a:rPr lang="hu-HU" sz="1400" dirty="0">
                <a:latin typeface="Times New Roman" panose="02020603050405020304" pitchFamily="18" charset="0"/>
                <a:cs typeface="Times New Roman" panose="02020603050405020304" pitchFamily="18" charset="0"/>
              </a:rPr>
              <a:t>ha a végrehajtást kérő az adós </a:t>
            </a:r>
            <a:r>
              <a:rPr lang="hu-HU" sz="1400" b="1" dirty="0">
                <a:latin typeface="Times New Roman" panose="02020603050405020304" pitchFamily="18" charset="0"/>
                <a:cs typeface="Times New Roman" panose="02020603050405020304" pitchFamily="18" charset="0"/>
              </a:rPr>
              <a:t>állítását</a:t>
            </a:r>
            <a:r>
              <a:rPr lang="hu-HU" sz="1400" dirty="0">
                <a:latin typeface="Times New Roman" panose="02020603050405020304" pitchFamily="18" charset="0"/>
                <a:cs typeface="Times New Roman" panose="02020603050405020304" pitchFamily="18" charset="0"/>
              </a:rPr>
              <a:t> </a:t>
            </a:r>
            <a:r>
              <a:rPr lang="hu-HU" sz="1400" b="1" dirty="0">
                <a:latin typeface="Times New Roman" panose="02020603050405020304" pitchFamily="18" charset="0"/>
                <a:cs typeface="Times New Roman" panose="02020603050405020304" pitchFamily="18" charset="0"/>
              </a:rPr>
              <a:t>elismeri</a:t>
            </a:r>
            <a:r>
              <a:rPr lang="hu-HU" sz="1400" dirty="0">
                <a:latin typeface="Times New Roman" panose="02020603050405020304" pitchFamily="18" charset="0"/>
                <a:cs typeface="Times New Roman" panose="02020603050405020304" pitchFamily="18" charset="0"/>
              </a:rPr>
              <a:t> és a végrehajtási </a:t>
            </a:r>
            <a:r>
              <a:rPr lang="hu-HU" sz="1400" b="1" dirty="0">
                <a:latin typeface="Times New Roman" panose="02020603050405020304" pitchFamily="18" charset="0"/>
                <a:cs typeface="Times New Roman" panose="02020603050405020304" pitchFamily="18" charset="0"/>
              </a:rPr>
              <a:t>költséget</a:t>
            </a:r>
            <a:r>
              <a:rPr lang="hu-HU" sz="1400" dirty="0">
                <a:latin typeface="Times New Roman" panose="02020603050405020304" pitchFamily="18" charset="0"/>
                <a:cs typeface="Times New Roman" panose="02020603050405020304" pitchFamily="18" charset="0"/>
              </a:rPr>
              <a:t> </a:t>
            </a:r>
            <a:r>
              <a:rPr lang="hu-HU" sz="1400" b="1" dirty="0">
                <a:latin typeface="Times New Roman" panose="02020603050405020304" pitchFamily="18" charset="0"/>
                <a:cs typeface="Times New Roman" panose="02020603050405020304" pitchFamily="18" charset="0"/>
              </a:rPr>
              <a:t>megfizette</a:t>
            </a:r>
            <a:r>
              <a:rPr lang="hu-HU" sz="1400" dirty="0">
                <a:latin typeface="Times New Roman" panose="02020603050405020304" pitchFamily="18" charset="0"/>
                <a:cs typeface="Times New Roman" panose="02020603050405020304" pitchFamily="18" charset="0"/>
              </a:rPr>
              <a:t>, akkor a </a:t>
            </a:r>
            <a:r>
              <a:rPr lang="hu-HU" sz="1400" b="1" dirty="0">
                <a:latin typeface="Times New Roman" panose="02020603050405020304" pitchFamily="18" charset="0"/>
                <a:cs typeface="Times New Roman" panose="02020603050405020304" pitchFamily="18" charset="0"/>
              </a:rPr>
              <a:t>végrehajtás</a:t>
            </a:r>
            <a:r>
              <a:rPr lang="hu-HU" sz="1400" dirty="0">
                <a:latin typeface="Times New Roman" panose="02020603050405020304" pitchFamily="18" charset="0"/>
                <a:cs typeface="Times New Roman" panose="02020603050405020304" pitchFamily="18" charset="0"/>
              </a:rPr>
              <a:t> </a:t>
            </a:r>
            <a:r>
              <a:rPr lang="hu-HU" sz="1400" b="1" dirty="0">
                <a:latin typeface="Times New Roman" panose="02020603050405020304" pitchFamily="18" charset="0"/>
                <a:cs typeface="Times New Roman" panose="02020603050405020304" pitchFamily="18" charset="0"/>
              </a:rPr>
              <a:t>befejeződött</a:t>
            </a:r>
            <a:r>
              <a:rPr lang="hu-HU" sz="1400" dirty="0">
                <a:latin typeface="Times New Roman" panose="02020603050405020304" pitchFamily="18" charset="0"/>
                <a:cs typeface="Times New Roman" panose="02020603050405020304" pitchFamily="18" charset="0"/>
              </a:rPr>
              <a:t> [</a:t>
            </a:r>
            <a:r>
              <a:rPr lang="hu-HU" sz="1400" dirty="0" err="1">
                <a:latin typeface="Times New Roman" panose="02020603050405020304" pitchFamily="18" charset="0"/>
                <a:cs typeface="Times New Roman" panose="02020603050405020304" pitchFamily="18" charset="0"/>
              </a:rPr>
              <a:t>Vht</a:t>
            </a:r>
            <a:r>
              <a:rPr lang="hu-HU" sz="1400" dirty="0">
                <a:latin typeface="Times New Roman" panose="02020603050405020304" pitchFamily="18" charset="0"/>
                <a:cs typeface="Times New Roman" panose="02020603050405020304" pitchFamily="18" charset="0"/>
              </a:rPr>
              <a:t>. 41. § (2) bekezdés],</a:t>
            </a:r>
          </a:p>
          <a:p>
            <a:pPr lvl="2" algn="just"/>
            <a:r>
              <a:rPr lang="hu-HU" sz="1400" dirty="0">
                <a:latin typeface="Times New Roman" panose="02020603050405020304" pitchFamily="18" charset="0"/>
                <a:cs typeface="Times New Roman" panose="02020603050405020304" pitchFamily="18" charset="0"/>
              </a:rPr>
              <a:t>ha a végrehajtást kérő </a:t>
            </a:r>
            <a:r>
              <a:rPr lang="hu-HU" sz="1400" b="1" dirty="0">
                <a:latin typeface="Times New Roman" panose="02020603050405020304" pitchFamily="18" charset="0"/>
                <a:cs typeface="Times New Roman" panose="02020603050405020304" pitchFamily="18" charset="0"/>
              </a:rPr>
              <a:t>elmulasztotta</a:t>
            </a:r>
            <a:r>
              <a:rPr lang="hu-HU" sz="1400" dirty="0">
                <a:latin typeface="Times New Roman" panose="02020603050405020304" pitchFamily="18" charset="0"/>
                <a:cs typeface="Times New Roman" panose="02020603050405020304" pitchFamily="18" charset="0"/>
              </a:rPr>
              <a:t> a </a:t>
            </a:r>
            <a:r>
              <a:rPr lang="hu-HU" sz="1400" b="1" dirty="0">
                <a:latin typeface="Times New Roman" panose="02020603050405020304" pitchFamily="18" charset="0"/>
                <a:cs typeface="Times New Roman" panose="02020603050405020304" pitchFamily="18" charset="0"/>
              </a:rPr>
              <a:t>nyilatkozatot</a:t>
            </a:r>
            <a:r>
              <a:rPr lang="hu-HU" sz="1400" dirty="0">
                <a:latin typeface="Times New Roman" panose="02020603050405020304" pitchFamily="18" charset="0"/>
                <a:cs typeface="Times New Roman" panose="02020603050405020304" pitchFamily="18" charset="0"/>
              </a:rPr>
              <a:t> vagy </a:t>
            </a:r>
            <a:r>
              <a:rPr lang="hu-HU" sz="1400" b="1" dirty="0">
                <a:latin typeface="Times New Roman" panose="02020603050405020304" pitchFamily="18" charset="0"/>
                <a:cs typeface="Times New Roman" panose="02020603050405020304" pitchFamily="18" charset="0"/>
              </a:rPr>
              <a:t>vitatja</a:t>
            </a:r>
            <a:r>
              <a:rPr lang="hu-HU" sz="1400" dirty="0">
                <a:latin typeface="Times New Roman" panose="02020603050405020304" pitchFamily="18" charset="0"/>
                <a:cs typeface="Times New Roman" panose="02020603050405020304" pitchFamily="18" charset="0"/>
              </a:rPr>
              <a:t> az adós állítását, akkor a </a:t>
            </a:r>
            <a:r>
              <a:rPr lang="hu-HU" sz="1400" b="1" dirty="0">
                <a:latin typeface="Times New Roman" panose="02020603050405020304" pitchFamily="18" charset="0"/>
                <a:cs typeface="Times New Roman" panose="02020603050405020304" pitchFamily="18" charset="0"/>
              </a:rPr>
              <a:t>végrehajtás nem szüntethető meg </a:t>
            </a:r>
            <a:r>
              <a:rPr lang="hu-HU" sz="1400" dirty="0">
                <a:latin typeface="Times New Roman" panose="02020603050405020304" pitchFamily="18" charset="0"/>
                <a:cs typeface="Times New Roman" panose="02020603050405020304" pitchFamily="18" charset="0"/>
              </a:rPr>
              <a:t>[</a:t>
            </a:r>
            <a:r>
              <a:rPr lang="hu-HU" sz="1400" dirty="0" err="1">
                <a:latin typeface="Times New Roman" panose="02020603050405020304" pitchFamily="18" charset="0"/>
                <a:cs typeface="Times New Roman" panose="02020603050405020304" pitchFamily="18" charset="0"/>
              </a:rPr>
              <a:t>Vht</a:t>
            </a:r>
            <a:r>
              <a:rPr lang="hu-HU" sz="1400" dirty="0">
                <a:latin typeface="Times New Roman" panose="02020603050405020304" pitchFamily="18" charset="0"/>
                <a:cs typeface="Times New Roman" panose="02020603050405020304" pitchFamily="18" charset="0"/>
              </a:rPr>
              <a:t>. 41. § </a:t>
            </a:r>
            <a:br>
              <a:rPr lang="hu-HU" sz="1400" dirty="0">
                <a:latin typeface="Times New Roman" panose="02020603050405020304" pitchFamily="18" charset="0"/>
                <a:cs typeface="Times New Roman" panose="02020603050405020304" pitchFamily="18" charset="0"/>
              </a:rPr>
            </a:br>
            <a:r>
              <a:rPr lang="hu-HU" sz="1400" dirty="0">
                <a:latin typeface="Times New Roman" panose="02020603050405020304" pitchFamily="18" charset="0"/>
                <a:cs typeface="Times New Roman" panose="02020603050405020304" pitchFamily="18" charset="0"/>
              </a:rPr>
              <a:t>(3) bekezdés]</a:t>
            </a:r>
          </a:p>
          <a:p>
            <a:pPr marL="914400" lvl="2" indent="0" algn="just">
              <a:buNone/>
            </a:pPr>
            <a:r>
              <a:rPr lang="hu-HU" sz="1400" dirty="0">
                <a:latin typeface="Times New Roman" panose="02020603050405020304" pitchFamily="18" charset="0"/>
                <a:cs typeface="Times New Roman" panose="02020603050405020304" pitchFamily="18" charset="0"/>
              </a:rPr>
              <a:t>      (Ez utóbbi esetben az adós a végrehajtást kérő ellen végrehajtás megszüntetése (korlátozása) iránti </a:t>
            </a:r>
            <a:r>
              <a:rPr lang="hu-HU" sz="1400" b="1" dirty="0">
                <a:latin typeface="Times New Roman" panose="02020603050405020304" pitchFamily="18" charset="0"/>
                <a:cs typeface="Times New Roman" panose="02020603050405020304" pitchFamily="18" charset="0"/>
              </a:rPr>
              <a:t>pert</a:t>
            </a:r>
            <a:r>
              <a:rPr lang="hu-HU" sz="1400" dirty="0">
                <a:latin typeface="Times New Roman" panose="02020603050405020304" pitchFamily="18" charset="0"/>
                <a:cs typeface="Times New Roman" panose="02020603050405020304" pitchFamily="18" charset="0"/>
              </a:rPr>
              <a:t> </a:t>
            </a:r>
            <a:r>
              <a:rPr lang="hu-HU" sz="1400" b="1" dirty="0">
                <a:latin typeface="Times New Roman" panose="02020603050405020304" pitchFamily="18" charset="0"/>
                <a:cs typeface="Times New Roman" panose="02020603050405020304" pitchFamily="18" charset="0"/>
              </a:rPr>
              <a:t>indíthat</a:t>
            </a:r>
            <a:r>
              <a:rPr lang="hu-HU" sz="1400" dirty="0">
                <a:latin typeface="Times New Roman" panose="02020603050405020304" pitchFamily="18" charset="0"/>
                <a:cs typeface="Times New Roman" panose="02020603050405020304" pitchFamily="18" charset="0"/>
              </a:rPr>
              <a:t> [</a:t>
            </a:r>
            <a:r>
              <a:rPr lang="hu-HU" sz="1400" dirty="0" err="1">
                <a:latin typeface="Times New Roman" panose="02020603050405020304" pitchFamily="18" charset="0"/>
                <a:cs typeface="Times New Roman" panose="02020603050405020304" pitchFamily="18" charset="0"/>
              </a:rPr>
              <a:t>Vht</a:t>
            </a:r>
            <a:r>
              <a:rPr lang="hu-HU" sz="1400" dirty="0">
                <a:latin typeface="Times New Roman" panose="02020603050405020304" pitchFamily="18" charset="0"/>
                <a:cs typeface="Times New Roman" panose="02020603050405020304" pitchFamily="18" charset="0"/>
              </a:rPr>
              <a:t>. 41. § (5) bekezdés].</a:t>
            </a:r>
          </a:p>
          <a:p>
            <a:pPr marL="0" indent="0">
              <a:buNone/>
            </a:pPr>
            <a:endParaRPr lang="hu-HU" dirty="0"/>
          </a:p>
          <a:p>
            <a:endParaRPr lang="hu-HU" dirty="0"/>
          </a:p>
        </p:txBody>
      </p:sp>
    </p:spTree>
    <p:extLst>
      <p:ext uri="{BB962C8B-B14F-4D97-AF65-F5344CB8AC3E}">
        <p14:creationId xmlns:p14="http://schemas.microsoft.com/office/powerpoint/2010/main" val="2363760558"/>
      </p:ext>
    </p:extLst>
  </p:cSld>
  <p:clrMapOvr>
    <a:masterClrMapping/>
  </p:clrMapOvr>
  <p:transition spd="slow">
    <p:push dir="u"/>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a:bodyPr>
          <a:lstStyle/>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végrehajtó az árverést </a:t>
            </a:r>
            <a:r>
              <a:rPr lang="hu-HU" sz="1800" b="1" dirty="0">
                <a:latin typeface="Times New Roman" panose="02020603050405020304" pitchFamily="18" charset="0"/>
                <a:cs typeface="Times New Roman" panose="02020603050405020304" pitchFamily="18" charset="0"/>
              </a:rPr>
              <a:t>árverési hirdetménnyel tűzi ki</a:t>
            </a:r>
            <a:r>
              <a:rPr lang="hu-HU" sz="1800" dirty="0">
                <a:latin typeface="Times New Roman" panose="02020603050405020304" pitchFamily="18" charset="0"/>
                <a:cs typeface="Times New Roman" panose="02020603050405020304" pitchFamily="18" charset="0"/>
              </a:rPr>
              <a:t>, annak tartalmi elemeit a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143. § (1) bekezdése szabályozza.</a:t>
            </a:r>
          </a:p>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b="1" dirty="0">
                <a:latin typeface="Times New Roman" panose="02020603050405020304" pitchFamily="18" charset="0"/>
                <a:cs typeface="Times New Roman" panose="02020603050405020304" pitchFamily="18" charset="0"/>
              </a:rPr>
              <a:t>Garanciák</a:t>
            </a:r>
            <a:r>
              <a:rPr lang="hu-HU" sz="1800" dirty="0">
                <a:latin typeface="Times New Roman" panose="02020603050405020304" pitchFamily="18" charset="0"/>
                <a:cs typeface="Times New Roman" panose="02020603050405020304" pitchFamily="18" charset="0"/>
              </a:rPr>
              <a:t>:</a:t>
            </a:r>
          </a:p>
          <a:p>
            <a:pPr marL="0" indent="0" algn="just">
              <a:buNone/>
            </a:pPr>
            <a:endParaRPr lang="hu-HU" sz="1800" dirty="0">
              <a:latin typeface="Times New Roman" panose="02020603050405020304" pitchFamily="18" charset="0"/>
              <a:cs typeface="Times New Roman" panose="02020603050405020304" pitchFamily="18" charset="0"/>
            </a:endParaRPr>
          </a:p>
          <a:p>
            <a:pPr lvl="1" algn="just"/>
            <a:r>
              <a:rPr lang="hu-HU" sz="1800" dirty="0">
                <a:latin typeface="Times New Roman" panose="02020603050405020304" pitchFamily="18" charset="0"/>
                <a:cs typeface="Times New Roman" panose="02020603050405020304" pitchFamily="18" charset="0"/>
              </a:rPr>
              <a:t>árverési hirdetmény kézbesítése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144. §],</a:t>
            </a:r>
          </a:p>
          <a:p>
            <a:pPr lvl="1" algn="just"/>
            <a:r>
              <a:rPr lang="hu-HU" sz="1800" dirty="0">
                <a:latin typeface="Times New Roman" panose="02020603050405020304" pitchFamily="18" charset="0"/>
                <a:cs typeface="Times New Roman" panose="02020603050405020304" pitchFamily="18" charset="0"/>
              </a:rPr>
              <a:t>árverési hirdetmény kifüggesztése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145. §],</a:t>
            </a:r>
          </a:p>
          <a:p>
            <a:pPr lvl="1" algn="just"/>
            <a:r>
              <a:rPr lang="hu-HU" sz="1800" dirty="0">
                <a:latin typeface="Times New Roman" panose="02020603050405020304" pitchFamily="18" charset="0"/>
                <a:cs typeface="Times New Roman" panose="02020603050405020304" pitchFamily="18" charset="0"/>
              </a:rPr>
              <a:t>árverési hirdetmény elektronikus közzététele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145/A. §].</a:t>
            </a:r>
          </a:p>
        </p:txBody>
      </p:sp>
    </p:spTree>
    <p:extLst>
      <p:ext uri="{BB962C8B-B14F-4D97-AF65-F5344CB8AC3E}">
        <p14:creationId xmlns:p14="http://schemas.microsoft.com/office/powerpoint/2010/main" val="302076243"/>
      </p:ext>
    </p:extLst>
  </p:cSld>
  <p:clrMapOvr>
    <a:masterClrMapping/>
  </p:clrMapOvr>
  <p:transition spd="slow">
    <p:push dir="u"/>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85000" lnSpcReduction="10000"/>
          </a:bodyPr>
          <a:lstStyle/>
          <a:p>
            <a:pPr marL="0" indent="0" algn="just">
              <a:buNone/>
            </a:pP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Az ingatlanárverés az árverési hirdetmény közzétételét követő 60. napnak a végrehajtó által meghatározott, 8 és 20 óra közé eső órájáig tart.</a:t>
            </a:r>
          </a:p>
          <a:p>
            <a:pPr marL="0" indent="0" algn="just">
              <a:buNone/>
            </a:pPr>
            <a:endParaRPr lang="hu-HU"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1800" dirty="0">
                <a:effectLst/>
                <a:latin typeface="Times New Roman" panose="02020603050405020304" pitchFamily="18" charset="0"/>
                <a:ea typeface="Calibri" panose="020F0502020204030204" pitchFamily="34" charset="0"/>
                <a:cs typeface="Times New Roman" panose="02020603050405020304" pitchFamily="18" charset="0"/>
              </a:rPr>
              <a:t>Az árverés első szakasza az árverési hirdetmény közzétételét követő </a:t>
            </a:r>
            <a:r>
              <a:rPr lang="hu-HU" sz="1800" i="1" dirty="0">
                <a:effectLst/>
                <a:latin typeface="Times New Roman" panose="02020603050405020304" pitchFamily="18" charset="0"/>
                <a:ea typeface="Calibri" panose="020F0502020204030204" pitchFamily="34" charset="0"/>
                <a:cs typeface="Times New Roman" panose="02020603050405020304" pitchFamily="18" charset="0"/>
              </a:rPr>
              <a:t>20. napnak </a:t>
            </a:r>
            <a:r>
              <a:rPr lang="hu-HU" sz="1800" dirty="0">
                <a:effectLst/>
                <a:latin typeface="Times New Roman" panose="02020603050405020304" pitchFamily="18" charset="0"/>
                <a:ea typeface="Calibri" panose="020F0502020204030204" pitchFamily="34" charset="0"/>
                <a:cs typeface="Times New Roman" panose="02020603050405020304" pitchFamily="18" charset="0"/>
              </a:rPr>
              <a:t>a végrehajtó által meghatározott, 8 és 20 óra közé eső órájáig tart. Az </a:t>
            </a:r>
            <a:r>
              <a:rPr lang="hu-HU" sz="1800" b="1" dirty="0">
                <a:effectLst/>
                <a:latin typeface="Times New Roman" panose="02020603050405020304" pitchFamily="18" charset="0"/>
                <a:ea typeface="Calibri" panose="020F0502020204030204" pitchFamily="34" charset="0"/>
                <a:cs typeface="Times New Roman" panose="02020603050405020304" pitchFamily="18" charset="0"/>
              </a:rPr>
              <a:t>első szakaszban </a:t>
            </a:r>
            <a:r>
              <a:rPr lang="hu-HU" sz="1800" i="1" dirty="0">
                <a:effectLst/>
                <a:latin typeface="Times New Roman" panose="02020603050405020304" pitchFamily="18" charset="0"/>
                <a:ea typeface="Calibri" panose="020F0502020204030204" pitchFamily="34" charset="0"/>
                <a:cs typeface="Times New Roman" panose="02020603050405020304" pitchFamily="18" charset="0"/>
              </a:rPr>
              <a:t>legalább a kikiáltási ár </a:t>
            </a:r>
            <a:r>
              <a:rPr lang="hu-HU" sz="1800" b="1" dirty="0">
                <a:effectLst/>
                <a:latin typeface="Times New Roman" panose="02020603050405020304" pitchFamily="18" charset="0"/>
                <a:ea typeface="Calibri" panose="020F0502020204030204" pitchFamily="34" charset="0"/>
                <a:cs typeface="Times New Roman" panose="02020603050405020304" pitchFamily="18" charset="0"/>
              </a:rPr>
              <a:t>90 %-</a:t>
            </a:r>
            <a:r>
              <a:rPr lang="hu-HU" sz="1800" b="1" dirty="0" err="1">
                <a:effectLst/>
                <a:latin typeface="Times New Roman" panose="02020603050405020304" pitchFamily="18" charset="0"/>
                <a:ea typeface="Calibri" panose="020F0502020204030204" pitchFamily="34" charset="0"/>
                <a:cs typeface="Times New Roman" panose="02020603050405020304" pitchFamily="18" charset="0"/>
              </a:rPr>
              <a:t>ának</a:t>
            </a:r>
            <a:r>
              <a:rPr lang="hu-HU"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1800" i="1" dirty="0">
                <a:effectLst/>
                <a:latin typeface="Times New Roman" panose="02020603050405020304" pitchFamily="18" charset="0"/>
                <a:ea typeface="Calibri" panose="020F0502020204030204" pitchFamily="34" charset="0"/>
                <a:cs typeface="Times New Roman" panose="02020603050405020304" pitchFamily="18" charset="0"/>
              </a:rPr>
              <a:t>megfelelő összeggel tehető érvényes vételi ajánlat</a:t>
            </a:r>
            <a:r>
              <a:rPr lang="hu-HU" sz="1800" dirty="0">
                <a:effectLst/>
                <a:latin typeface="Times New Roman" panose="02020603050405020304" pitchFamily="18" charset="0"/>
                <a:ea typeface="Calibri" panose="020F0502020204030204" pitchFamily="34" charset="0"/>
                <a:cs typeface="Times New Roman" panose="02020603050405020304" pitchFamily="18" charset="0"/>
              </a:rPr>
              <a:t>. Ha az első szakaszban érvényes vételi ajánlat érkezik, az árverés nem lép a következő szakaszába.</a:t>
            </a:r>
          </a:p>
          <a:p>
            <a:pPr marL="0" indent="0" algn="just">
              <a:buNone/>
            </a:pPr>
            <a:r>
              <a:rPr lang="hu-HU" sz="1800" dirty="0">
                <a:effectLst/>
                <a:latin typeface="Times New Roman" panose="02020603050405020304" pitchFamily="18" charset="0"/>
                <a:ea typeface="Calibri" panose="020F0502020204030204" pitchFamily="34" charset="0"/>
                <a:cs typeface="Times New Roman" panose="02020603050405020304" pitchFamily="18" charset="0"/>
              </a:rPr>
              <a:t>Ha az árverés első szakaszában nem érkezik érvényes vételi ajánlat, a rendszer automatikusan </a:t>
            </a:r>
            <a:r>
              <a:rPr lang="hu-HU" sz="1800" dirty="0" err="1">
                <a:effectLst/>
                <a:latin typeface="Times New Roman" panose="02020603050405020304" pitchFamily="18" charset="0"/>
                <a:ea typeface="Calibri" panose="020F0502020204030204" pitchFamily="34" charset="0"/>
                <a:cs typeface="Times New Roman" panose="02020603050405020304" pitchFamily="18" charset="0"/>
              </a:rPr>
              <a:t>továbblép</a:t>
            </a:r>
            <a:r>
              <a:rPr lang="hu-HU" sz="1800" dirty="0">
                <a:effectLst/>
                <a:latin typeface="Times New Roman" panose="02020603050405020304" pitchFamily="18" charset="0"/>
                <a:ea typeface="Calibri" panose="020F0502020204030204" pitchFamily="34" charset="0"/>
                <a:cs typeface="Times New Roman" panose="02020603050405020304" pitchFamily="18" charset="0"/>
              </a:rPr>
              <a:t> az árverés következő szakaszába, amely az árverési hirdetmény közzétételét követő </a:t>
            </a:r>
            <a:r>
              <a:rPr lang="hu-HU" sz="1800" i="1" dirty="0">
                <a:latin typeface="Times New Roman" panose="02020603050405020304" pitchFamily="18" charset="0"/>
                <a:ea typeface="Calibri" panose="020F0502020204030204" pitchFamily="34" charset="0"/>
                <a:cs typeface="Times New Roman" panose="02020603050405020304" pitchFamily="18" charset="0"/>
              </a:rPr>
              <a:t>4</a:t>
            </a:r>
            <a:r>
              <a:rPr lang="hu-HU" sz="1800" i="1" dirty="0">
                <a:effectLst/>
                <a:latin typeface="Times New Roman" panose="02020603050405020304" pitchFamily="18" charset="0"/>
                <a:ea typeface="Calibri" panose="020F0502020204030204" pitchFamily="34" charset="0"/>
                <a:cs typeface="Times New Roman" panose="02020603050405020304" pitchFamily="18" charset="0"/>
              </a:rPr>
              <a:t>0. napnak </a:t>
            </a:r>
            <a:r>
              <a:rPr lang="hu-HU" sz="1800" dirty="0">
                <a:effectLst/>
                <a:latin typeface="Times New Roman" panose="02020603050405020304" pitchFamily="18" charset="0"/>
                <a:ea typeface="Calibri" panose="020F0502020204030204" pitchFamily="34" charset="0"/>
                <a:cs typeface="Times New Roman" panose="02020603050405020304" pitchFamily="18" charset="0"/>
              </a:rPr>
              <a:t>a végrehajtó által meghatározott, 8 és 20 óra közé eső órájáig tart. A </a:t>
            </a:r>
            <a:r>
              <a:rPr lang="hu-HU" sz="1800" b="1" dirty="0">
                <a:effectLst/>
                <a:latin typeface="Times New Roman" panose="02020603050405020304" pitchFamily="18" charset="0"/>
                <a:ea typeface="Calibri" panose="020F0502020204030204" pitchFamily="34" charset="0"/>
                <a:cs typeface="Times New Roman" panose="02020603050405020304" pitchFamily="18" charset="0"/>
              </a:rPr>
              <a:t>második szakaszban </a:t>
            </a:r>
            <a:r>
              <a:rPr lang="hu-HU" sz="1800" i="1" dirty="0">
                <a:effectLst/>
                <a:latin typeface="Times New Roman" panose="02020603050405020304" pitchFamily="18" charset="0"/>
                <a:ea typeface="Calibri" panose="020F0502020204030204" pitchFamily="34" charset="0"/>
                <a:cs typeface="Times New Roman" panose="02020603050405020304" pitchFamily="18" charset="0"/>
              </a:rPr>
              <a:t>legalább a kikiáltási ár </a:t>
            </a:r>
            <a:r>
              <a:rPr lang="hu-HU" sz="1800" b="1" i="1" dirty="0">
                <a:latin typeface="Times New Roman" panose="02020603050405020304" pitchFamily="18" charset="0"/>
                <a:ea typeface="Calibri" panose="020F0502020204030204" pitchFamily="34" charset="0"/>
                <a:cs typeface="Times New Roman" panose="02020603050405020304" pitchFamily="18" charset="0"/>
              </a:rPr>
              <a:t>7</a:t>
            </a:r>
            <a:r>
              <a:rPr lang="hu-HU" sz="1800" b="1" dirty="0">
                <a:effectLst/>
                <a:latin typeface="Times New Roman" panose="02020603050405020304" pitchFamily="18" charset="0"/>
                <a:ea typeface="Calibri" panose="020F0502020204030204" pitchFamily="34" charset="0"/>
                <a:cs typeface="Times New Roman" panose="02020603050405020304" pitchFamily="18" charset="0"/>
              </a:rPr>
              <a:t>0 %-</a:t>
            </a:r>
            <a:r>
              <a:rPr lang="hu-HU" sz="1800" b="1" dirty="0" err="1">
                <a:effectLst/>
                <a:latin typeface="Times New Roman" panose="02020603050405020304" pitchFamily="18" charset="0"/>
                <a:ea typeface="Calibri" panose="020F0502020204030204" pitchFamily="34" charset="0"/>
                <a:cs typeface="Times New Roman" panose="02020603050405020304" pitchFamily="18" charset="0"/>
              </a:rPr>
              <a:t>ának</a:t>
            </a:r>
            <a:r>
              <a:rPr lang="hu-HU" sz="1800" b="1" dirty="0">
                <a:effectLst/>
                <a:latin typeface="Times New Roman" panose="02020603050405020304" pitchFamily="18" charset="0"/>
                <a:ea typeface="Calibri" panose="020F0502020204030204" pitchFamily="34" charset="0"/>
                <a:cs typeface="Times New Roman" panose="02020603050405020304" pitchFamily="18" charset="0"/>
              </a:rPr>
              <a:t> (lakóingatlan esetén 80 %) </a:t>
            </a:r>
            <a:r>
              <a:rPr lang="hu-HU" sz="1800" i="1" dirty="0">
                <a:effectLst/>
                <a:latin typeface="Times New Roman" panose="02020603050405020304" pitchFamily="18" charset="0"/>
                <a:ea typeface="Calibri" panose="020F0502020204030204" pitchFamily="34" charset="0"/>
                <a:cs typeface="Times New Roman" panose="02020603050405020304" pitchFamily="18" charset="0"/>
              </a:rPr>
              <a:t>megfelelő összeggel tehető érvényes vételi ajánlat</a:t>
            </a:r>
            <a:r>
              <a:rPr lang="hu-HU" sz="1800" dirty="0">
                <a:effectLst/>
                <a:latin typeface="Times New Roman" panose="02020603050405020304" pitchFamily="18" charset="0"/>
                <a:ea typeface="Calibri" panose="020F0502020204030204" pitchFamily="34" charset="0"/>
                <a:cs typeface="Times New Roman" panose="02020603050405020304" pitchFamily="18" charset="0"/>
              </a:rPr>
              <a:t>. Ha a második szakaszban érvényes vételi ajánlat érkezik, az árverés nem lép a következő szakaszába. </a:t>
            </a:r>
          </a:p>
          <a:p>
            <a:pPr marL="0" indent="0" algn="just">
              <a:buNone/>
            </a:pPr>
            <a:r>
              <a:rPr lang="hu-HU" sz="1800" dirty="0">
                <a:latin typeface="Times New Roman" panose="02020603050405020304" pitchFamily="18" charset="0"/>
                <a:ea typeface="Calibri" panose="020F0502020204030204" pitchFamily="34" charset="0"/>
                <a:cs typeface="Times New Roman" panose="02020603050405020304" pitchFamily="18" charset="0"/>
              </a:rPr>
              <a:t>Ha az árverés második szakaszában nem érkezik érvényes vételi ajánlat, a rendszer automatikusan </a:t>
            </a:r>
            <a:r>
              <a:rPr lang="hu-HU" sz="1800" dirty="0" err="1">
                <a:latin typeface="Times New Roman" panose="02020603050405020304" pitchFamily="18" charset="0"/>
                <a:ea typeface="Calibri" panose="020F0502020204030204" pitchFamily="34" charset="0"/>
                <a:cs typeface="Times New Roman" panose="02020603050405020304" pitchFamily="18" charset="0"/>
              </a:rPr>
              <a:t>továbblép</a:t>
            </a:r>
            <a:r>
              <a:rPr lang="hu-HU" sz="1800" dirty="0">
                <a:latin typeface="Times New Roman" panose="02020603050405020304" pitchFamily="18" charset="0"/>
                <a:ea typeface="Calibri" panose="020F0502020204030204" pitchFamily="34" charset="0"/>
                <a:cs typeface="Times New Roman" panose="02020603050405020304" pitchFamily="18" charset="0"/>
              </a:rPr>
              <a:t> az árverés következő szakaszába, amely az árverési hirdetmény közzétételét követő </a:t>
            </a:r>
            <a:r>
              <a:rPr lang="hu-HU" sz="1800" i="1" dirty="0">
                <a:latin typeface="Times New Roman" panose="02020603050405020304" pitchFamily="18" charset="0"/>
                <a:ea typeface="Calibri" panose="020F0502020204030204" pitchFamily="34" charset="0"/>
                <a:cs typeface="Times New Roman" panose="02020603050405020304" pitchFamily="18" charset="0"/>
              </a:rPr>
              <a:t>60. napnak </a:t>
            </a:r>
            <a:r>
              <a:rPr lang="hu-HU" sz="1800" dirty="0">
                <a:latin typeface="Times New Roman" panose="02020603050405020304" pitchFamily="18" charset="0"/>
                <a:ea typeface="Calibri" panose="020F0502020204030204" pitchFamily="34" charset="0"/>
                <a:cs typeface="Times New Roman" panose="02020603050405020304" pitchFamily="18" charset="0"/>
              </a:rPr>
              <a:t>a végrehajtó által meghatározott, 8 és 20 óra közé eső órájáig tart. A </a:t>
            </a:r>
            <a:r>
              <a:rPr lang="hu-HU" sz="1800" b="1" dirty="0">
                <a:latin typeface="Times New Roman" panose="02020603050405020304" pitchFamily="18" charset="0"/>
                <a:ea typeface="Calibri" panose="020F0502020204030204" pitchFamily="34" charset="0"/>
                <a:cs typeface="Times New Roman" panose="02020603050405020304" pitchFamily="18" charset="0"/>
              </a:rPr>
              <a:t>harmadik szakaszban </a:t>
            </a:r>
            <a:r>
              <a:rPr lang="hu-HU" sz="1800" dirty="0">
                <a:latin typeface="Times New Roman" panose="02020603050405020304" pitchFamily="18" charset="0"/>
                <a:ea typeface="Calibri" panose="020F0502020204030204" pitchFamily="34" charset="0"/>
                <a:cs typeface="Times New Roman" panose="02020603050405020304" pitchFamily="18" charset="0"/>
              </a:rPr>
              <a:t>legalább a kikiáltási ár </a:t>
            </a:r>
            <a:r>
              <a:rPr lang="hu-HU" sz="1800" b="1" dirty="0">
                <a:latin typeface="Times New Roman" panose="02020603050405020304" pitchFamily="18" charset="0"/>
                <a:ea typeface="Calibri" panose="020F0502020204030204" pitchFamily="34" charset="0"/>
                <a:cs typeface="Times New Roman" panose="02020603050405020304" pitchFamily="18" charset="0"/>
              </a:rPr>
              <a:t>50 %-</a:t>
            </a:r>
            <a:r>
              <a:rPr lang="hu-HU" sz="1800" b="1" dirty="0" err="1">
                <a:latin typeface="Times New Roman" panose="02020603050405020304" pitchFamily="18" charset="0"/>
                <a:ea typeface="Calibri" panose="020F0502020204030204" pitchFamily="34" charset="0"/>
                <a:cs typeface="Times New Roman" panose="02020603050405020304" pitchFamily="18" charset="0"/>
              </a:rPr>
              <a:t>ának</a:t>
            </a:r>
            <a:r>
              <a:rPr lang="hu-HU" sz="1800" b="1" dirty="0">
                <a:latin typeface="Times New Roman" panose="02020603050405020304" pitchFamily="18" charset="0"/>
                <a:ea typeface="Calibri" panose="020F0502020204030204" pitchFamily="34" charset="0"/>
                <a:cs typeface="Times New Roman" panose="02020603050405020304" pitchFamily="18" charset="0"/>
              </a:rPr>
              <a:t> </a:t>
            </a:r>
            <a:r>
              <a:rPr lang="hu-HU" sz="1800" b="1" dirty="0">
                <a:effectLst/>
                <a:latin typeface="Times New Roman" panose="02020603050405020304" pitchFamily="18" charset="0"/>
                <a:ea typeface="Calibri" panose="020F0502020204030204" pitchFamily="34" charset="0"/>
                <a:cs typeface="Times New Roman" panose="02020603050405020304" pitchFamily="18" charset="0"/>
              </a:rPr>
              <a:t>(lakóingatlan esetén 70 %) </a:t>
            </a:r>
            <a:r>
              <a:rPr lang="hu-HU" sz="1800" dirty="0">
                <a:latin typeface="Times New Roman" panose="02020603050405020304" pitchFamily="18" charset="0"/>
                <a:ea typeface="Calibri" panose="020F0502020204030204" pitchFamily="34" charset="0"/>
                <a:cs typeface="Times New Roman" panose="02020603050405020304" pitchFamily="18" charset="0"/>
              </a:rPr>
              <a:t>megfelelő összeggel tehető érvényes vételi ajánlat. Ha az árverés utolsó szakaszának befejezését megelőző öt percen belül érvényes vételi ajánlat érkezik, az utolsó szakasz időtartama ezen vételi ajánlattételtől számított öt perccel automatikusan meghosszabbodik</a:t>
            </a:r>
            <a:endParaRPr lang="hu-H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7981379"/>
      </p:ext>
    </p:extLst>
  </p:cSld>
  <p:clrMapOvr>
    <a:masterClrMapping/>
  </p:clrMapOvr>
  <p:transition spd="slow">
    <p:push dir="u"/>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85000" lnSpcReduction="10000"/>
          </a:bodyPr>
          <a:lstStyle/>
          <a:p>
            <a:pPr marL="0" indent="0" algn="just">
              <a:buNone/>
            </a:pP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Az ingatlanárverés az árverési hirdetmény közzétételét követő 60. napnak a végrehajtó által meghatározott, 8 és 20 óra közé eső órájáig tart.</a:t>
            </a:r>
          </a:p>
          <a:p>
            <a:pPr marL="0" indent="0" algn="just">
              <a:buNone/>
            </a:pPr>
            <a:endParaRPr lang="hu-HU"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1800" dirty="0">
                <a:effectLst/>
                <a:latin typeface="Times New Roman" panose="02020603050405020304" pitchFamily="18" charset="0"/>
                <a:ea typeface="Calibri" panose="020F0502020204030204" pitchFamily="34" charset="0"/>
                <a:cs typeface="Times New Roman" panose="02020603050405020304" pitchFamily="18" charset="0"/>
              </a:rPr>
              <a:t>Az árverés első szakasza az árverési hirdetmény közzétételét követő </a:t>
            </a:r>
            <a:r>
              <a:rPr lang="hu-HU" sz="1800" i="1" dirty="0">
                <a:effectLst/>
                <a:latin typeface="Times New Roman" panose="02020603050405020304" pitchFamily="18" charset="0"/>
                <a:ea typeface="Calibri" panose="020F0502020204030204" pitchFamily="34" charset="0"/>
                <a:cs typeface="Times New Roman" panose="02020603050405020304" pitchFamily="18" charset="0"/>
              </a:rPr>
              <a:t>20. napnak </a:t>
            </a:r>
            <a:r>
              <a:rPr lang="hu-HU" sz="1800" dirty="0">
                <a:effectLst/>
                <a:latin typeface="Times New Roman" panose="02020603050405020304" pitchFamily="18" charset="0"/>
                <a:ea typeface="Calibri" panose="020F0502020204030204" pitchFamily="34" charset="0"/>
                <a:cs typeface="Times New Roman" panose="02020603050405020304" pitchFamily="18" charset="0"/>
              </a:rPr>
              <a:t>a végrehajtó által meghatározott, 8 és 20 óra közé eső órájáig tart. Az </a:t>
            </a:r>
            <a:r>
              <a:rPr lang="hu-HU" sz="1800" b="1" dirty="0">
                <a:effectLst/>
                <a:latin typeface="Times New Roman" panose="02020603050405020304" pitchFamily="18" charset="0"/>
                <a:ea typeface="Calibri" panose="020F0502020204030204" pitchFamily="34" charset="0"/>
                <a:cs typeface="Times New Roman" panose="02020603050405020304" pitchFamily="18" charset="0"/>
              </a:rPr>
              <a:t>első szakaszban </a:t>
            </a:r>
            <a:r>
              <a:rPr lang="hu-HU" sz="1800" i="1" dirty="0">
                <a:effectLst/>
                <a:latin typeface="Times New Roman" panose="02020603050405020304" pitchFamily="18" charset="0"/>
                <a:ea typeface="Calibri" panose="020F0502020204030204" pitchFamily="34" charset="0"/>
                <a:cs typeface="Times New Roman" panose="02020603050405020304" pitchFamily="18" charset="0"/>
              </a:rPr>
              <a:t>legalább a kikiáltási ár </a:t>
            </a:r>
            <a:r>
              <a:rPr lang="hu-HU" sz="1800" b="1" dirty="0">
                <a:effectLst/>
                <a:latin typeface="Times New Roman" panose="02020603050405020304" pitchFamily="18" charset="0"/>
                <a:ea typeface="Calibri" panose="020F0502020204030204" pitchFamily="34" charset="0"/>
                <a:cs typeface="Times New Roman" panose="02020603050405020304" pitchFamily="18" charset="0"/>
              </a:rPr>
              <a:t>90 %-</a:t>
            </a:r>
            <a:r>
              <a:rPr lang="hu-HU" sz="1800" b="1" dirty="0" err="1">
                <a:effectLst/>
                <a:latin typeface="Times New Roman" panose="02020603050405020304" pitchFamily="18" charset="0"/>
                <a:ea typeface="Calibri" panose="020F0502020204030204" pitchFamily="34" charset="0"/>
                <a:cs typeface="Times New Roman" panose="02020603050405020304" pitchFamily="18" charset="0"/>
              </a:rPr>
              <a:t>ának</a:t>
            </a:r>
            <a:r>
              <a:rPr lang="hu-HU"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1800" i="1" dirty="0">
                <a:effectLst/>
                <a:latin typeface="Times New Roman" panose="02020603050405020304" pitchFamily="18" charset="0"/>
                <a:ea typeface="Calibri" panose="020F0502020204030204" pitchFamily="34" charset="0"/>
                <a:cs typeface="Times New Roman" panose="02020603050405020304" pitchFamily="18" charset="0"/>
              </a:rPr>
              <a:t>megfelelő összeggel tehető érvényes vételi ajánlat</a:t>
            </a:r>
            <a:r>
              <a:rPr lang="hu-HU" sz="1800" dirty="0">
                <a:effectLst/>
                <a:latin typeface="Times New Roman" panose="02020603050405020304" pitchFamily="18" charset="0"/>
                <a:ea typeface="Calibri" panose="020F0502020204030204" pitchFamily="34" charset="0"/>
                <a:cs typeface="Times New Roman" panose="02020603050405020304" pitchFamily="18" charset="0"/>
              </a:rPr>
              <a:t>. Ha az első szakaszban érvényes vételi ajánlat érkezik, az árverés nem lép a következő szakaszába.</a:t>
            </a:r>
          </a:p>
          <a:p>
            <a:pPr marL="0" indent="0" algn="just">
              <a:buNone/>
            </a:pPr>
            <a:r>
              <a:rPr lang="hu-HU" sz="1800" dirty="0">
                <a:effectLst/>
                <a:latin typeface="Times New Roman" panose="02020603050405020304" pitchFamily="18" charset="0"/>
                <a:ea typeface="Calibri" panose="020F0502020204030204" pitchFamily="34" charset="0"/>
                <a:cs typeface="Times New Roman" panose="02020603050405020304" pitchFamily="18" charset="0"/>
              </a:rPr>
              <a:t>Ha az árverés első szakaszában nem érkezik érvényes vételi ajánlat, a rendszer automatikusan </a:t>
            </a:r>
            <a:r>
              <a:rPr lang="hu-HU" sz="1800" dirty="0" err="1">
                <a:effectLst/>
                <a:latin typeface="Times New Roman" panose="02020603050405020304" pitchFamily="18" charset="0"/>
                <a:ea typeface="Calibri" panose="020F0502020204030204" pitchFamily="34" charset="0"/>
                <a:cs typeface="Times New Roman" panose="02020603050405020304" pitchFamily="18" charset="0"/>
              </a:rPr>
              <a:t>továbblép</a:t>
            </a:r>
            <a:r>
              <a:rPr lang="hu-HU" sz="1800" dirty="0">
                <a:effectLst/>
                <a:latin typeface="Times New Roman" panose="02020603050405020304" pitchFamily="18" charset="0"/>
                <a:ea typeface="Calibri" panose="020F0502020204030204" pitchFamily="34" charset="0"/>
                <a:cs typeface="Times New Roman" panose="02020603050405020304" pitchFamily="18" charset="0"/>
              </a:rPr>
              <a:t> az árverés következő szakaszába, amely az árverési hirdetmény közzétételét követő </a:t>
            </a:r>
            <a:r>
              <a:rPr lang="hu-HU" sz="1800" i="1" dirty="0">
                <a:latin typeface="Times New Roman" panose="02020603050405020304" pitchFamily="18" charset="0"/>
                <a:ea typeface="Calibri" panose="020F0502020204030204" pitchFamily="34" charset="0"/>
                <a:cs typeface="Times New Roman" panose="02020603050405020304" pitchFamily="18" charset="0"/>
              </a:rPr>
              <a:t>4</a:t>
            </a:r>
            <a:r>
              <a:rPr lang="hu-HU" sz="1800" i="1" dirty="0">
                <a:effectLst/>
                <a:latin typeface="Times New Roman" panose="02020603050405020304" pitchFamily="18" charset="0"/>
                <a:ea typeface="Calibri" panose="020F0502020204030204" pitchFamily="34" charset="0"/>
                <a:cs typeface="Times New Roman" panose="02020603050405020304" pitchFamily="18" charset="0"/>
              </a:rPr>
              <a:t>0. napnak </a:t>
            </a:r>
            <a:r>
              <a:rPr lang="hu-HU" sz="1800" dirty="0">
                <a:effectLst/>
                <a:latin typeface="Times New Roman" panose="02020603050405020304" pitchFamily="18" charset="0"/>
                <a:ea typeface="Calibri" panose="020F0502020204030204" pitchFamily="34" charset="0"/>
                <a:cs typeface="Times New Roman" panose="02020603050405020304" pitchFamily="18" charset="0"/>
              </a:rPr>
              <a:t>a végrehajtó által meghatározott, 8 és 20 óra közé eső órájáig tart. A </a:t>
            </a:r>
            <a:r>
              <a:rPr lang="hu-HU" sz="1800" b="1" dirty="0">
                <a:effectLst/>
                <a:latin typeface="Times New Roman" panose="02020603050405020304" pitchFamily="18" charset="0"/>
                <a:ea typeface="Calibri" panose="020F0502020204030204" pitchFamily="34" charset="0"/>
                <a:cs typeface="Times New Roman" panose="02020603050405020304" pitchFamily="18" charset="0"/>
              </a:rPr>
              <a:t>második szakaszban </a:t>
            </a:r>
            <a:r>
              <a:rPr lang="hu-HU" sz="1800" i="1" dirty="0">
                <a:effectLst/>
                <a:latin typeface="Times New Roman" panose="02020603050405020304" pitchFamily="18" charset="0"/>
                <a:ea typeface="Calibri" panose="020F0502020204030204" pitchFamily="34" charset="0"/>
                <a:cs typeface="Times New Roman" panose="02020603050405020304" pitchFamily="18" charset="0"/>
              </a:rPr>
              <a:t>legalább a kikiáltási ár </a:t>
            </a:r>
            <a:r>
              <a:rPr lang="hu-HU" sz="1800" b="1" i="1" dirty="0">
                <a:latin typeface="Times New Roman" panose="02020603050405020304" pitchFamily="18" charset="0"/>
                <a:ea typeface="Calibri" panose="020F0502020204030204" pitchFamily="34" charset="0"/>
                <a:cs typeface="Times New Roman" panose="02020603050405020304" pitchFamily="18" charset="0"/>
              </a:rPr>
              <a:t>7</a:t>
            </a:r>
            <a:r>
              <a:rPr lang="hu-HU" sz="1800" b="1" dirty="0">
                <a:effectLst/>
                <a:latin typeface="Times New Roman" panose="02020603050405020304" pitchFamily="18" charset="0"/>
                <a:ea typeface="Calibri" panose="020F0502020204030204" pitchFamily="34" charset="0"/>
                <a:cs typeface="Times New Roman" panose="02020603050405020304" pitchFamily="18" charset="0"/>
              </a:rPr>
              <a:t>0 %-</a:t>
            </a:r>
            <a:r>
              <a:rPr lang="hu-HU" sz="1800" b="1" dirty="0" err="1">
                <a:effectLst/>
                <a:latin typeface="Times New Roman" panose="02020603050405020304" pitchFamily="18" charset="0"/>
                <a:ea typeface="Calibri" panose="020F0502020204030204" pitchFamily="34" charset="0"/>
                <a:cs typeface="Times New Roman" panose="02020603050405020304" pitchFamily="18" charset="0"/>
              </a:rPr>
              <a:t>ának</a:t>
            </a:r>
            <a:r>
              <a:rPr lang="hu-HU" sz="1800" b="1" dirty="0">
                <a:effectLst/>
                <a:latin typeface="Times New Roman" panose="02020603050405020304" pitchFamily="18" charset="0"/>
                <a:ea typeface="Calibri" panose="020F0502020204030204" pitchFamily="34" charset="0"/>
                <a:cs typeface="Times New Roman" panose="02020603050405020304" pitchFamily="18" charset="0"/>
              </a:rPr>
              <a:t> (lakóingatlan esetén 80 %) </a:t>
            </a:r>
            <a:r>
              <a:rPr lang="hu-HU" sz="1800" i="1" dirty="0">
                <a:effectLst/>
                <a:latin typeface="Times New Roman" panose="02020603050405020304" pitchFamily="18" charset="0"/>
                <a:ea typeface="Calibri" panose="020F0502020204030204" pitchFamily="34" charset="0"/>
                <a:cs typeface="Times New Roman" panose="02020603050405020304" pitchFamily="18" charset="0"/>
              </a:rPr>
              <a:t>megfelelő összeggel tehető érvényes vételi ajánlat</a:t>
            </a:r>
            <a:r>
              <a:rPr lang="hu-HU" sz="1800" dirty="0">
                <a:effectLst/>
                <a:latin typeface="Times New Roman" panose="02020603050405020304" pitchFamily="18" charset="0"/>
                <a:ea typeface="Calibri" panose="020F0502020204030204" pitchFamily="34" charset="0"/>
                <a:cs typeface="Times New Roman" panose="02020603050405020304" pitchFamily="18" charset="0"/>
              </a:rPr>
              <a:t>. Ha a második szakaszban érvényes vételi ajánlat érkezik, az árverés nem lép a következő szakaszába. </a:t>
            </a:r>
          </a:p>
          <a:p>
            <a:pPr marL="0" indent="0" algn="just">
              <a:buNone/>
            </a:pPr>
            <a:r>
              <a:rPr lang="hu-HU" sz="1800" dirty="0">
                <a:latin typeface="Times New Roman" panose="02020603050405020304" pitchFamily="18" charset="0"/>
                <a:ea typeface="Calibri" panose="020F0502020204030204" pitchFamily="34" charset="0"/>
                <a:cs typeface="Times New Roman" panose="02020603050405020304" pitchFamily="18" charset="0"/>
              </a:rPr>
              <a:t>Ha az árverés második szakaszában nem érkezik érvényes vételi ajánlat, a rendszer automatikusan </a:t>
            </a:r>
            <a:r>
              <a:rPr lang="hu-HU" sz="1800" dirty="0" err="1">
                <a:latin typeface="Times New Roman" panose="02020603050405020304" pitchFamily="18" charset="0"/>
                <a:ea typeface="Calibri" panose="020F0502020204030204" pitchFamily="34" charset="0"/>
                <a:cs typeface="Times New Roman" panose="02020603050405020304" pitchFamily="18" charset="0"/>
              </a:rPr>
              <a:t>továbblép</a:t>
            </a:r>
            <a:r>
              <a:rPr lang="hu-HU" sz="1800" dirty="0">
                <a:latin typeface="Times New Roman" panose="02020603050405020304" pitchFamily="18" charset="0"/>
                <a:ea typeface="Calibri" panose="020F0502020204030204" pitchFamily="34" charset="0"/>
                <a:cs typeface="Times New Roman" panose="02020603050405020304" pitchFamily="18" charset="0"/>
              </a:rPr>
              <a:t> az árverés következő szakaszába, amely az árverési hirdetmény közzétételét követő </a:t>
            </a:r>
            <a:r>
              <a:rPr lang="hu-HU" sz="1800" i="1" dirty="0">
                <a:latin typeface="Times New Roman" panose="02020603050405020304" pitchFamily="18" charset="0"/>
                <a:ea typeface="Calibri" panose="020F0502020204030204" pitchFamily="34" charset="0"/>
                <a:cs typeface="Times New Roman" panose="02020603050405020304" pitchFamily="18" charset="0"/>
              </a:rPr>
              <a:t>60. napnak </a:t>
            </a:r>
            <a:r>
              <a:rPr lang="hu-HU" sz="1800" dirty="0">
                <a:latin typeface="Times New Roman" panose="02020603050405020304" pitchFamily="18" charset="0"/>
                <a:ea typeface="Calibri" panose="020F0502020204030204" pitchFamily="34" charset="0"/>
                <a:cs typeface="Times New Roman" panose="02020603050405020304" pitchFamily="18" charset="0"/>
              </a:rPr>
              <a:t>a végrehajtó által meghatározott, 8 és 20 óra közé eső órájáig tart. A </a:t>
            </a:r>
            <a:r>
              <a:rPr lang="hu-HU" sz="1800" b="1" dirty="0">
                <a:latin typeface="Times New Roman" panose="02020603050405020304" pitchFamily="18" charset="0"/>
                <a:ea typeface="Calibri" panose="020F0502020204030204" pitchFamily="34" charset="0"/>
                <a:cs typeface="Times New Roman" panose="02020603050405020304" pitchFamily="18" charset="0"/>
              </a:rPr>
              <a:t>harmadik szakaszban </a:t>
            </a:r>
            <a:r>
              <a:rPr lang="hu-HU" sz="1800" dirty="0">
                <a:latin typeface="Times New Roman" panose="02020603050405020304" pitchFamily="18" charset="0"/>
                <a:ea typeface="Calibri" panose="020F0502020204030204" pitchFamily="34" charset="0"/>
                <a:cs typeface="Times New Roman" panose="02020603050405020304" pitchFamily="18" charset="0"/>
              </a:rPr>
              <a:t>legalább a kikiáltási ár </a:t>
            </a:r>
            <a:r>
              <a:rPr lang="hu-HU" sz="1800" b="1" dirty="0">
                <a:latin typeface="Times New Roman" panose="02020603050405020304" pitchFamily="18" charset="0"/>
                <a:ea typeface="Calibri" panose="020F0502020204030204" pitchFamily="34" charset="0"/>
                <a:cs typeface="Times New Roman" panose="02020603050405020304" pitchFamily="18" charset="0"/>
              </a:rPr>
              <a:t>50 %-</a:t>
            </a:r>
            <a:r>
              <a:rPr lang="hu-HU" sz="1800" b="1" dirty="0" err="1">
                <a:latin typeface="Times New Roman" panose="02020603050405020304" pitchFamily="18" charset="0"/>
                <a:ea typeface="Calibri" panose="020F0502020204030204" pitchFamily="34" charset="0"/>
                <a:cs typeface="Times New Roman" panose="02020603050405020304" pitchFamily="18" charset="0"/>
              </a:rPr>
              <a:t>ának</a:t>
            </a:r>
            <a:r>
              <a:rPr lang="hu-HU" sz="1800" b="1" dirty="0">
                <a:latin typeface="Times New Roman" panose="02020603050405020304" pitchFamily="18" charset="0"/>
                <a:ea typeface="Calibri" panose="020F0502020204030204" pitchFamily="34" charset="0"/>
                <a:cs typeface="Times New Roman" panose="02020603050405020304" pitchFamily="18" charset="0"/>
              </a:rPr>
              <a:t> </a:t>
            </a:r>
            <a:r>
              <a:rPr lang="hu-HU" sz="1800" b="1" dirty="0">
                <a:effectLst/>
                <a:latin typeface="Times New Roman" panose="02020603050405020304" pitchFamily="18" charset="0"/>
                <a:ea typeface="Calibri" panose="020F0502020204030204" pitchFamily="34" charset="0"/>
                <a:cs typeface="Times New Roman" panose="02020603050405020304" pitchFamily="18" charset="0"/>
              </a:rPr>
              <a:t>(lakóingatlan esetén 70 %) </a:t>
            </a:r>
            <a:r>
              <a:rPr lang="hu-HU" sz="1800" dirty="0">
                <a:latin typeface="Times New Roman" panose="02020603050405020304" pitchFamily="18" charset="0"/>
                <a:ea typeface="Calibri" panose="020F0502020204030204" pitchFamily="34" charset="0"/>
                <a:cs typeface="Times New Roman" panose="02020603050405020304" pitchFamily="18" charset="0"/>
              </a:rPr>
              <a:t>megfelelő összeggel tehető érvényes vételi ajánlat. Ha az árverés utolsó szakaszának befejezését megelőző öt percen belül érvényes vételi ajánlat érkezik, az utolsó szakasz időtartama ezen vételi ajánlattételtől számított öt perccel automatikusan meghosszabbodik.</a:t>
            </a:r>
            <a:endParaRPr lang="hu-H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9606628"/>
      </p:ext>
    </p:extLst>
  </p:cSld>
  <p:clrMapOvr>
    <a:masterClrMapping/>
  </p:clrMapOvr>
  <p:transition spd="slow">
    <p:push dir="u"/>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92500" lnSpcReduction="20000"/>
          </a:bodyPr>
          <a:lstStyle/>
          <a:p>
            <a:pPr marL="0" indent="0" algn="just">
              <a:buNone/>
            </a:pP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Mindhárom szakaszban a fogyasztóval kötött szerződésen alapuló követelés behajtása esetén</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legalább a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kikiáltási ár 100 %-</a:t>
            </a:r>
            <a:r>
              <a:rPr lang="hu-HU" sz="2400" b="1" dirty="0" err="1">
                <a:effectLst/>
                <a:latin typeface="Times New Roman" panose="02020603050405020304" pitchFamily="18" charset="0"/>
                <a:ea typeface="Calibri" panose="020F0502020204030204" pitchFamily="34" charset="0"/>
                <a:cs typeface="Times New Roman" panose="02020603050405020304" pitchFamily="18" charset="0"/>
              </a:rPr>
              <a:t>ának</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megfelelő összeggel tehető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érvényes vételi ajánlat</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ha </a:t>
            </a:r>
          </a:p>
          <a:p>
            <a:pPr marL="0" indent="0" algn="just">
              <a:buNone/>
            </a:pPr>
            <a:endParaRPr lang="hu-HU" sz="900" dirty="0">
              <a:effectLst/>
              <a:latin typeface="Times New Roman" panose="02020603050405020304" pitchFamily="18" charset="0"/>
              <a:ea typeface="Calibri" panose="020F0502020204030204" pitchFamily="34" charset="0"/>
              <a:cs typeface="Times New Roman" panose="02020603050405020304" pitchFamily="18" charset="0"/>
            </a:endParaRPr>
          </a:p>
          <a:p>
            <a:pPr lvl="1" algn="just"/>
            <a:r>
              <a:rPr lang="hu-HU" dirty="0">
                <a:effectLst/>
                <a:latin typeface="Times New Roman" panose="02020603050405020304" pitchFamily="18" charset="0"/>
                <a:ea typeface="Calibri" panose="020F0502020204030204" pitchFamily="34" charset="0"/>
                <a:cs typeface="Times New Roman" panose="02020603050405020304" pitchFamily="18" charset="0"/>
              </a:rPr>
              <a:t>az adósnak </a:t>
            </a:r>
            <a:r>
              <a:rPr lang="hu-HU" i="1" dirty="0">
                <a:effectLst/>
                <a:latin typeface="Times New Roman" panose="02020603050405020304" pitchFamily="18" charset="0"/>
                <a:ea typeface="Calibri" panose="020F0502020204030204" pitchFamily="34" charset="0"/>
                <a:cs typeface="Times New Roman" panose="02020603050405020304" pitchFamily="18" charset="0"/>
              </a:rPr>
              <a:t>ez az egyetlen lakóingatlana, </a:t>
            </a:r>
          </a:p>
          <a:p>
            <a:pPr lvl="1" algn="just"/>
            <a:r>
              <a:rPr lang="hu-HU" i="1" dirty="0">
                <a:effectLst/>
                <a:latin typeface="Times New Roman" panose="02020603050405020304" pitchFamily="18" charset="0"/>
                <a:ea typeface="Calibri" panose="020F0502020204030204" pitchFamily="34" charset="0"/>
                <a:cs typeface="Times New Roman" panose="02020603050405020304" pitchFamily="18" charset="0"/>
              </a:rPr>
              <a:t>lakóhelye ebben van, </a:t>
            </a:r>
          </a:p>
          <a:p>
            <a:pPr lvl="1" algn="just"/>
            <a:r>
              <a:rPr lang="hu-HU" i="1" dirty="0">
                <a:effectLst/>
                <a:latin typeface="Times New Roman" panose="02020603050405020304" pitchFamily="18" charset="0"/>
                <a:ea typeface="Calibri" panose="020F0502020204030204" pitchFamily="34" charset="0"/>
                <a:cs typeface="Times New Roman" panose="02020603050405020304" pitchFamily="18" charset="0"/>
              </a:rPr>
              <a:t>és a végrehajtási eljárás megindítását megelőző 6 hónapban is ebben volt</a:t>
            </a:r>
            <a:r>
              <a:rPr lang="hu-HU" i="1" dirty="0">
                <a:latin typeface="Times New Roman" panose="02020603050405020304" pitchFamily="18" charset="0"/>
                <a:ea typeface="Calibri" panose="020F0502020204030204" pitchFamily="34" charset="0"/>
                <a:cs typeface="Times New Roman" panose="02020603050405020304" pitchFamily="18" charset="0"/>
              </a:rPr>
              <a:t> </a:t>
            </a:r>
          </a:p>
          <a:p>
            <a:pPr marL="457200" lvl="1" indent="0" algn="just">
              <a:buNone/>
            </a:pPr>
            <a:r>
              <a:rPr lang="hu-HU" dirty="0">
                <a:latin typeface="Times New Roman" panose="02020603050405020304" pitchFamily="18" charset="0"/>
                <a:ea typeface="Calibri" panose="020F0502020204030204" pitchFamily="34" charset="0"/>
                <a:cs typeface="Times New Roman" panose="02020603050405020304" pitchFamily="18" charset="0"/>
              </a:rPr>
              <a:t>    [</a:t>
            </a:r>
            <a:r>
              <a:rPr lang="hu-HU" dirty="0" err="1">
                <a:latin typeface="Times New Roman" panose="02020603050405020304" pitchFamily="18" charset="0"/>
                <a:ea typeface="Calibri" panose="020F0502020204030204" pitchFamily="34" charset="0"/>
                <a:cs typeface="Times New Roman" panose="02020603050405020304" pitchFamily="18" charset="0"/>
              </a:rPr>
              <a:t>Vht</a:t>
            </a:r>
            <a:r>
              <a:rPr lang="hu-HU" dirty="0">
                <a:latin typeface="Times New Roman" panose="02020603050405020304" pitchFamily="18" charset="0"/>
                <a:ea typeface="Calibri" panose="020F0502020204030204" pitchFamily="34" charset="0"/>
                <a:cs typeface="Times New Roman" panose="02020603050405020304" pitchFamily="18" charset="0"/>
              </a:rPr>
              <a:t>. 147. § (3) bekezdés d) pont].</a:t>
            </a:r>
            <a:endParaRPr lang="hu-HU"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hu-HU" sz="9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Lakóingatlannak</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kell tekinteni [</a:t>
            </a:r>
            <a:r>
              <a:rPr lang="hu-HU" sz="2400" dirty="0" err="1">
                <a:effectLst/>
                <a:latin typeface="Times New Roman" panose="02020603050405020304" pitchFamily="18" charset="0"/>
                <a:ea typeface="Calibri" panose="020F0502020204030204" pitchFamily="34" charset="0"/>
                <a:cs typeface="Times New Roman" panose="02020603050405020304" pitchFamily="18" charset="0"/>
              </a:rPr>
              <a:t>Vht</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147. § (4) bekezdés]:</a:t>
            </a:r>
          </a:p>
          <a:p>
            <a:pPr marL="0" indent="0" algn="just">
              <a:buNone/>
            </a:pP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a) a lakás céljára létesített és az ingatlan-nyilvántartásban lakóház vagy lakás megnevezéssel nyilvántartott vagy ilyenként feltüntetésre váró ingatlant (tulajdoni illetőséget) a hozzá tartozó földrészlettel, ha arra használatbavételi engedélyt adtak ki,</a:t>
            </a:r>
          </a:p>
          <a:p>
            <a:pPr marL="0" indent="0" algn="just">
              <a:buNone/>
            </a:pP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b) az ingatlan-nyilvántartásban tanyaként feltüntetett lakó-, illetőleg gazdasági épületet, épületcsoportot és az azonos helyrajzi szám alatt hozzá tartozó föld együttesét.</a:t>
            </a:r>
          </a:p>
        </p:txBody>
      </p:sp>
    </p:spTree>
    <p:extLst>
      <p:ext uri="{BB962C8B-B14F-4D97-AF65-F5344CB8AC3E}">
        <p14:creationId xmlns:p14="http://schemas.microsoft.com/office/powerpoint/2010/main" val="4153092232"/>
      </p:ext>
    </p:extLst>
  </p:cSld>
  <p:clrMapOvr>
    <a:masterClrMapping/>
  </p:clrMapOvr>
  <p:transition spd="slow">
    <p:push dir="u"/>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85000" lnSpcReduction="20000"/>
          </a:bodyPr>
          <a:lstStyle/>
          <a:p>
            <a:pPr marL="0" indent="0" algn="just">
              <a:buNone/>
            </a:pPr>
            <a:r>
              <a:rPr lang="hu-HU" sz="2800" b="1" dirty="0">
                <a:effectLst/>
                <a:latin typeface="Times New Roman" panose="02020603050405020304" pitchFamily="18" charset="0"/>
                <a:ea typeface="Calibri" panose="020F0502020204030204" pitchFamily="34" charset="0"/>
                <a:cs typeface="Times New Roman" panose="02020603050405020304" pitchFamily="18" charset="0"/>
              </a:rPr>
              <a:t>Árverési vételár megfizetése, illetve a halasztás engedélyezése, árverési vételár visszatartása</a:t>
            </a:r>
          </a:p>
          <a:p>
            <a:pPr marL="0" indent="0" algn="just">
              <a:buNone/>
            </a:pPr>
            <a:endParaRPr lang="hu-HU" sz="1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Az árverési vevő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köteles a teljes vételárat </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az árverési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jegyzőkönyv [</a:t>
            </a:r>
            <a:r>
              <a:rPr lang="hu-HU" sz="2400" b="1" dirty="0" err="1">
                <a:effectLst/>
                <a:latin typeface="Times New Roman" panose="02020603050405020304" pitchFamily="18" charset="0"/>
                <a:ea typeface="Calibri" panose="020F0502020204030204" pitchFamily="34" charset="0"/>
                <a:cs typeface="Times New Roman" panose="02020603050405020304" pitchFamily="18" charset="0"/>
              </a:rPr>
              <a:t>Vht</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 152. §] aláírásának napjától </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ha pedig az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árverést jogorvoslattal támadták meg,</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 jogorvoslatot elbíráló határozat rendelkezése szerint annak jogerőre emelkedését követően a vételár megfizetésére vonatkozó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végrehajtói felhívás kézbesítésétől </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számított </a:t>
            </a:r>
            <a:r>
              <a:rPr lang="hu-HU" sz="2400" i="1" dirty="0">
                <a:effectLst/>
                <a:latin typeface="Times New Roman" panose="02020603050405020304" pitchFamily="18" charset="0"/>
                <a:ea typeface="Calibri" panose="020F0502020204030204" pitchFamily="34" charset="0"/>
                <a:cs typeface="Times New Roman" panose="02020603050405020304" pitchFamily="18" charset="0"/>
              </a:rPr>
              <a:t>15 napon belül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befizetni</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vagy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átutalni</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 végrehajtói letéti számlára; ha ezt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elmulasztja, előlegét elveszti</a:t>
            </a:r>
            <a:r>
              <a:rPr lang="hu-HU" b="1" dirty="0">
                <a:latin typeface="Times New Roman" panose="02020603050405020304" pitchFamily="18" charset="0"/>
                <a:ea typeface="Calibri" panose="020F0502020204030204" pitchFamily="34" charset="0"/>
                <a:cs typeface="Times New Roman" panose="02020603050405020304" pitchFamily="18" charset="0"/>
              </a:rPr>
              <a:t> [</a:t>
            </a:r>
            <a:r>
              <a:rPr lang="hu-HU" b="1" dirty="0" err="1">
                <a:latin typeface="Times New Roman" panose="02020603050405020304" pitchFamily="18" charset="0"/>
                <a:ea typeface="Calibri" panose="020F0502020204030204" pitchFamily="34" charset="0"/>
                <a:cs typeface="Times New Roman" panose="02020603050405020304" pitchFamily="18" charset="0"/>
              </a:rPr>
              <a:t>Vht</a:t>
            </a:r>
            <a:r>
              <a:rPr lang="hu-HU" dirty="0">
                <a:latin typeface="Times New Roman" panose="02020603050405020304" pitchFamily="18" charset="0"/>
                <a:ea typeface="Calibri" panose="020F0502020204030204" pitchFamily="34" charset="0"/>
                <a:cs typeface="Times New Roman" panose="02020603050405020304" pitchFamily="18" charset="0"/>
              </a:rPr>
              <a:t>. 149. § (1) bekezdés].</a:t>
            </a:r>
            <a:endParaRPr lang="hu-HU"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hu-HU" sz="1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A végrehajtó a vételár megfizetésére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legfeljebb 2 hónapig terjedő halasztást adhat</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ha ezt a vételár nagyobb összege vagy más fontos körülmény indokolttá teszi [</a:t>
            </a:r>
            <a:r>
              <a:rPr lang="hu-HU" sz="2400" dirty="0" err="1">
                <a:effectLst/>
                <a:latin typeface="Times New Roman" panose="02020603050405020304" pitchFamily="18" charset="0"/>
                <a:ea typeface="Calibri" panose="020F0502020204030204" pitchFamily="34" charset="0"/>
                <a:cs typeface="Times New Roman" panose="02020603050405020304" pitchFamily="18" charset="0"/>
              </a:rPr>
              <a:t>V</a:t>
            </a:r>
            <a:r>
              <a:rPr lang="hu-HU" dirty="0" err="1">
                <a:latin typeface="Times New Roman" panose="02020603050405020304" pitchFamily="18" charset="0"/>
                <a:ea typeface="Calibri" panose="020F0502020204030204" pitchFamily="34" charset="0"/>
                <a:cs typeface="Times New Roman" panose="02020603050405020304" pitchFamily="18" charset="0"/>
              </a:rPr>
              <a:t>ht</a:t>
            </a:r>
            <a:r>
              <a:rPr lang="hu-HU" dirty="0">
                <a:latin typeface="Times New Roman" panose="02020603050405020304" pitchFamily="18" charset="0"/>
                <a:ea typeface="Calibri" panose="020F0502020204030204" pitchFamily="34" charset="0"/>
                <a:cs typeface="Times New Roman" panose="02020603050405020304" pitchFamily="18" charset="0"/>
              </a:rPr>
              <a:t>. 149. § (2) bekezdés].</a:t>
            </a:r>
          </a:p>
          <a:p>
            <a:pPr marL="0" indent="0" algn="just">
              <a:buNone/>
            </a:pPr>
            <a:endParaRPr lang="hu-HU" sz="10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dirty="0">
                <a:latin typeface="Times New Roman" panose="02020603050405020304" pitchFamily="18" charset="0"/>
                <a:ea typeface="Calibri" panose="020F0502020204030204" pitchFamily="34" charset="0"/>
                <a:cs typeface="Times New Roman" panose="02020603050405020304" pitchFamily="18" charset="0"/>
              </a:rPr>
              <a:t>Ha az </a:t>
            </a:r>
            <a:r>
              <a:rPr lang="hu-HU" b="1" dirty="0">
                <a:latin typeface="Times New Roman" panose="02020603050405020304" pitchFamily="18" charset="0"/>
                <a:ea typeface="Calibri" panose="020F0502020204030204" pitchFamily="34" charset="0"/>
                <a:cs typeface="Times New Roman" panose="02020603050405020304" pitchFamily="18" charset="0"/>
              </a:rPr>
              <a:t>árverési vevőnek az adóssal szemben olyan követelése </a:t>
            </a:r>
            <a:r>
              <a:rPr lang="hu-HU" dirty="0">
                <a:latin typeface="Times New Roman" panose="02020603050405020304" pitchFamily="18" charset="0"/>
                <a:ea typeface="Calibri" panose="020F0502020204030204" pitchFamily="34" charset="0"/>
                <a:cs typeface="Times New Roman" panose="02020603050405020304" pitchFamily="18" charset="0"/>
              </a:rPr>
              <a:t>van, amelyre vonatkozóan a </a:t>
            </a:r>
            <a:r>
              <a:rPr lang="hu-HU" b="1" dirty="0">
                <a:latin typeface="Times New Roman" panose="02020603050405020304" pitchFamily="18" charset="0"/>
                <a:ea typeface="Calibri" panose="020F0502020204030204" pitchFamily="34" charset="0"/>
                <a:cs typeface="Times New Roman" panose="02020603050405020304" pitchFamily="18" charset="0"/>
              </a:rPr>
              <a:t>végrehajtást</a:t>
            </a:r>
            <a:r>
              <a:rPr lang="hu-HU" dirty="0">
                <a:latin typeface="Times New Roman" panose="02020603050405020304" pitchFamily="18" charset="0"/>
                <a:ea typeface="Calibri" panose="020F0502020204030204" pitchFamily="34" charset="0"/>
                <a:cs typeface="Times New Roman" panose="02020603050405020304" pitchFamily="18" charset="0"/>
              </a:rPr>
              <a:t> </a:t>
            </a:r>
            <a:r>
              <a:rPr lang="hu-HU" b="1" dirty="0">
                <a:latin typeface="Times New Roman" panose="02020603050405020304" pitchFamily="18" charset="0"/>
                <a:ea typeface="Calibri" panose="020F0502020204030204" pitchFamily="34" charset="0"/>
                <a:cs typeface="Times New Roman" panose="02020603050405020304" pitchFamily="18" charset="0"/>
              </a:rPr>
              <a:t>elrendelték</a:t>
            </a:r>
            <a:r>
              <a:rPr lang="hu-HU" dirty="0">
                <a:latin typeface="Times New Roman" panose="02020603050405020304" pitchFamily="18" charset="0"/>
                <a:ea typeface="Calibri" panose="020F0502020204030204" pitchFamily="34" charset="0"/>
                <a:cs typeface="Times New Roman" panose="02020603050405020304" pitchFamily="18" charset="0"/>
              </a:rPr>
              <a:t>, az árverési vevő - a kiköltözési kötelezettségének a 154/B. § szerint eleget tevő adóst megillető összeg és a végrehajtási költségek kivételével - </a:t>
            </a:r>
            <a:r>
              <a:rPr lang="hu-HU" b="1" dirty="0">
                <a:latin typeface="Times New Roman" panose="02020603050405020304" pitchFamily="18" charset="0"/>
                <a:ea typeface="Calibri" panose="020F0502020204030204" pitchFamily="34" charset="0"/>
                <a:cs typeface="Times New Roman" panose="02020603050405020304" pitchFamily="18" charset="0"/>
              </a:rPr>
              <a:t>visszatarthatja az árverési vételárat</a:t>
            </a:r>
            <a:r>
              <a:rPr lang="hu-HU" dirty="0">
                <a:latin typeface="Times New Roman" panose="02020603050405020304" pitchFamily="18" charset="0"/>
                <a:ea typeface="Calibri" panose="020F0502020204030204" pitchFamily="34" charset="0"/>
                <a:cs typeface="Times New Roman" panose="02020603050405020304" pitchFamily="18" charset="0"/>
              </a:rPr>
              <a:t>, vagy azt a </a:t>
            </a:r>
            <a:r>
              <a:rPr lang="hu-HU" b="1" dirty="0">
                <a:latin typeface="Times New Roman" panose="02020603050405020304" pitchFamily="18" charset="0"/>
                <a:ea typeface="Calibri" panose="020F0502020204030204" pitchFamily="34" charset="0"/>
                <a:cs typeface="Times New Roman" panose="02020603050405020304" pitchFamily="18" charset="0"/>
              </a:rPr>
              <a:t>részét</a:t>
            </a:r>
            <a:r>
              <a:rPr lang="hu-HU" dirty="0">
                <a:latin typeface="Times New Roman" panose="02020603050405020304" pitchFamily="18" charset="0"/>
                <a:ea typeface="Calibri" panose="020F0502020204030204" pitchFamily="34" charset="0"/>
                <a:cs typeface="Times New Roman" panose="02020603050405020304" pitchFamily="18" charset="0"/>
              </a:rPr>
              <a:t>, amely a </a:t>
            </a:r>
            <a:r>
              <a:rPr lang="hu-HU" b="1" dirty="0">
                <a:latin typeface="Times New Roman" panose="02020603050405020304" pitchFamily="18" charset="0"/>
                <a:ea typeface="Calibri" panose="020F0502020204030204" pitchFamily="34" charset="0"/>
                <a:cs typeface="Times New Roman" panose="02020603050405020304" pitchFamily="18" charset="0"/>
              </a:rPr>
              <a:t>követelésének a kielégítéséhez szükséges</a:t>
            </a:r>
            <a:r>
              <a:rPr lang="hu-HU" dirty="0">
                <a:latin typeface="Times New Roman" panose="02020603050405020304" pitchFamily="18" charset="0"/>
                <a:ea typeface="Calibri" panose="020F0502020204030204" pitchFamily="34" charset="0"/>
                <a:cs typeface="Times New Roman" panose="02020603050405020304" pitchFamily="18" charset="0"/>
              </a:rPr>
              <a:t>.</a:t>
            </a:r>
          </a:p>
          <a:p>
            <a:pPr marL="0" indent="0" algn="just">
              <a:buNone/>
            </a:pPr>
            <a:endParaRPr lang="hu-HU"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hu-HU"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hu-H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7875043"/>
      </p:ext>
    </p:extLst>
  </p:cSld>
  <p:clrMapOvr>
    <a:masterClrMapping/>
  </p:clrMapOvr>
  <p:transition spd="slow">
    <p:push dir="u"/>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a:bodyPr>
          <a:lstStyle/>
          <a:p>
            <a:pPr marL="0" indent="0" algn="just">
              <a:buNone/>
            </a:pPr>
            <a:r>
              <a:rPr lang="hu-HU" sz="2800" b="1" dirty="0">
                <a:latin typeface="Times New Roman" panose="02020603050405020304" pitchFamily="18" charset="0"/>
                <a:ea typeface="Calibri" panose="020F0502020204030204" pitchFamily="34" charset="0"/>
                <a:cs typeface="Times New Roman" panose="02020603050405020304" pitchFamily="18" charset="0"/>
              </a:rPr>
              <a:t>Az ingatlan árverési vevőnek való átadása</a:t>
            </a:r>
            <a:endParaRPr lang="hu-HU"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hu-HU" sz="1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Ha az árverési vevő a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teljes vételárat kifizette</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és az árveréstől számított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30 nap eltelt</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 a végrehajtó </a:t>
            </a:r>
            <a:r>
              <a:rPr lang="hu-HU" sz="2000" b="1" dirty="0">
                <a:effectLst/>
                <a:latin typeface="Times New Roman" panose="02020603050405020304" pitchFamily="18" charset="0"/>
                <a:ea typeface="Calibri" panose="020F0502020204030204" pitchFamily="34" charset="0"/>
                <a:cs typeface="Times New Roman" panose="02020603050405020304" pitchFamily="18" charset="0"/>
              </a:rPr>
              <a:t>egyfelől megküldi az árverési jegyzőkönyvet </a:t>
            </a:r>
            <a:r>
              <a:rPr lang="hu-HU" sz="2000" dirty="0">
                <a:effectLst/>
                <a:latin typeface="Times New Roman" panose="02020603050405020304" pitchFamily="18" charset="0"/>
                <a:ea typeface="Calibri" panose="020F0502020204030204" pitchFamily="34" charset="0"/>
                <a:cs typeface="Times New Roman" panose="02020603050405020304" pitchFamily="18" charset="0"/>
              </a:rPr>
              <a:t>az </a:t>
            </a:r>
            <a:r>
              <a:rPr lang="hu-HU" sz="2000" dirty="0">
                <a:latin typeface="Times New Roman" panose="02020603050405020304" pitchFamily="18" charset="0"/>
                <a:ea typeface="Calibri" panose="020F0502020204030204" pitchFamily="34" charset="0"/>
                <a:cs typeface="Times New Roman" panose="02020603050405020304" pitchFamily="18" charset="0"/>
              </a:rPr>
              <a:t>árverési vevőnek az árverési vétel igazolása céljából, illetőleg az ingatlanügyi hatóságnak a tulajdonjog ingatlan-nyilvántartásban való átvezetése végett, </a:t>
            </a:r>
            <a:r>
              <a:rPr lang="hu-HU" sz="2000" b="1" dirty="0">
                <a:latin typeface="Times New Roman" panose="02020603050405020304" pitchFamily="18" charset="0"/>
                <a:ea typeface="Calibri" panose="020F0502020204030204" pitchFamily="34" charset="0"/>
                <a:cs typeface="Times New Roman" panose="02020603050405020304" pitchFamily="18" charset="0"/>
              </a:rPr>
              <a:t>másfelől</a:t>
            </a:r>
            <a:r>
              <a:rPr lang="hu-HU" sz="2000" dirty="0">
                <a:latin typeface="Times New Roman" panose="02020603050405020304" pitchFamily="18" charset="0"/>
                <a:ea typeface="Calibri" panose="020F0502020204030204" pitchFamily="34" charset="0"/>
                <a:cs typeface="Times New Roman" panose="02020603050405020304" pitchFamily="18" charset="0"/>
              </a:rPr>
              <a:t> pedig </a:t>
            </a:r>
            <a:r>
              <a:rPr lang="hu-HU" sz="2000" b="1" dirty="0">
                <a:latin typeface="Times New Roman" panose="02020603050405020304" pitchFamily="18" charset="0"/>
                <a:ea typeface="Calibri" panose="020F0502020204030204" pitchFamily="34" charset="0"/>
                <a:cs typeface="Times New Roman" panose="02020603050405020304" pitchFamily="18" charset="0"/>
              </a:rPr>
              <a:t>átadja az árverésen megvett ingatlant az árverési vevőnek </a:t>
            </a:r>
            <a:r>
              <a:rPr lang="hu-HU" sz="2000" dirty="0">
                <a:latin typeface="Times New Roman" panose="02020603050405020304" pitchFamily="18" charset="0"/>
                <a:ea typeface="Calibri" panose="020F0502020204030204" pitchFamily="34" charset="0"/>
                <a:cs typeface="Times New Roman" panose="02020603050405020304" pitchFamily="18" charset="0"/>
              </a:rPr>
              <a:t>[</a:t>
            </a:r>
            <a:r>
              <a:rPr lang="hu-HU" sz="2000" dirty="0" err="1">
                <a:latin typeface="Times New Roman" panose="02020603050405020304" pitchFamily="18" charset="0"/>
                <a:ea typeface="Calibri" panose="020F0502020204030204" pitchFamily="34" charset="0"/>
                <a:cs typeface="Times New Roman" panose="02020603050405020304" pitchFamily="18" charset="0"/>
              </a:rPr>
              <a:t>Vht</a:t>
            </a:r>
            <a:r>
              <a:rPr lang="hu-HU" sz="2000" dirty="0">
                <a:latin typeface="Times New Roman" panose="02020603050405020304" pitchFamily="18" charset="0"/>
                <a:ea typeface="Calibri" panose="020F0502020204030204" pitchFamily="34" charset="0"/>
                <a:cs typeface="Times New Roman" panose="02020603050405020304" pitchFamily="18" charset="0"/>
              </a:rPr>
              <a:t>. 153. § (2) bekezdés és 154. § (1) bekezdés].</a:t>
            </a:r>
          </a:p>
          <a:p>
            <a:pPr marL="0" indent="0" algn="just">
              <a:buNone/>
            </a:pPr>
            <a:endParaRPr lang="hu-HU"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b="1" dirty="0">
                <a:latin typeface="Times New Roman" panose="02020603050405020304" pitchFamily="18" charset="0"/>
                <a:ea typeface="Calibri" panose="020F0502020204030204" pitchFamily="34" charset="0"/>
                <a:cs typeface="Times New Roman" panose="02020603050405020304" pitchFamily="18" charset="0"/>
              </a:rPr>
              <a:t> </a:t>
            </a:r>
            <a:endParaRPr lang="hu-HU"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52026891"/>
      </p:ext>
    </p:extLst>
  </p:cSld>
  <p:clrMapOvr>
    <a:masterClrMapping/>
  </p:clrMapOvr>
  <p:transition spd="slow">
    <p:push dir="u"/>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92500"/>
          </a:bodyPr>
          <a:lstStyle/>
          <a:p>
            <a:pPr marL="0" indent="0" algn="just">
              <a:buNone/>
            </a:pPr>
            <a:r>
              <a:rPr lang="hu-HU" sz="3000" b="1" dirty="0">
                <a:latin typeface="Times New Roman" panose="02020603050405020304" pitchFamily="18" charset="0"/>
                <a:ea typeface="Calibri" panose="020F0502020204030204" pitchFamily="34" charset="0"/>
                <a:cs typeface="Times New Roman" panose="02020603050405020304" pitchFamily="18" charset="0"/>
              </a:rPr>
              <a:t>Az adós és az adós jogán az ingatlanban lakó személyek kiköltözi kötelezettsége</a:t>
            </a:r>
          </a:p>
          <a:p>
            <a:pPr marL="0" indent="0" algn="just">
              <a:buNone/>
            </a:pPr>
            <a:endParaRPr lang="hu-HU" sz="900" b="1"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200" dirty="0">
                <a:effectLst/>
                <a:latin typeface="Times New Roman" panose="02020603050405020304" pitchFamily="18" charset="0"/>
                <a:ea typeface="Calibri" panose="020F0502020204030204" pitchFamily="34" charset="0"/>
                <a:cs typeface="Times New Roman" panose="02020603050405020304" pitchFamily="18" charset="0"/>
              </a:rPr>
              <a:t>Az </a:t>
            </a:r>
            <a:r>
              <a:rPr lang="hu-HU" sz="2200" b="1" dirty="0">
                <a:effectLst/>
                <a:latin typeface="Times New Roman" panose="02020603050405020304" pitchFamily="18" charset="0"/>
                <a:ea typeface="Calibri" panose="020F0502020204030204" pitchFamily="34" charset="0"/>
                <a:cs typeface="Times New Roman" panose="02020603050405020304" pitchFamily="18" charset="0"/>
              </a:rPr>
              <a:t>adós és az adós jogán az ingatlanban lakó személyek </a:t>
            </a:r>
            <a:r>
              <a:rPr lang="hu-HU" sz="2200" dirty="0">
                <a:effectLst/>
                <a:latin typeface="Times New Roman" panose="02020603050405020304" pitchFamily="18" charset="0"/>
                <a:ea typeface="Calibri" panose="020F0502020204030204" pitchFamily="34" charset="0"/>
                <a:cs typeface="Times New Roman" panose="02020603050405020304" pitchFamily="18" charset="0"/>
              </a:rPr>
              <a:t>- a (3) és (4) bekezdésben foglalt kivétellel - az árveréstől számított 30. napig, ha a végrehajtó ennél hosszabb határidőt adott a vételár megfizetésére, eddig az időpontig, jogorvoslat előterjesztése esetén pedig az erről szóló határozat rendelkezése szerint a határozat jogerőre emelkedésétől számított 15. napig </a:t>
            </a:r>
            <a:r>
              <a:rPr lang="hu-HU" sz="2200" b="1" dirty="0">
                <a:effectLst/>
                <a:latin typeface="Times New Roman" panose="02020603050405020304" pitchFamily="18" charset="0"/>
                <a:ea typeface="Calibri" panose="020F0502020204030204" pitchFamily="34" charset="0"/>
                <a:cs typeface="Times New Roman" panose="02020603050405020304" pitchFamily="18" charset="0"/>
              </a:rPr>
              <a:t>kötelesek az ingatlant ingóságaiktól kiürítve elhagyni</a:t>
            </a:r>
            <a:r>
              <a:rPr lang="hu-HU" sz="2200" dirty="0">
                <a:effectLst/>
                <a:latin typeface="Times New Roman" panose="02020603050405020304" pitchFamily="18" charset="0"/>
                <a:ea typeface="Calibri" panose="020F0502020204030204" pitchFamily="34" charset="0"/>
                <a:cs typeface="Times New Roman" panose="02020603050405020304" pitchFamily="18" charset="0"/>
              </a:rPr>
              <a:t>, és </a:t>
            </a:r>
            <a:r>
              <a:rPr lang="hu-HU" sz="2200" b="1" dirty="0">
                <a:effectLst/>
                <a:latin typeface="Times New Roman" panose="02020603050405020304" pitchFamily="18" charset="0"/>
                <a:ea typeface="Calibri" panose="020F0502020204030204" pitchFamily="34" charset="0"/>
                <a:cs typeface="Times New Roman" panose="02020603050405020304" pitchFamily="18" charset="0"/>
              </a:rPr>
              <a:t>biztosítani</a:t>
            </a:r>
            <a:r>
              <a:rPr lang="hu-HU" sz="2200" dirty="0">
                <a:effectLst/>
                <a:latin typeface="Times New Roman" panose="02020603050405020304" pitchFamily="18" charset="0"/>
                <a:ea typeface="Calibri" panose="020F0502020204030204" pitchFamily="34" charset="0"/>
                <a:cs typeface="Times New Roman" panose="02020603050405020304" pitchFamily="18" charset="0"/>
              </a:rPr>
              <a:t>, hogy a </a:t>
            </a:r>
            <a:r>
              <a:rPr lang="hu-HU" sz="2200" b="1" dirty="0">
                <a:effectLst/>
                <a:latin typeface="Times New Roman" panose="02020603050405020304" pitchFamily="18" charset="0"/>
                <a:ea typeface="Calibri" panose="020F0502020204030204" pitchFamily="34" charset="0"/>
                <a:cs typeface="Times New Roman" panose="02020603050405020304" pitchFamily="18" charset="0"/>
              </a:rPr>
              <a:t>végrehajtó átadja azt az árverési vevőnek </a:t>
            </a:r>
            <a:r>
              <a:rPr lang="hu-HU" sz="2200" dirty="0">
                <a:effectLst/>
                <a:latin typeface="Times New Roman" panose="02020603050405020304" pitchFamily="18" charset="0"/>
                <a:ea typeface="Calibri" panose="020F0502020204030204" pitchFamily="34" charset="0"/>
                <a:cs typeface="Times New Roman" panose="02020603050405020304" pitchFamily="18" charset="0"/>
              </a:rPr>
              <a:t>[</a:t>
            </a:r>
            <a:r>
              <a:rPr lang="hu-HU" sz="2200" dirty="0" err="1">
                <a:effectLst/>
                <a:latin typeface="Times New Roman" panose="02020603050405020304" pitchFamily="18" charset="0"/>
                <a:ea typeface="Calibri" panose="020F0502020204030204" pitchFamily="34" charset="0"/>
                <a:cs typeface="Times New Roman" panose="02020603050405020304" pitchFamily="18" charset="0"/>
              </a:rPr>
              <a:t>Vht</a:t>
            </a:r>
            <a:r>
              <a:rPr lang="hu-HU" sz="2200" dirty="0">
                <a:effectLst/>
                <a:latin typeface="Times New Roman" panose="02020603050405020304" pitchFamily="18" charset="0"/>
                <a:ea typeface="Calibri" panose="020F0502020204030204" pitchFamily="34" charset="0"/>
                <a:cs typeface="Times New Roman" panose="02020603050405020304" pitchFamily="18" charset="0"/>
              </a:rPr>
              <a:t>. 154/A. § (1) bekezdés]</a:t>
            </a:r>
            <a:r>
              <a:rPr lang="hu-HU" sz="2200" dirty="0">
                <a:latin typeface="Times New Roman" panose="02020603050405020304" pitchFamily="18" charset="0"/>
                <a:ea typeface="Calibri" panose="020F0502020204030204" pitchFamily="34" charset="0"/>
                <a:cs typeface="Times New Roman" panose="02020603050405020304" pitchFamily="18" charset="0"/>
              </a:rPr>
              <a:t>.</a:t>
            </a:r>
          </a:p>
          <a:p>
            <a:pPr marL="0" indent="0" algn="just">
              <a:buNone/>
            </a:pPr>
            <a:endParaRPr lang="hu-HU" sz="22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200" dirty="0">
                <a:latin typeface="Times New Roman" panose="02020603050405020304" pitchFamily="18" charset="0"/>
                <a:ea typeface="Calibri" panose="020F0502020204030204" pitchFamily="34" charset="0"/>
                <a:cs typeface="Times New Roman" panose="02020603050405020304" pitchFamily="18" charset="0"/>
              </a:rPr>
              <a:t>Az adós és a vele lakó személyek </a:t>
            </a:r>
            <a:r>
              <a:rPr lang="hu-HU" sz="2200" b="1" dirty="0">
                <a:latin typeface="Times New Roman" panose="02020603050405020304" pitchFamily="18" charset="0"/>
                <a:ea typeface="Calibri" panose="020F0502020204030204" pitchFamily="34" charset="0"/>
                <a:cs typeface="Times New Roman" panose="02020603050405020304" pitchFamily="18" charset="0"/>
              </a:rPr>
              <a:t>ideiglenesen mentesülnek a kiköltözési kötelezettség alól</a:t>
            </a:r>
            <a:r>
              <a:rPr lang="hu-HU" sz="2200" dirty="0">
                <a:latin typeface="Times New Roman" panose="02020603050405020304" pitchFamily="18" charset="0"/>
                <a:ea typeface="Calibri" panose="020F0502020204030204" pitchFamily="34" charset="0"/>
                <a:cs typeface="Times New Roman" panose="02020603050405020304" pitchFamily="18" charset="0"/>
              </a:rPr>
              <a:t>, ha a </a:t>
            </a:r>
            <a:r>
              <a:rPr lang="hu-HU" sz="2200" i="1" dirty="0">
                <a:latin typeface="Times New Roman" panose="02020603050405020304" pitchFamily="18" charset="0"/>
                <a:ea typeface="Calibri" panose="020F0502020204030204" pitchFamily="34" charset="0"/>
                <a:cs typeface="Times New Roman" panose="02020603050405020304" pitchFamily="18" charset="0"/>
              </a:rPr>
              <a:t>vételár kifizetése határidőben nem történt meg</a:t>
            </a:r>
            <a:r>
              <a:rPr lang="hu-HU" sz="2200" dirty="0">
                <a:latin typeface="Times New Roman" panose="02020603050405020304" pitchFamily="18" charset="0"/>
                <a:ea typeface="Calibri" panose="020F0502020204030204" pitchFamily="34" charset="0"/>
                <a:cs typeface="Times New Roman" panose="02020603050405020304" pitchFamily="18" charset="0"/>
              </a:rPr>
              <a:t>; ebben az esetben a </a:t>
            </a:r>
            <a:r>
              <a:rPr lang="hu-HU" sz="2200" i="1" dirty="0">
                <a:latin typeface="Times New Roman" panose="02020603050405020304" pitchFamily="18" charset="0"/>
                <a:ea typeface="Calibri" panose="020F0502020204030204" pitchFamily="34" charset="0"/>
                <a:cs typeface="Times New Roman" panose="02020603050405020304" pitchFamily="18" charset="0"/>
              </a:rPr>
              <a:t>teljes vételár kifizetésétől számított 30 napon belül kell kiköltözni az ingatlanból </a:t>
            </a:r>
            <a:r>
              <a:rPr lang="hu-HU" sz="2200" dirty="0">
                <a:effectLst/>
                <a:latin typeface="Times New Roman" panose="02020603050405020304" pitchFamily="18" charset="0"/>
                <a:ea typeface="Calibri" panose="020F0502020204030204" pitchFamily="34" charset="0"/>
                <a:cs typeface="Times New Roman" panose="02020603050405020304" pitchFamily="18" charset="0"/>
              </a:rPr>
              <a:t>[</a:t>
            </a:r>
            <a:r>
              <a:rPr lang="hu-HU" sz="2200" dirty="0" err="1">
                <a:effectLst/>
                <a:latin typeface="Times New Roman" panose="02020603050405020304" pitchFamily="18" charset="0"/>
                <a:ea typeface="Calibri" panose="020F0502020204030204" pitchFamily="34" charset="0"/>
                <a:cs typeface="Times New Roman" panose="02020603050405020304" pitchFamily="18" charset="0"/>
              </a:rPr>
              <a:t>Vht</a:t>
            </a:r>
            <a:r>
              <a:rPr lang="hu-HU" sz="2200" dirty="0">
                <a:effectLst/>
                <a:latin typeface="Times New Roman" panose="02020603050405020304" pitchFamily="18" charset="0"/>
                <a:ea typeface="Calibri" panose="020F0502020204030204" pitchFamily="34" charset="0"/>
                <a:cs typeface="Times New Roman" panose="02020603050405020304" pitchFamily="18" charset="0"/>
              </a:rPr>
              <a:t>. 154/A. § (3) bekezdés]</a:t>
            </a:r>
            <a:r>
              <a:rPr lang="hu-HU" sz="2200" dirty="0">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734363263"/>
      </p:ext>
    </p:extLst>
  </p:cSld>
  <p:clrMapOvr>
    <a:masterClrMapping/>
  </p:clrMapOvr>
  <p:transition spd="slow">
    <p:push dir="u"/>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62500" lnSpcReduction="20000"/>
          </a:bodyPr>
          <a:lstStyle/>
          <a:p>
            <a:pPr marL="0" indent="0" algn="just">
              <a:buNone/>
            </a:pPr>
            <a:r>
              <a:rPr lang="hu-HU" sz="3800" b="1" dirty="0">
                <a:latin typeface="Times New Roman" panose="02020603050405020304" pitchFamily="18" charset="0"/>
                <a:ea typeface="Calibri" panose="020F0502020204030204" pitchFamily="34" charset="0"/>
                <a:cs typeface="Times New Roman" panose="02020603050405020304" pitchFamily="18" charset="0"/>
              </a:rPr>
              <a:t>Az ingatlan elhagyására vonatkozó halasztás</a:t>
            </a:r>
          </a:p>
          <a:p>
            <a:pPr marL="0" indent="0" algn="just">
              <a:buNone/>
            </a:pPr>
            <a:endParaRPr lang="hu-HU" sz="1300" b="1"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dirty="0">
                <a:latin typeface="Times New Roman" panose="02020603050405020304" pitchFamily="18" charset="0"/>
                <a:ea typeface="Calibri" panose="020F0502020204030204" pitchFamily="34" charset="0"/>
                <a:cs typeface="Times New Roman" panose="02020603050405020304" pitchFamily="18" charset="0"/>
              </a:rPr>
              <a:t>A vég</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rehajtást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foganatosító</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bíróság az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adósnak</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 - </a:t>
            </a:r>
            <a:r>
              <a:rPr lang="hu-HU" sz="2400" i="1" dirty="0">
                <a:effectLst/>
                <a:latin typeface="Times New Roman" panose="02020603050405020304" pitchFamily="18" charset="0"/>
                <a:ea typeface="Calibri" panose="020F0502020204030204" pitchFamily="34" charset="0"/>
                <a:cs typeface="Times New Roman" panose="02020603050405020304" pitchFamily="18" charset="0"/>
              </a:rPr>
              <a:t>becsérték közlésének kézhezvételétől számított 15 napon belül előterjesztett </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kérelmére</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az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ingatlan elhagyására egyszeri halasztást adhat</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ha az ingatlan </a:t>
            </a:r>
            <a:r>
              <a:rPr lang="hu-HU" sz="2400" i="1" dirty="0">
                <a:effectLst/>
                <a:latin typeface="Times New Roman" panose="02020603050405020304" pitchFamily="18" charset="0"/>
                <a:ea typeface="Calibri" panose="020F0502020204030204" pitchFamily="34" charset="0"/>
                <a:cs typeface="Times New Roman" panose="02020603050405020304" pitchFamily="18" charset="0"/>
              </a:rPr>
              <a:t>lakóingatlan</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és az </a:t>
            </a:r>
            <a:r>
              <a:rPr lang="hu-HU" sz="2400" i="1" dirty="0">
                <a:effectLst/>
                <a:latin typeface="Times New Roman" panose="02020603050405020304" pitchFamily="18" charset="0"/>
                <a:ea typeface="Calibri" panose="020F0502020204030204" pitchFamily="34" charset="0"/>
                <a:cs typeface="Times New Roman" panose="02020603050405020304" pitchFamily="18" charset="0"/>
              </a:rPr>
              <a:t>adós az elhelyezését ideiglenesen sem tudja biztosítani</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Nincs helye halasztásnak</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ha az adóst az eljárás során </a:t>
            </a:r>
            <a:r>
              <a:rPr lang="hu-HU" sz="2400" i="1" dirty="0">
                <a:effectLst/>
                <a:latin typeface="Times New Roman" panose="02020603050405020304" pitchFamily="18" charset="0"/>
                <a:ea typeface="Calibri" panose="020F0502020204030204" pitchFamily="34" charset="0"/>
                <a:cs typeface="Times New Roman" panose="02020603050405020304" pitchFamily="18" charset="0"/>
              </a:rPr>
              <a:t>korábban</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2400" i="1" dirty="0">
                <a:effectLst/>
                <a:latin typeface="Times New Roman" panose="02020603050405020304" pitchFamily="18" charset="0"/>
                <a:ea typeface="Calibri" panose="020F0502020204030204" pitchFamily="34" charset="0"/>
                <a:cs typeface="Times New Roman" panose="02020603050405020304" pitchFamily="18" charset="0"/>
              </a:rPr>
              <a:t>rendbírsággal</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sújtották, vagy kérelmére a bíróság </a:t>
            </a:r>
            <a:r>
              <a:rPr lang="hu-HU" sz="2400" i="1" dirty="0">
                <a:effectLst/>
                <a:latin typeface="Times New Roman" panose="02020603050405020304" pitchFamily="18" charset="0"/>
                <a:ea typeface="Calibri" panose="020F0502020204030204" pitchFamily="34" charset="0"/>
                <a:cs typeface="Times New Roman" panose="02020603050405020304" pitchFamily="18" charset="0"/>
              </a:rPr>
              <a:t>legalább 6 hónapra </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a halasztásra is okot adó körülmény miatt a </a:t>
            </a:r>
            <a:r>
              <a:rPr lang="hu-HU" sz="2400" i="1" dirty="0">
                <a:effectLst/>
                <a:latin typeface="Times New Roman" panose="02020603050405020304" pitchFamily="18" charset="0"/>
                <a:ea typeface="Calibri" panose="020F0502020204030204" pitchFamily="34" charset="0"/>
                <a:cs typeface="Times New Roman" panose="02020603050405020304" pitchFamily="18" charset="0"/>
              </a:rPr>
              <a:t>végrehajtást</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2400" i="1" dirty="0">
                <a:effectLst/>
                <a:latin typeface="Times New Roman" panose="02020603050405020304" pitchFamily="18" charset="0"/>
                <a:ea typeface="Calibri" panose="020F0502020204030204" pitchFamily="34" charset="0"/>
                <a:cs typeface="Times New Roman" panose="02020603050405020304" pitchFamily="18" charset="0"/>
              </a:rPr>
              <a:t>felfüggesztette </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a:t>
            </a:r>
            <a:r>
              <a:rPr lang="hu-HU" sz="2400" dirty="0" err="1">
                <a:effectLst/>
                <a:latin typeface="Times New Roman" panose="02020603050405020304" pitchFamily="18" charset="0"/>
                <a:ea typeface="Calibri" panose="020F0502020204030204" pitchFamily="34" charset="0"/>
                <a:cs typeface="Times New Roman" panose="02020603050405020304" pitchFamily="18" charset="0"/>
              </a:rPr>
              <a:t>Vht</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154/A. § (4) bekezdés].</a:t>
            </a:r>
          </a:p>
          <a:p>
            <a:pPr marL="0" indent="0" algn="just">
              <a:buNone/>
            </a:pP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A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halasztás időtartama </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legfeljebb az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árverés</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időpontjától számított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6 hónapig terjedhet</a:t>
            </a:r>
            <a:r>
              <a:rPr lang="hu-HU" b="1" dirty="0">
                <a:latin typeface="Times New Roman" panose="02020603050405020304" pitchFamily="18" charset="0"/>
                <a:ea typeface="Calibri" panose="020F0502020204030204" pitchFamily="34" charset="0"/>
                <a:cs typeface="Times New Roman" panose="02020603050405020304" pitchFamily="18" charset="0"/>
              </a:rPr>
              <a:t> </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a:t>
            </a:r>
            <a:r>
              <a:rPr lang="hu-HU" sz="2400" dirty="0" err="1">
                <a:effectLst/>
                <a:latin typeface="Times New Roman" panose="02020603050405020304" pitchFamily="18" charset="0"/>
                <a:ea typeface="Calibri" panose="020F0502020204030204" pitchFamily="34" charset="0"/>
                <a:cs typeface="Times New Roman" panose="02020603050405020304" pitchFamily="18" charset="0"/>
              </a:rPr>
              <a:t>Vht</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154/A. § (5) bekezdés].</a:t>
            </a:r>
          </a:p>
          <a:p>
            <a:pPr marL="0" indent="0" algn="just">
              <a:buNone/>
            </a:pP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A halasztás iránti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kérelemben meg kell jelölni </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a halasztás indokát és a kérelem alaposságát valószínűsítő körülményeket, azt, hogy a kérelmező mely címről, illetve rövid úton milyen módon idézhető a meghallgatáson való megjelenésre, a kérelmet alátámasztó iratokat pedig csatolni kell. Ha a kérelem elbírálásához a </a:t>
            </a:r>
            <a:r>
              <a:rPr lang="hu-HU" sz="2400" i="1" dirty="0">
                <a:effectLst/>
                <a:latin typeface="Times New Roman" panose="02020603050405020304" pitchFamily="18" charset="0"/>
                <a:ea typeface="Calibri" panose="020F0502020204030204" pitchFamily="34" charset="0"/>
                <a:cs typeface="Times New Roman" panose="02020603050405020304" pitchFamily="18" charset="0"/>
              </a:rPr>
              <a:t>kérelmező meghallgatása szükséges</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 bíróság a meghallgatásra a kérelem beérkezésétől számított 8 napon belüli határnapot tűz ki, és erre a kérelmezőt azzal idézi, hogy távolmaradása (képviselőjének távolmaradása) a kérelem elintézésének nem akadálya [</a:t>
            </a:r>
            <a:r>
              <a:rPr lang="hu-HU" sz="2400" dirty="0" err="1">
                <a:effectLst/>
                <a:latin typeface="Times New Roman" panose="02020603050405020304" pitchFamily="18" charset="0"/>
                <a:ea typeface="Calibri" panose="020F0502020204030204" pitchFamily="34" charset="0"/>
                <a:cs typeface="Times New Roman" panose="02020603050405020304" pitchFamily="18" charset="0"/>
              </a:rPr>
              <a:t>Vht</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154/A. § (6) bekezdés].</a:t>
            </a:r>
          </a:p>
          <a:p>
            <a:pPr marL="0" indent="0" algn="just">
              <a:buNone/>
            </a:pP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A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kérelemről</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 beérkezését követő </a:t>
            </a:r>
            <a:r>
              <a:rPr lang="hu-HU" sz="2400" i="1" dirty="0">
                <a:effectLst/>
                <a:latin typeface="Times New Roman" panose="02020603050405020304" pitchFamily="18" charset="0"/>
                <a:ea typeface="Calibri" panose="020F0502020204030204" pitchFamily="34" charset="0"/>
                <a:cs typeface="Times New Roman" panose="02020603050405020304" pitchFamily="18" charset="0"/>
              </a:rPr>
              <a:t>8 napon belül, </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meghallgatás tartása esetén a </a:t>
            </a:r>
            <a:r>
              <a:rPr lang="hu-HU" sz="2400" i="1" dirty="0">
                <a:effectLst/>
                <a:latin typeface="Times New Roman" panose="02020603050405020304" pitchFamily="18" charset="0"/>
                <a:ea typeface="Calibri" panose="020F0502020204030204" pitchFamily="34" charset="0"/>
                <a:cs typeface="Times New Roman" panose="02020603050405020304" pitchFamily="18" charset="0"/>
              </a:rPr>
              <a:t>meghallgatáson</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kell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dönteni</a:t>
            </a:r>
            <a:r>
              <a:rPr lang="hu-HU" b="1" dirty="0">
                <a:latin typeface="Times New Roman" panose="02020603050405020304" pitchFamily="18" charset="0"/>
                <a:ea typeface="Calibri" panose="020F0502020204030204" pitchFamily="34" charset="0"/>
                <a:cs typeface="Times New Roman" panose="02020603050405020304" pitchFamily="18" charset="0"/>
              </a:rPr>
              <a:t> </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a:t>
            </a:r>
            <a:r>
              <a:rPr lang="hu-HU" sz="2400" dirty="0" err="1">
                <a:effectLst/>
                <a:latin typeface="Times New Roman" panose="02020603050405020304" pitchFamily="18" charset="0"/>
                <a:ea typeface="Calibri" panose="020F0502020204030204" pitchFamily="34" charset="0"/>
                <a:cs typeface="Times New Roman" panose="02020603050405020304" pitchFamily="18" charset="0"/>
              </a:rPr>
              <a:t>Vht</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154/A. § (7) bekezdés].</a:t>
            </a:r>
          </a:p>
          <a:p>
            <a:pPr marL="0" indent="0" algn="just">
              <a:buNone/>
            </a:pP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A halasztás tárgyában hozott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döntést</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haladéktalanul</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kézbesíteni</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kell a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kérelmezőnek</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halasztást</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elrendelő</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végzést, illetve az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elutasító</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végzés</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elleni fellebbezésről szóló értesítést </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a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végrehajtó</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részére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is</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meg kell küldeni</a:t>
            </a:r>
            <a:r>
              <a:rPr lang="hu-HU" b="1" dirty="0">
                <a:latin typeface="Times New Roman" panose="02020603050405020304" pitchFamily="18" charset="0"/>
                <a:ea typeface="Calibri" panose="020F0502020204030204" pitchFamily="34" charset="0"/>
                <a:cs typeface="Times New Roman" panose="02020603050405020304" pitchFamily="18" charset="0"/>
              </a:rPr>
              <a:t> </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a:t>
            </a:r>
            <a:r>
              <a:rPr lang="hu-HU" sz="2400" dirty="0" err="1">
                <a:effectLst/>
                <a:latin typeface="Times New Roman" panose="02020603050405020304" pitchFamily="18" charset="0"/>
                <a:ea typeface="Calibri" panose="020F0502020204030204" pitchFamily="34" charset="0"/>
                <a:cs typeface="Times New Roman" panose="02020603050405020304" pitchFamily="18" charset="0"/>
              </a:rPr>
              <a:t>Vht</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154/A. § (8) bekezdés].</a:t>
            </a:r>
          </a:p>
          <a:p>
            <a:pPr marL="0" indent="0" algn="just">
              <a:buNone/>
            </a:pP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A kérelmet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elutasító</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végzés</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ellen a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kérelmező</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fellebbezhet</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 fellebbezést a végzés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kézbesítésétől számított 15 napon belül</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meghallgatás esetén a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végzés kihirdetésekor lehet bejelenteni</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Fellebbezés esetén </a:t>
            </a:r>
            <a:r>
              <a:rPr lang="hu-HU" sz="2400" b="1" dirty="0">
                <a:effectLst/>
                <a:latin typeface="Times New Roman" panose="02020603050405020304" pitchFamily="18" charset="0"/>
                <a:ea typeface="Calibri" panose="020F0502020204030204" pitchFamily="34" charset="0"/>
                <a:cs typeface="Times New Roman" panose="02020603050405020304" pitchFamily="18" charset="0"/>
              </a:rPr>
              <a:t>az árverés megtartható</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hu-HU" sz="2400" i="1" dirty="0">
                <a:effectLst/>
                <a:latin typeface="Times New Roman" panose="02020603050405020304" pitchFamily="18" charset="0"/>
                <a:ea typeface="Calibri" panose="020F0502020204030204" pitchFamily="34" charset="0"/>
                <a:cs typeface="Times New Roman" panose="02020603050405020304" pitchFamily="18" charset="0"/>
              </a:rPr>
              <a:t>de az árverési vevőt tájékoztatni kell a halasztás tárgyában folyamatban levő eljárásról </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a:t>
            </a:r>
            <a:r>
              <a:rPr lang="hu-HU" sz="2400" dirty="0" err="1">
                <a:effectLst/>
                <a:latin typeface="Times New Roman" panose="02020603050405020304" pitchFamily="18" charset="0"/>
                <a:ea typeface="Calibri" panose="020F0502020204030204" pitchFamily="34" charset="0"/>
                <a:cs typeface="Times New Roman" panose="02020603050405020304" pitchFamily="18" charset="0"/>
              </a:rPr>
              <a:t>Vht</a:t>
            </a:r>
            <a:r>
              <a:rPr lang="hu-HU" sz="2400" dirty="0">
                <a:effectLst/>
                <a:latin typeface="Times New Roman" panose="02020603050405020304" pitchFamily="18" charset="0"/>
                <a:ea typeface="Calibri" panose="020F0502020204030204" pitchFamily="34" charset="0"/>
                <a:cs typeface="Times New Roman" panose="02020603050405020304" pitchFamily="18" charset="0"/>
              </a:rPr>
              <a:t>. 154/A. § (9) bekezdés].</a:t>
            </a:r>
          </a:p>
        </p:txBody>
      </p:sp>
    </p:spTree>
    <p:extLst>
      <p:ext uri="{BB962C8B-B14F-4D97-AF65-F5344CB8AC3E}">
        <p14:creationId xmlns:p14="http://schemas.microsoft.com/office/powerpoint/2010/main" val="4180874214"/>
      </p:ext>
    </p:extLst>
  </p:cSld>
  <p:clrMapOvr>
    <a:masterClrMapping/>
  </p:clrMapOvr>
  <p:transition spd="slow">
    <p:push dir="u"/>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92500" lnSpcReduction="10000"/>
          </a:bodyPr>
          <a:lstStyle/>
          <a:p>
            <a:pPr marL="0" indent="0" algn="just">
              <a:buNone/>
            </a:pPr>
            <a:r>
              <a:rPr lang="hu-HU" sz="3300" b="1" dirty="0">
                <a:latin typeface="Times New Roman" panose="02020603050405020304" pitchFamily="18" charset="0"/>
                <a:ea typeface="Calibri" panose="020F0502020204030204" pitchFamily="34" charset="0"/>
                <a:cs typeface="Times New Roman" panose="02020603050405020304" pitchFamily="18" charset="0"/>
              </a:rPr>
              <a:t>Az árverés sikertelen [</a:t>
            </a:r>
            <a:r>
              <a:rPr lang="hu-HU" sz="3300" b="1" dirty="0" err="1">
                <a:latin typeface="Times New Roman" panose="02020603050405020304" pitchFamily="18" charset="0"/>
                <a:ea typeface="Calibri" panose="020F0502020204030204" pitchFamily="34" charset="0"/>
                <a:cs typeface="Times New Roman" panose="02020603050405020304" pitchFamily="18" charset="0"/>
              </a:rPr>
              <a:t>Vht</a:t>
            </a:r>
            <a:r>
              <a:rPr lang="hu-HU" sz="3300" b="1" dirty="0">
                <a:latin typeface="Times New Roman" panose="02020603050405020304" pitchFamily="18" charset="0"/>
                <a:ea typeface="Calibri" panose="020F0502020204030204" pitchFamily="34" charset="0"/>
                <a:cs typeface="Times New Roman" panose="02020603050405020304" pitchFamily="18" charset="0"/>
              </a:rPr>
              <a:t>. 155. §]:</a:t>
            </a:r>
          </a:p>
          <a:p>
            <a:pPr marL="0" indent="0" algn="just">
              <a:buNone/>
            </a:pPr>
            <a:endParaRPr lang="hu-HU" sz="8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000" dirty="0">
                <a:latin typeface="Times New Roman" panose="02020603050405020304" pitchFamily="18" charset="0"/>
                <a:ea typeface="Calibri" panose="020F0502020204030204" pitchFamily="34" charset="0"/>
                <a:cs typeface="Times New Roman" panose="02020603050405020304" pitchFamily="18" charset="0"/>
              </a:rPr>
              <a:t>a) nem tettek vételi ajánlatot, vagy a felajánlott vételár nem érte el az ingatlan becsértékének felét, vagy lakóingatlan esetében a 147. § (3) bekezdésében foglalt feltételek fennállása esetén a becsérték összegét, illetve annak 70%-át;</a:t>
            </a:r>
          </a:p>
          <a:p>
            <a:pPr marL="0" indent="0" algn="just">
              <a:buNone/>
            </a:pPr>
            <a:r>
              <a:rPr lang="hu-HU" sz="2000" dirty="0">
                <a:latin typeface="Times New Roman" panose="02020603050405020304" pitchFamily="18" charset="0"/>
                <a:ea typeface="Calibri" panose="020F0502020204030204" pitchFamily="34" charset="0"/>
                <a:cs typeface="Times New Roman" panose="02020603050405020304" pitchFamily="18" charset="0"/>
              </a:rPr>
              <a:t>b) az árverési vevő az árverési jegyzőkönyvet nem írta alá;</a:t>
            </a:r>
          </a:p>
          <a:p>
            <a:pPr marL="0" indent="0" algn="just">
              <a:buNone/>
            </a:pPr>
            <a:r>
              <a:rPr lang="hu-HU" sz="2000" dirty="0">
                <a:latin typeface="Times New Roman" panose="02020603050405020304" pitchFamily="18" charset="0"/>
                <a:ea typeface="Calibri" panose="020F0502020204030204" pitchFamily="34" charset="0"/>
                <a:cs typeface="Times New Roman" panose="02020603050405020304" pitchFamily="18" charset="0"/>
              </a:rPr>
              <a:t>c) az árverési vevő nem fizette be vagy nem utalta át a teljes vételárat a 149. § (1) bekezdésében foglalt határidőn belül, illetőleg a végrehajtó által a vételár megfizetésére adott határidőn belül; vagy</a:t>
            </a:r>
          </a:p>
          <a:p>
            <a:pPr marL="0" indent="0" algn="just">
              <a:buNone/>
            </a:pPr>
            <a:r>
              <a:rPr lang="hu-HU" sz="2000" dirty="0">
                <a:latin typeface="Times New Roman" panose="02020603050405020304" pitchFamily="18" charset="0"/>
                <a:ea typeface="Calibri" panose="020F0502020204030204" pitchFamily="34" charset="0"/>
                <a:cs typeface="Times New Roman" panose="02020603050405020304" pitchFamily="18" charset="0"/>
              </a:rPr>
              <a:t>d) az árverés nem szabályszerűen került kitűzésre.</a:t>
            </a:r>
          </a:p>
          <a:p>
            <a:pPr marL="0" indent="0" algn="just">
              <a:buNone/>
            </a:pPr>
            <a:endParaRPr lang="hu-HU" sz="2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100" dirty="0">
                <a:latin typeface="Times New Roman" panose="02020603050405020304" pitchFamily="18" charset="0"/>
                <a:ea typeface="Calibri" panose="020F0502020204030204" pitchFamily="34" charset="0"/>
                <a:cs typeface="Times New Roman" panose="02020603050405020304" pitchFamily="18" charset="0"/>
              </a:rPr>
              <a:t>A c) és d) pontok esetén </a:t>
            </a:r>
            <a:r>
              <a:rPr lang="hu-HU" sz="2100" b="1" dirty="0">
                <a:latin typeface="Times New Roman" panose="02020603050405020304" pitchFamily="18" charset="0"/>
                <a:ea typeface="Calibri" panose="020F0502020204030204" pitchFamily="34" charset="0"/>
                <a:cs typeface="Times New Roman" panose="02020603050405020304" pitchFamily="18" charset="0"/>
              </a:rPr>
              <a:t>második árverést </a:t>
            </a:r>
            <a:r>
              <a:rPr lang="hu-HU" sz="2100" dirty="0">
                <a:latin typeface="Times New Roman" panose="02020603050405020304" pitchFamily="18" charset="0"/>
                <a:ea typeface="Calibri" panose="020F0502020204030204" pitchFamily="34" charset="0"/>
                <a:cs typeface="Times New Roman" panose="02020603050405020304" pitchFamily="18" charset="0"/>
              </a:rPr>
              <a:t>kell tartani. Az első árverés sikertelenségének megállapításától számított </a:t>
            </a:r>
            <a:r>
              <a:rPr lang="hu-HU" sz="2100" b="1" dirty="0">
                <a:latin typeface="Times New Roman" panose="02020603050405020304" pitchFamily="18" charset="0"/>
                <a:ea typeface="Calibri" panose="020F0502020204030204" pitchFamily="34" charset="0"/>
                <a:cs typeface="Times New Roman" panose="02020603050405020304" pitchFamily="18" charset="0"/>
              </a:rPr>
              <a:t>30 napon belül </a:t>
            </a:r>
            <a:r>
              <a:rPr lang="hu-HU" sz="2100" dirty="0">
                <a:latin typeface="Times New Roman" panose="02020603050405020304" pitchFamily="18" charset="0"/>
                <a:ea typeface="Calibri" panose="020F0502020204030204" pitchFamily="34" charset="0"/>
                <a:cs typeface="Times New Roman" panose="02020603050405020304" pitchFamily="18" charset="0"/>
              </a:rPr>
              <a:t>az </a:t>
            </a:r>
            <a:r>
              <a:rPr lang="hu-HU" sz="2100" b="1" dirty="0">
                <a:latin typeface="Times New Roman" panose="02020603050405020304" pitchFamily="18" charset="0"/>
                <a:ea typeface="Calibri" panose="020F0502020204030204" pitchFamily="34" charset="0"/>
                <a:cs typeface="Times New Roman" panose="02020603050405020304" pitchFamily="18" charset="0"/>
              </a:rPr>
              <a:t>első árverésre vonatkozó szabályok alkalmazásával ki kell tűzni </a:t>
            </a:r>
            <a:r>
              <a:rPr lang="hu-HU" sz="2100" dirty="0">
                <a:latin typeface="Times New Roman" panose="02020603050405020304" pitchFamily="18" charset="0"/>
                <a:ea typeface="Calibri" panose="020F0502020204030204" pitchFamily="34" charset="0"/>
                <a:cs typeface="Times New Roman" panose="02020603050405020304" pitchFamily="18" charset="0"/>
              </a:rPr>
              <a:t>azzal, hogy a második árverésen az első árverésen legmagasabb ajánlatot tett, de a vételár fizetését elmulasztó árverező nem árverezhet [</a:t>
            </a:r>
            <a:r>
              <a:rPr lang="hu-HU" sz="2100" dirty="0" err="1">
                <a:latin typeface="Times New Roman" panose="02020603050405020304" pitchFamily="18" charset="0"/>
                <a:ea typeface="Calibri" panose="020F0502020204030204" pitchFamily="34" charset="0"/>
                <a:cs typeface="Times New Roman" panose="02020603050405020304" pitchFamily="18" charset="0"/>
              </a:rPr>
              <a:t>Vht</a:t>
            </a:r>
            <a:r>
              <a:rPr lang="hu-HU" sz="2100" dirty="0">
                <a:latin typeface="Times New Roman" panose="02020603050405020304" pitchFamily="18" charset="0"/>
                <a:ea typeface="Calibri" panose="020F0502020204030204" pitchFamily="34" charset="0"/>
                <a:cs typeface="Times New Roman" panose="02020603050405020304" pitchFamily="18" charset="0"/>
              </a:rPr>
              <a:t>. 156. § (1) bekezdés].</a:t>
            </a:r>
          </a:p>
          <a:p>
            <a:pPr marL="0" indent="0" algn="just">
              <a:buNone/>
            </a:pPr>
            <a:endParaRPr lang="hu-HU" sz="2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hu-HU" sz="21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056280"/>
      </p:ext>
    </p:extLst>
  </p:cSld>
  <p:clrMapOvr>
    <a:masterClrMapping/>
  </p:clrMapOvr>
  <p:transition spd="slow">
    <p:push dir="u"/>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a:bodyPr>
          <a:lstStyle/>
          <a:p>
            <a:pPr marL="0" indent="0" algn="just">
              <a:buNone/>
            </a:pPr>
            <a:r>
              <a:rPr lang="hu-HU" sz="3300" b="1" dirty="0">
                <a:latin typeface="Times New Roman" panose="02020603050405020304" pitchFamily="18" charset="0"/>
                <a:ea typeface="Calibri" panose="020F0502020204030204" pitchFamily="34" charset="0"/>
                <a:cs typeface="Times New Roman" panose="02020603050405020304" pitchFamily="18" charset="0"/>
              </a:rPr>
              <a:t>A folyamatos árverezés [</a:t>
            </a:r>
            <a:r>
              <a:rPr lang="hu-HU" sz="3300" b="1" dirty="0" err="1">
                <a:latin typeface="Times New Roman" panose="02020603050405020304" pitchFamily="18" charset="0"/>
                <a:ea typeface="Calibri" panose="020F0502020204030204" pitchFamily="34" charset="0"/>
                <a:cs typeface="Times New Roman" panose="02020603050405020304" pitchFamily="18" charset="0"/>
              </a:rPr>
              <a:t>Vht</a:t>
            </a:r>
            <a:r>
              <a:rPr lang="hu-HU" sz="3300" b="1" dirty="0">
                <a:latin typeface="Times New Roman" panose="02020603050405020304" pitchFamily="18" charset="0"/>
                <a:ea typeface="Calibri" panose="020F0502020204030204" pitchFamily="34" charset="0"/>
                <a:cs typeface="Times New Roman" panose="02020603050405020304" pitchFamily="18" charset="0"/>
              </a:rPr>
              <a:t>. 159. §]:</a:t>
            </a:r>
          </a:p>
          <a:p>
            <a:pPr marL="0" indent="0" algn="just">
              <a:buNone/>
            </a:pPr>
            <a:endParaRPr lang="hu-HU" sz="8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hu-HU" sz="2000" dirty="0">
                <a:latin typeface="Times New Roman" panose="02020603050405020304" pitchFamily="18" charset="0"/>
                <a:ea typeface="Calibri" panose="020F0502020204030204" pitchFamily="34" charset="0"/>
                <a:cs typeface="Times New Roman" panose="02020603050405020304" pitchFamily="18" charset="0"/>
              </a:rPr>
              <a:t>Ha a 155. § (1) bekezdés a) vagy b) pontja alapján az </a:t>
            </a:r>
            <a:r>
              <a:rPr lang="hu-HU" sz="2000" b="1" dirty="0">
                <a:latin typeface="Times New Roman" panose="02020603050405020304" pitchFamily="18" charset="0"/>
                <a:ea typeface="Calibri" panose="020F0502020204030204" pitchFamily="34" charset="0"/>
                <a:cs typeface="Times New Roman" panose="02020603050405020304" pitchFamily="18" charset="0"/>
              </a:rPr>
              <a:t>első árverés sikertelen </a:t>
            </a:r>
            <a:r>
              <a:rPr lang="hu-HU" sz="2000" dirty="0">
                <a:latin typeface="Times New Roman" panose="02020603050405020304" pitchFamily="18" charset="0"/>
                <a:ea typeface="Calibri" panose="020F0502020204030204" pitchFamily="34" charset="0"/>
                <a:cs typeface="Times New Roman" panose="02020603050405020304" pitchFamily="18" charset="0"/>
              </a:rPr>
              <a:t>volt, vagy ha a 156. § alapján megtartott </a:t>
            </a:r>
            <a:r>
              <a:rPr lang="hu-HU" sz="2000" b="1" dirty="0">
                <a:latin typeface="Times New Roman" panose="02020603050405020304" pitchFamily="18" charset="0"/>
                <a:ea typeface="Calibri" panose="020F0502020204030204" pitchFamily="34" charset="0"/>
                <a:cs typeface="Times New Roman" panose="02020603050405020304" pitchFamily="18" charset="0"/>
              </a:rPr>
              <a:t>második árverés is sikertelen </a:t>
            </a:r>
            <a:r>
              <a:rPr lang="hu-HU" sz="2000" dirty="0">
                <a:latin typeface="Times New Roman" panose="02020603050405020304" pitchFamily="18" charset="0"/>
                <a:ea typeface="Calibri" panose="020F0502020204030204" pitchFamily="34" charset="0"/>
                <a:cs typeface="Times New Roman" panose="02020603050405020304" pitchFamily="18" charset="0"/>
              </a:rPr>
              <a:t>volt, a </a:t>
            </a:r>
            <a:r>
              <a:rPr lang="hu-HU" sz="2000" b="1" dirty="0">
                <a:latin typeface="Times New Roman" panose="02020603050405020304" pitchFamily="18" charset="0"/>
                <a:ea typeface="Calibri" panose="020F0502020204030204" pitchFamily="34" charset="0"/>
                <a:cs typeface="Times New Roman" panose="02020603050405020304" pitchFamily="18" charset="0"/>
              </a:rPr>
              <a:t>végrehajtó</a:t>
            </a:r>
            <a:r>
              <a:rPr lang="hu-HU" sz="2000" dirty="0">
                <a:latin typeface="Times New Roman" panose="02020603050405020304" pitchFamily="18" charset="0"/>
                <a:ea typeface="Calibri" panose="020F0502020204030204" pitchFamily="34" charset="0"/>
                <a:cs typeface="Times New Roman" panose="02020603050405020304" pitchFamily="18" charset="0"/>
              </a:rPr>
              <a:t> a sikertelen árverést </a:t>
            </a:r>
            <a:r>
              <a:rPr lang="hu-HU" sz="2000" i="1" dirty="0">
                <a:latin typeface="Times New Roman" panose="02020603050405020304" pitchFamily="18" charset="0"/>
                <a:ea typeface="Calibri" panose="020F0502020204030204" pitchFamily="34" charset="0"/>
                <a:cs typeface="Times New Roman" panose="02020603050405020304" pitchFamily="18" charset="0"/>
              </a:rPr>
              <a:t>követő 15 napon </a:t>
            </a:r>
            <a:r>
              <a:rPr lang="hu-HU" sz="2000" dirty="0">
                <a:latin typeface="Times New Roman" panose="02020603050405020304" pitchFamily="18" charset="0"/>
                <a:ea typeface="Calibri" panose="020F0502020204030204" pitchFamily="34" charset="0"/>
                <a:cs typeface="Times New Roman" panose="02020603050405020304" pitchFamily="18" charset="0"/>
              </a:rPr>
              <a:t>belül </a:t>
            </a:r>
            <a:r>
              <a:rPr lang="hu-HU" sz="2000" b="1" dirty="0">
                <a:latin typeface="Times New Roman" panose="02020603050405020304" pitchFamily="18" charset="0"/>
                <a:ea typeface="Calibri" panose="020F0502020204030204" pitchFamily="34" charset="0"/>
                <a:cs typeface="Times New Roman" panose="02020603050405020304" pitchFamily="18" charset="0"/>
              </a:rPr>
              <a:t>közzéteszi az ingatlan folyamatos árverezése iránti hirdetményt</a:t>
            </a:r>
            <a:r>
              <a:rPr lang="hu-HU" sz="2000" dirty="0">
                <a:latin typeface="Times New Roman" panose="02020603050405020304" pitchFamily="18" charset="0"/>
                <a:ea typeface="Calibri" panose="020F0502020204030204" pitchFamily="34" charset="0"/>
                <a:cs typeface="Times New Roman" panose="02020603050405020304" pitchFamily="18" charset="0"/>
              </a:rPr>
              <a:t>.</a:t>
            </a:r>
          </a:p>
          <a:p>
            <a:pPr marL="0" indent="0" algn="just">
              <a:buNone/>
            </a:pPr>
            <a:r>
              <a:rPr lang="hu-HU" sz="2000" dirty="0">
                <a:latin typeface="Times New Roman" panose="02020603050405020304" pitchFamily="18" charset="0"/>
                <a:ea typeface="Calibri" panose="020F0502020204030204" pitchFamily="34" charset="0"/>
                <a:cs typeface="Times New Roman" panose="02020603050405020304" pitchFamily="18" charset="0"/>
              </a:rPr>
              <a:t>Az ingatlan folyamatos árverezése iránti hirdetménynek az árverési hirdetmények elektronikus nyilvántartásában történő közzétételétől az </a:t>
            </a:r>
            <a:r>
              <a:rPr lang="hu-HU" sz="2000" b="1" dirty="0">
                <a:latin typeface="Times New Roman" panose="02020603050405020304" pitchFamily="18" charset="0"/>
                <a:ea typeface="Calibri" panose="020F0502020204030204" pitchFamily="34" charset="0"/>
                <a:cs typeface="Times New Roman" panose="02020603050405020304" pitchFamily="18" charset="0"/>
              </a:rPr>
              <a:t>árverés mindaddig szünetel</a:t>
            </a:r>
            <a:r>
              <a:rPr lang="hu-HU" sz="2000" dirty="0">
                <a:latin typeface="Times New Roman" panose="02020603050405020304" pitchFamily="18" charset="0"/>
                <a:ea typeface="Calibri" panose="020F0502020204030204" pitchFamily="34" charset="0"/>
                <a:cs typeface="Times New Roman" panose="02020603050405020304" pitchFamily="18" charset="0"/>
              </a:rPr>
              <a:t>, amíg az ingatlanra vételi ajánlatot tenni kívánó </a:t>
            </a:r>
            <a:r>
              <a:rPr lang="hu-HU" sz="2000" b="1" dirty="0">
                <a:latin typeface="Times New Roman" panose="02020603050405020304" pitchFamily="18" charset="0"/>
                <a:ea typeface="Calibri" panose="020F0502020204030204" pitchFamily="34" charset="0"/>
                <a:cs typeface="Times New Roman" panose="02020603050405020304" pitchFamily="18" charset="0"/>
              </a:rPr>
              <a:t>árverező</a:t>
            </a:r>
            <a:r>
              <a:rPr lang="hu-HU" sz="2000" dirty="0">
                <a:latin typeface="Times New Roman" panose="02020603050405020304" pitchFamily="18" charset="0"/>
                <a:ea typeface="Calibri" panose="020F0502020204030204" pitchFamily="34" charset="0"/>
                <a:cs typeface="Times New Roman" panose="02020603050405020304" pitchFamily="18" charset="0"/>
              </a:rPr>
              <a:t> </a:t>
            </a:r>
            <a:r>
              <a:rPr lang="hu-HU" sz="2000" b="1" dirty="0">
                <a:latin typeface="Times New Roman" panose="02020603050405020304" pitchFamily="18" charset="0"/>
                <a:ea typeface="Calibri" panose="020F0502020204030204" pitchFamily="34" charset="0"/>
                <a:cs typeface="Times New Roman" panose="02020603050405020304" pitchFamily="18" charset="0"/>
              </a:rPr>
              <a:t>nem</a:t>
            </a:r>
            <a:r>
              <a:rPr lang="hu-HU" sz="2000" dirty="0">
                <a:latin typeface="Times New Roman" panose="02020603050405020304" pitchFamily="18" charset="0"/>
                <a:ea typeface="Calibri" panose="020F0502020204030204" pitchFamily="34" charset="0"/>
                <a:cs typeface="Times New Roman" panose="02020603050405020304" pitchFamily="18" charset="0"/>
              </a:rPr>
              <a:t> </a:t>
            </a:r>
            <a:r>
              <a:rPr lang="hu-HU" sz="2000" b="1" dirty="0">
                <a:latin typeface="Times New Roman" panose="02020603050405020304" pitchFamily="18" charset="0"/>
                <a:ea typeface="Calibri" panose="020F0502020204030204" pitchFamily="34" charset="0"/>
                <a:cs typeface="Times New Roman" panose="02020603050405020304" pitchFamily="18" charset="0"/>
              </a:rPr>
              <a:t>kéri</a:t>
            </a:r>
            <a:r>
              <a:rPr lang="hu-HU" sz="2000" dirty="0">
                <a:latin typeface="Times New Roman" panose="02020603050405020304" pitchFamily="18" charset="0"/>
                <a:ea typeface="Calibri" panose="020F0502020204030204" pitchFamily="34" charset="0"/>
                <a:cs typeface="Times New Roman" panose="02020603050405020304" pitchFamily="18" charset="0"/>
              </a:rPr>
              <a:t> felhasználói nevének és </a:t>
            </a:r>
            <a:r>
              <a:rPr lang="hu-HU" sz="2000" dirty="0" err="1">
                <a:latin typeface="Times New Roman" panose="02020603050405020304" pitchFamily="18" charset="0"/>
                <a:ea typeface="Calibri" panose="020F0502020204030204" pitchFamily="34" charset="0"/>
                <a:cs typeface="Times New Roman" panose="02020603050405020304" pitchFamily="18" charset="0"/>
              </a:rPr>
              <a:t>jelszavának</a:t>
            </a:r>
            <a:r>
              <a:rPr lang="hu-HU" sz="2000" dirty="0">
                <a:latin typeface="Times New Roman" panose="02020603050405020304" pitchFamily="18" charset="0"/>
                <a:ea typeface="Calibri" panose="020F0502020204030204" pitchFamily="34" charset="0"/>
                <a:cs typeface="Times New Roman" panose="02020603050405020304" pitchFamily="18" charset="0"/>
              </a:rPr>
              <a:t> </a:t>
            </a:r>
            <a:r>
              <a:rPr lang="hu-HU" sz="2000" b="1" dirty="0">
                <a:latin typeface="Times New Roman" panose="02020603050405020304" pitchFamily="18" charset="0"/>
                <a:ea typeface="Calibri" panose="020F0502020204030204" pitchFamily="34" charset="0"/>
                <a:cs typeface="Times New Roman" panose="02020603050405020304" pitchFamily="18" charset="0"/>
              </a:rPr>
              <a:t>aktiválását</a:t>
            </a:r>
            <a:r>
              <a:rPr lang="hu-HU" sz="2000" dirty="0">
                <a:latin typeface="Times New Roman" panose="02020603050405020304" pitchFamily="18" charset="0"/>
                <a:ea typeface="Calibri" panose="020F0502020204030204" pitchFamily="34" charset="0"/>
                <a:cs typeface="Times New Roman" panose="02020603050405020304" pitchFamily="18" charset="0"/>
              </a:rPr>
              <a:t>, vagy a </a:t>
            </a:r>
            <a:r>
              <a:rPr lang="hu-HU" sz="2000" b="1" dirty="0">
                <a:latin typeface="Times New Roman" panose="02020603050405020304" pitchFamily="18" charset="0"/>
                <a:ea typeface="Calibri" panose="020F0502020204030204" pitchFamily="34" charset="0"/>
                <a:cs typeface="Times New Roman" panose="02020603050405020304" pitchFamily="18" charset="0"/>
              </a:rPr>
              <a:t>végrehajtást kérő </a:t>
            </a:r>
            <a:r>
              <a:rPr lang="hu-HU" sz="2000" dirty="0">
                <a:latin typeface="Times New Roman" panose="02020603050405020304" pitchFamily="18" charset="0"/>
                <a:ea typeface="Calibri" panose="020F0502020204030204" pitchFamily="34" charset="0"/>
                <a:cs typeface="Times New Roman" panose="02020603050405020304" pitchFamily="18" charset="0"/>
              </a:rPr>
              <a:t>a </a:t>
            </a:r>
            <a:r>
              <a:rPr lang="hu-HU" sz="2000" i="1" dirty="0">
                <a:latin typeface="Times New Roman" panose="02020603050405020304" pitchFamily="18" charset="0"/>
                <a:ea typeface="Calibri" panose="020F0502020204030204" pitchFamily="34" charset="0"/>
                <a:cs typeface="Times New Roman" panose="02020603050405020304" pitchFamily="18" charset="0"/>
              </a:rPr>
              <a:t>hirdetmény közzétételétől számított 3 hónap elteltével újabb árverés kitűzését nem kérte</a:t>
            </a:r>
            <a:r>
              <a:rPr lang="hu-HU" sz="2000" dirty="0">
                <a:latin typeface="Times New Roman" panose="02020603050405020304" pitchFamily="18" charset="0"/>
                <a:ea typeface="Calibri" panose="020F0502020204030204" pitchFamily="34" charset="0"/>
                <a:cs typeface="Times New Roman" panose="02020603050405020304" pitchFamily="18" charset="0"/>
              </a:rPr>
              <a:t>.</a:t>
            </a:r>
          </a:p>
          <a:p>
            <a:pPr marL="0" indent="0" algn="just">
              <a:buNone/>
            </a:pPr>
            <a:r>
              <a:rPr lang="hu-HU" sz="2000" dirty="0">
                <a:latin typeface="Times New Roman" panose="02020603050405020304" pitchFamily="18" charset="0"/>
                <a:ea typeface="Calibri" panose="020F0502020204030204" pitchFamily="34" charset="0"/>
                <a:cs typeface="Times New Roman" panose="02020603050405020304" pitchFamily="18" charset="0"/>
              </a:rPr>
              <a:t>A </a:t>
            </a:r>
            <a:r>
              <a:rPr lang="hu-HU" sz="2000" i="1" dirty="0">
                <a:latin typeface="Times New Roman" panose="02020603050405020304" pitchFamily="18" charset="0"/>
                <a:ea typeface="Calibri" panose="020F0502020204030204" pitchFamily="34" charset="0"/>
                <a:cs typeface="Times New Roman" panose="02020603050405020304" pitchFamily="18" charset="0"/>
              </a:rPr>
              <a:t>vételi ajánlat megtételét követő 15 napon belül </a:t>
            </a:r>
            <a:r>
              <a:rPr lang="hu-HU" sz="2000" dirty="0">
                <a:latin typeface="Times New Roman" panose="02020603050405020304" pitchFamily="18" charset="0"/>
                <a:ea typeface="Calibri" panose="020F0502020204030204" pitchFamily="34" charset="0"/>
                <a:cs typeface="Times New Roman" panose="02020603050405020304" pitchFamily="18" charset="0"/>
              </a:rPr>
              <a:t>a végrehajtó az </a:t>
            </a:r>
            <a:r>
              <a:rPr lang="hu-HU" sz="2000" b="1" dirty="0">
                <a:latin typeface="Times New Roman" panose="02020603050405020304" pitchFamily="18" charset="0"/>
                <a:ea typeface="Calibri" panose="020F0502020204030204" pitchFamily="34" charset="0"/>
                <a:cs typeface="Times New Roman" panose="02020603050405020304" pitchFamily="18" charset="0"/>
              </a:rPr>
              <a:t>első árverésre </a:t>
            </a:r>
            <a:r>
              <a:rPr lang="hu-HU" sz="2000" dirty="0">
                <a:latin typeface="Times New Roman" panose="02020603050405020304" pitchFamily="18" charset="0"/>
                <a:ea typeface="Calibri" panose="020F0502020204030204" pitchFamily="34" charset="0"/>
                <a:cs typeface="Times New Roman" panose="02020603050405020304" pitchFamily="18" charset="0"/>
              </a:rPr>
              <a:t>vonatkozó szabályok szerint intézkedik </a:t>
            </a:r>
            <a:r>
              <a:rPr lang="hu-HU" sz="2000" b="1" dirty="0">
                <a:latin typeface="Times New Roman" panose="02020603050405020304" pitchFamily="18" charset="0"/>
                <a:ea typeface="Calibri" panose="020F0502020204030204" pitchFamily="34" charset="0"/>
                <a:cs typeface="Times New Roman" panose="02020603050405020304" pitchFamily="18" charset="0"/>
              </a:rPr>
              <a:t>az újabb árverés kitűzése </a:t>
            </a:r>
            <a:r>
              <a:rPr lang="hu-HU" sz="2000" dirty="0">
                <a:latin typeface="Times New Roman" panose="02020603050405020304" pitchFamily="18" charset="0"/>
                <a:ea typeface="Calibri" panose="020F0502020204030204" pitchFamily="34" charset="0"/>
                <a:cs typeface="Times New Roman" panose="02020603050405020304" pitchFamily="18" charset="0"/>
              </a:rPr>
              <a:t>iránt, amelyre az első árverésre vonatkozó szabályokat kell megfelelően alkalmazni.</a:t>
            </a:r>
          </a:p>
          <a:p>
            <a:pPr marL="0" indent="0" algn="just">
              <a:buNone/>
            </a:pPr>
            <a:endParaRPr lang="hu-HU" sz="2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hu-HU" sz="21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47389213"/>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40000" lnSpcReduction="20000"/>
          </a:bodyPr>
          <a:lstStyle/>
          <a:p>
            <a:pPr marL="0" indent="0" algn="ctr">
              <a:buNone/>
            </a:pPr>
            <a:r>
              <a:rPr lang="hu-HU" sz="6000" dirty="0">
                <a:latin typeface="Times New Roman" panose="02020603050405020304" pitchFamily="18" charset="0"/>
                <a:cs typeface="Times New Roman" panose="02020603050405020304" pitchFamily="18" charset="0"/>
              </a:rPr>
              <a:t>5. A VÉGREHAJTÁS FELFÜGGESZTÉSE</a:t>
            </a:r>
          </a:p>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3400" dirty="0">
                <a:latin typeface="Times New Roman" panose="02020603050405020304" pitchFamily="18" charset="0"/>
                <a:cs typeface="Times New Roman" panose="02020603050405020304" pitchFamily="18" charset="0"/>
              </a:rPr>
              <a:t>1.) A </a:t>
            </a:r>
            <a:r>
              <a:rPr lang="hu-HU" sz="3400" b="1" dirty="0">
                <a:latin typeface="Times New Roman" panose="02020603050405020304" pitchFamily="18" charset="0"/>
                <a:cs typeface="Times New Roman" panose="02020603050405020304" pitchFamily="18" charset="0"/>
              </a:rPr>
              <a:t>végrehajtást foganatosító bíróság </a:t>
            </a:r>
          </a:p>
          <a:p>
            <a:pPr marL="0" indent="0" algn="just">
              <a:buNone/>
            </a:pPr>
            <a:endParaRPr lang="hu-HU" sz="2600" b="1" dirty="0">
              <a:latin typeface="Times New Roman" panose="02020603050405020304" pitchFamily="18" charset="0"/>
              <a:cs typeface="Times New Roman" panose="02020603050405020304" pitchFamily="18" charset="0"/>
            </a:endParaRPr>
          </a:p>
          <a:p>
            <a:pPr lvl="1" algn="just"/>
            <a:r>
              <a:rPr lang="hu-HU" sz="2800" dirty="0">
                <a:latin typeface="Times New Roman" panose="02020603050405020304" pitchFamily="18" charset="0"/>
                <a:cs typeface="Times New Roman" panose="02020603050405020304" pitchFamily="18" charset="0"/>
              </a:rPr>
              <a:t>a </a:t>
            </a:r>
            <a:r>
              <a:rPr lang="hu-HU" sz="2800" b="1" dirty="0">
                <a:latin typeface="Times New Roman" panose="02020603050405020304" pitchFamily="18" charset="0"/>
                <a:cs typeface="Times New Roman" panose="02020603050405020304" pitchFamily="18" charset="0"/>
              </a:rPr>
              <a:t>végrehajtást</a:t>
            </a:r>
            <a:r>
              <a:rPr lang="hu-HU" sz="2800" dirty="0">
                <a:latin typeface="Times New Roman" panose="02020603050405020304" pitchFamily="18" charset="0"/>
                <a:cs typeface="Times New Roman" panose="02020603050405020304" pitchFamily="18" charset="0"/>
              </a:rPr>
              <a:t> </a:t>
            </a:r>
            <a:r>
              <a:rPr lang="hu-HU" sz="2800" b="1" dirty="0">
                <a:latin typeface="Times New Roman" panose="02020603050405020304" pitchFamily="18" charset="0"/>
                <a:cs typeface="Times New Roman" panose="02020603050405020304" pitchFamily="18" charset="0"/>
              </a:rPr>
              <a:t>kérő</a:t>
            </a:r>
            <a:r>
              <a:rPr lang="hu-HU" sz="2800" dirty="0">
                <a:latin typeface="Times New Roman" panose="02020603050405020304" pitchFamily="18" charset="0"/>
                <a:cs typeface="Times New Roman" panose="02020603050405020304" pitchFamily="18" charset="0"/>
              </a:rPr>
              <a:t> kérésére, ha a felfüggesztés másnak a jogát nem sérti [</a:t>
            </a:r>
            <a:r>
              <a:rPr lang="hu-HU" sz="2800" dirty="0" err="1">
                <a:latin typeface="Times New Roman" panose="02020603050405020304" pitchFamily="18" charset="0"/>
                <a:cs typeface="Times New Roman" panose="02020603050405020304" pitchFamily="18" charset="0"/>
              </a:rPr>
              <a:t>Vht</a:t>
            </a:r>
            <a:r>
              <a:rPr lang="hu-HU" sz="2800" dirty="0">
                <a:latin typeface="Times New Roman" panose="02020603050405020304" pitchFamily="18" charset="0"/>
                <a:cs typeface="Times New Roman" panose="02020603050405020304" pitchFamily="18" charset="0"/>
              </a:rPr>
              <a:t>. 48. (1) bekezdés];</a:t>
            </a:r>
          </a:p>
          <a:p>
            <a:pPr lvl="1" algn="just"/>
            <a:r>
              <a:rPr lang="hu-HU" sz="2800" dirty="0">
                <a:latin typeface="Times New Roman" panose="02020603050405020304" pitchFamily="18" charset="0"/>
                <a:cs typeface="Times New Roman" panose="02020603050405020304" pitchFamily="18" charset="0"/>
              </a:rPr>
              <a:t>a </a:t>
            </a:r>
            <a:r>
              <a:rPr lang="hu-HU" sz="2800" b="1" dirty="0" err="1">
                <a:latin typeface="Times New Roman" panose="02020603050405020304" pitchFamily="18" charset="0"/>
                <a:cs typeface="Times New Roman" panose="02020603050405020304" pitchFamily="18" charset="0"/>
              </a:rPr>
              <a:t>zálogjososulti</a:t>
            </a:r>
            <a:r>
              <a:rPr lang="hu-HU" sz="2800" dirty="0">
                <a:latin typeface="Times New Roman" panose="02020603050405020304" pitchFamily="18" charset="0"/>
                <a:cs typeface="Times New Roman" panose="02020603050405020304" pitchFamily="18" charset="0"/>
              </a:rPr>
              <a:t> bekapcsolódás engedélyezése iránti (hiánytalan) kérelem esetén (3 munkanapon belül), [</a:t>
            </a:r>
            <a:r>
              <a:rPr lang="hu-HU" sz="2800" dirty="0" err="1">
                <a:latin typeface="Times New Roman" panose="02020603050405020304" pitchFamily="18" charset="0"/>
                <a:cs typeface="Times New Roman" panose="02020603050405020304" pitchFamily="18" charset="0"/>
              </a:rPr>
              <a:t>Vht</a:t>
            </a:r>
            <a:r>
              <a:rPr lang="hu-HU" sz="2800" dirty="0">
                <a:latin typeface="Times New Roman" panose="02020603050405020304" pitchFamily="18" charset="0"/>
                <a:cs typeface="Times New Roman" panose="02020603050405020304" pitchFamily="18" charset="0"/>
              </a:rPr>
              <a:t>. 48. § (2) bekezdés];</a:t>
            </a:r>
          </a:p>
          <a:p>
            <a:pPr lvl="1" algn="just"/>
            <a:r>
              <a:rPr lang="hu-HU" sz="2800" dirty="0">
                <a:latin typeface="Times New Roman" panose="02020603050405020304" pitchFamily="18" charset="0"/>
                <a:cs typeface="Times New Roman" panose="02020603050405020304" pitchFamily="18" charset="0"/>
              </a:rPr>
              <a:t>az </a:t>
            </a:r>
            <a:r>
              <a:rPr lang="hu-HU" sz="2800" b="1" dirty="0">
                <a:latin typeface="Times New Roman" panose="02020603050405020304" pitchFamily="18" charset="0"/>
                <a:cs typeface="Times New Roman" panose="02020603050405020304" pitchFamily="18" charset="0"/>
              </a:rPr>
              <a:t>adós</a:t>
            </a:r>
            <a:r>
              <a:rPr lang="hu-HU" sz="2800" dirty="0">
                <a:latin typeface="Times New Roman" panose="02020603050405020304" pitchFamily="18" charset="0"/>
                <a:cs typeface="Times New Roman" panose="02020603050405020304" pitchFamily="18" charset="0"/>
              </a:rPr>
              <a:t> </a:t>
            </a:r>
            <a:r>
              <a:rPr lang="hu-HU" sz="2800" b="1" dirty="0">
                <a:latin typeface="Times New Roman" panose="02020603050405020304" pitchFamily="18" charset="0"/>
                <a:cs typeface="Times New Roman" panose="02020603050405020304" pitchFamily="18" charset="0"/>
              </a:rPr>
              <a:t>kérelmére</a:t>
            </a:r>
            <a:r>
              <a:rPr lang="hu-HU" sz="2800" dirty="0">
                <a:latin typeface="Times New Roman" panose="02020603050405020304" pitchFamily="18" charset="0"/>
                <a:cs typeface="Times New Roman" panose="02020603050405020304" pitchFamily="18" charset="0"/>
              </a:rPr>
              <a:t> </a:t>
            </a:r>
            <a:r>
              <a:rPr lang="hu-HU" sz="2800" b="1" dirty="0">
                <a:latin typeface="Times New Roman" panose="02020603050405020304" pitchFamily="18" charset="0"/>
                <a:cs typeface="Times New Roman" panose="02020603050405020304" pitchFamily="18" charset="0"/>
              </a:rPr>
              <a:t>kivételesen</a:t>
            </a:r>
            <a:r>
              <a:rPr lang="hu-HU" sz="2800" dirty="0">
                <a:latin typeface="Times New Roman" panose="02020603050405020304" pitchFamily="18" charset="0"/>
                <a:cs typeface="Times New Roman" panose="02020603050405020304" pitchFamily="18" charset="0"/>
              </a:rPr>
              <a:t>, ha az adós a felfüggesztésre okot adó, méltányolható körülményt igazolta, és az adóst a végrehajtási eljárás során korábban nem sújtották rendbírsággal [</a:t>
            </a:r>
            <a:r>
              <a:rPr lang="hu-HU" sz="2800" dirty="0" err="1">
                <a:latin typeface="Times New Roman" panose="02020603050405020304" pitchFamily="18" charset="0"/>
                <a:cs typeface="Times New Roman" panose="02020603050405020304" pitchFamily="18" charset="0"/>
              </a:rPr>
              <a:t>Vht</a:t>
            </a:r>
            <a:r>
              <a:rPr lang="hu-HU" sz="2800" dirty="0">
                <a:latin typeface="Times New Roman" panose="02020603050405020304" pitchFamily="18" charset="0"/>
                <a:cs typeface="Times New Roman" panose="02020603050405020304" pitchFamily="18" charset="0"/>
              </a:rPr>
              <a:t>. 48. § (3) és (5) bekezdés];</a:t>
            </a:r>
          </a:p>
          <a:p>
            <a:pPr marL="457200" lvl="1" indent="0" algn="just">
              <a:buNone/>
            </a:pPr>
            <a:r>
              <a:rPr lang="hu-HU" sz="2800" dirty="0">
                <a:latin typeface="Times New Roman" panose="02020603050405020304" pitchFamily="18" charset="0"/>
                <a:cs typeface="Times New Roman" panose="02020603050405020304" pitchFamily="18" charset="0"/>
              </a:rPr>
              <a:t>       (méltányolható körülmény különösen az adós eltartásra köteles és tartásra szoruló személyek száma, az adós vagy az eltartott személy tartós és súlyos betegsége, végrehajtás</a:t>
            </a:r>
          </a:p>
          <a:p>
            <a:pPr marL="457200" lvl="1" indent="0" algn="just">
              <a:buNone/>
            </a:pPr>
            <a:r>
              <a:rPr lang="hu-HU" sz="2800" dirty="0">
                <a:latin typeface="Times New Roman" panose="02020603050405020304" pitchFamily="18" charset="0"/>
                <a:cs typeface="Times New Roman" panose="02020603050405020304" pitchFamily="18" charset="0"/>
              </a:rPr>
              <a:t>       során bekövetkezett és az adóst is sújtó természeti katasztrófa)</a:t>
            </a:r>
          </a:p>
          <a:p>
            <a:pPr lvl="1" algn="just"/>
            <a:r>
              <a:rPr lang="hu-HU" sz="2800" dirty="0">
                <a:latin typeface="Times New Roman" panose="02020603050405020304" pitchFamily="18" charset="0"/>
                <a:cs typeface="Times New Roman" panose="02020603050405020304" pitchFamily="18" charset="0"/>
              </a:rPr>
              <a:t>ha a végrehajtás </a:t>
            </a:r>
            <a:r>
              <a:rPr lang="hu-HU" sz="2800" b="1" dirty="0">
                <a:latin typeface="Times New Roman" panose="02020603050405020304" pitchFamily="18" charset="0"/>
                <a:cs typeface="Times New Roman" panose="02020603050405020304" pitchFamily="18" charset="0"/>
              </a:rPr>
              <a:t>ingatlan birtokba adása </a:t>
            </a:r>
            <a:r>
              <a:rPr lang="hu-HU" sz="2800" dirty="0">
                <a:latin typeface="Times New Roman" panose="02020603050405020304" pitchFamily="18" charset="0"/>
                <a:cs typeface="Times New Roman" panose="02020603050405020304" pitchFamily="18" charset="0"/>
              </a:rPr>
              <a:t>iránt folyik, a </a:t>
            </a:r>
            <a:r>
              <a:rPr lang="hu-HU" sz="2800" b="1" dirty="0">
                <a:latin typeface="Times New Roman" panose="02020603050405020304" pitchFamily="18" charset="0"/>
                <a:cs typeface="Times New Roman" panose="02020603050405020304" pitchFamily="18" charset="0"/>
              </a:rPr>
              <a:t>kötelezett kérelmére </a:t>
            </a:r>
            <a:r>
              <a:rPr lang="hu-HU" sz="2800" dirty="0">
                <a:latin typeface="Times New Roman" panose="02020603050405020304" pitchFamily="18" charset="0"/>
                <a:cs typeface="Times New Roman" panose="02020603050405020304" pitchFamily="18" charset="0"/>
              </a:rPr>
              <a:t>egy ízben, legfeljebb 6 hónapra rendelhető el a felfüggesztés [</a:t>
            </a:r>
            <a:r>
              <a:rPr lang="hu-HU" sz="2800" dirty="0" err="1">
                <a:latin typeface="Times New Roman" panose="02020603050405020304" pitchFamily="18" charset="0"/>
                <a:cs typeface="Times New Roman" panose="02020603050405020304" pitchFamily="18" charset="0"/>
              </a:rPr>
              <a:t>Vht</a:t>
            </a:r>
            <a:r>
              <a:rPr lang="hu-HU" sz="2800" dirty="0">
                <a:latin typeface="Times New Roman" panose="02020603050405020304" pitchFamily="18" charset="0"/>
                <a:cs typeface="Times New Roman" panose="02020603050405020304" pitchFamily="18" charset="0"/>
              </a:rPr>
              <a:t>. 48. § (6) bekezdés];</a:t>
            </a:r>
          </a:p>
          <a:p>
            <a:pPr marL="457200" lvl="1" indent="0" algn="just">
              <a:buNone/>
            </a:pPr>
            <a:r>
              <a:rPr lang="hu-HU" sz="2800" dirty="0">
                <a:latin typeface="Times New Roman" panose="02020603050405020304" pitchFamily="18" charset="0"/>
                <a:cs typeface="Times New Roman" panose="02020603050405020304" pitchFamily="18" charset="0"/>
              </a:rPr>
              <a:t>       (önkényesen elfoglalt lakás kiürítése esetén a kötelezett kértelmére felfüggesztésnek helye nincs [</a:t>
            </a:r>
            <a:r>
              <a:rPr lang="hu-HU" sz="2800" dirty="0" err="1">
                <a:latin typeface="Times New Roman" panose="02020603050405020304" pitchFamily="18" charset="0"/>
                <a:cs typeface="Times New Roman" panose="02020603050405020304" pitchFamily="18" charset="0"/>
              </a:rPr>
              <a:t>Vht</a:t>
            </a:r>
            <a:r>
              <a:rPr lang="hu-HU" sz="2800" dirty="0">
                <a:latin typeface="Times New Roman" panose="02020603050405020304" pitchFamily="18" charset="0"/>
                <a:cs typeface="Times New Roman" panose="02020603050405020304" pitchFamily="18" charset="0"/>
              </a:rPr>
              <a:t>. 48. § (7) bekezdés])</a:t>
            </a:r>
          </a:p>
          <a:p>
            <a:pPr lvl="1" algn="just"/>
            <a:r>
              <a:rPr lang="hu-HU" sz="2800" dirty="0">
                <a:latin typeface="Times New Roman" panose="02020603050405020304" pitchFamily="18" charset="0"/>
                <a:cs typeface="Times New Roman" panose="02020603050405020304" pitchFamily="18" charset="0"/>
              </a:rPr>
              <a:t>az </a:t>
            </a:r>
            <a:r>
              <a:rPr lang="hu-HU" sz="2800" b="1" dirty="0">
                <a:latin typeface="Times New Roman" panose="02020603050405020304" pitchFamily="18" charset="0"/>
                <a:cs typeface="Times New Roman" panose="02020603050405020304" pitchFamily="18" charset="0"/>
              </a:rPr>
              <a:t>adós</a:t>
            </a:r>
            <a:r>
              <a:rPr lang="hu-HU" sz="2800" dirty="0">
                <a:latin typeface="Times New Roman" panose="02020603050405020304" pitchFamily="18" charset="0"/>
                <a:cs typeface="Times New Roman" panose="02020603050405020304" pitchFamily="18" charset="0"/>
              </a:rPr>
              <a:t> </a:t>
            </a:r>
            <a:r>
              <a:rPr lang="hu-HU" sz="2800" b="1" dirty="0">
                <a:latin typeface="Times New Roman" panose="02020603050405020304" pitchFamily="18" charset="0"/>
                <a:cs typeface="Times New Roman" panose="02020603050405020304" pitchFamily="18" charset="0"/>
              </a:rPr>
              <a:t>kérelmére</a:t>
            </a:r>
            <a:r>
              <a:rPr lang="hu-HU" sz="2800" dirty="0">
                <a:latin typeface="Times New Roman" panose="02020603050405020304" pitchFamily="18" charset="0"/>
                <a:cs typeface="Times New Roman" panose="02020603050405020304" pitchFamily="18" charset="0"/>
              </a:rPr>
              <a:t> „bizonyos uniós eljárások” (pl.: 805/2004/EK rendelet 23. cikk) során [</a:t>
            </a:r>
            <a:r>
              <a:rPr lang="hu-HU" sz="2800" dirty="0" err="1">
                <a:latin typeface="Times New Roman" panose="02020603050405020304" pitchFamily="18" charset="0"/>
                <a:cs typeface="Times New Roman" panose="02020603050405020304" pitchFamily="18" charset="0"/>
              </a:rPr>
              <a:t>Vht</a:t>
            </a:r>
            <a:r>
              <a:rPr lang="hu-HU" sz="2800" dirty="0">
                <a:latin typeface="Times New Roman" panose="02020603050405020304" pitchFamily="18" charset="0"/>
                <a:cs typeface="Times New Roman" panose="02020603050405020304" pitchFamily="18" charset="0"/>
              </a:rPr>
              <a:t>. 48. § (8) bekezdés]</a:t>
            </a:r>
          </a:p>
          <a:p>
            <a:pPr lvl="1" algn="just"/>
            <a:r>
              <a:rPr lang="hu-HU" sz="2800" dirty="0">
                <a:latin typeface="Times New Roman" panose="02020603050405020304" pitchFamily="18" charset="0"/>
                <a:cs typeface="Times New Roman" panose="02020603050405020304" pitchFamily="18" charset="0"/>
              </a:rPr>
              <a:t>dönt a </a:t>
            </a:r>
            <a:r>
              <a:rPr lang="hu-HU" sz="2800" b="1" dirty="0">
                <a:latin typeface="Times New Roman" panose="02020603050405020304" pitchFamily="18" charset="0"/>
                <a:cs typeface="Times New Roman" panose="02020603050405020304" pitchFamily="18" charset="0"/>
              </a:rPr>
              <a:t>szülői felügyelet tárgyában </a:t>
            </a:r>
            <a:r>
              <a:rPr lang="hu-HU" sz="2800" dirty="0">
                <a:latin typeface="Times New Roman" panose="02020603050405020304" pitchFamily="18" charset="0"/>
                <a:cs typeface="Times New Roman" panose="02020603050405020304" pitchFamily="18" charset="0"/>
              </a:rPr>
              <a:t>hozott határozat, kiállított közokirat vagy létrejött megállapodás végrehajtásának az (</a:t>
            </a:r>
            <a:r>
              <a:rPr lang="hu-HU" sz="2800" b="1" dirty="0">
                <a:latin typeface="Times New Roman" panose="02020603050405020304" pitchFamily="18" charset="0"/>
                <a:cs typeface="Times New Roman" panose="02020603050405020304" pitchFamily="18" charset="0"/>
              </a:rPr>
              <a:t>EU) 2019/1111 tanácsi rendelet </a:t>
            </a:r>
            <a:r>
              <a:rPr lang="hu-HU" sz="2800" dirty="0">
                <a:latin typeface="Times New Roman" panose="02020603050405020304" pitchFamily="18" charset="0"/>
                <a:cs typeface="Times New Roman" panose="02020603050405020304" pitchFamily="18" charset="0"/>
              </a:rPr>
              <a:t>56. cikk (1)-(2) és (4) bekezdése szerinti felfüggesztéséről. A </a:t>
            </a:r>
            <a:r>
              <a:rPr lang="hu-HU" sz="2800" b="1" dirty="0">
                <a:latin typeface="Times New Roman" panose="02020603050405020304" pitchFamily="18" charset="0"/>
                <a:cs typeface="Times New Roman" panose="02020603050405020304" pitchFamily="18" charset="0"/>
              </a:rPr>
              <a:t>kötelezett kérelmére kivételesen</a:t>
            </a:r>
            <a:r>
              <a:rPr lang="hu-HU" sz="2800" dirty="0">
                <a:latin typeface="Times New Roman" panose="02020603050405020304" pitchFamily="18" charset="0"/>
                <a:cs typeface="Times New Roman" panose="02020603050405020304" pitchFamily="18" charset="0"/>
              </a:rPr>
              <a:t> felfüggesztheti a szülői felügyelet tárgyában hozott, az (EU) 2019/1111 tanácsi rendelet hatálya alá nem tartozó külföldi határozat, illetve külföldön létrejött egyezség végrehajtását, </a:t>
            </a:r>
            <a:r>
              <a:rPr lang="hu-HU" sz="2800" i="1" dirty="0">
                <a:latin typeface="Times New Roman" panose="02020603050405020304" pitchFamily="18" charset="0"/>
                <a:cs typeface="Times New Roman" panose="02020603050405020304" pitchFamily="18" charset="0"/>
              </a:rPr>
              <a:t>ha</a:t>
            </a:r>
            <a:r>
              <a:rPr lang="hu-HU" sz="2800" dirty="0">
                <a:latin typeface="Times New Roman" panose="02020603050405020304" pitchFamily="18" charset="0"/>
                <a:cs typeface="Times New Roman" panose="02020603050405020304" pitchFamily="18" charset="0"/>
              </a:rPr>
              <a:t> a </a:t>
            </a:r>
            <a:r>
              <a:rPr lang="hu-HU" sz="2800" i="1" dirty="0">
                <a:latin typeface="Times New Roman" panose="02020603050405020304" pitchFamily="18" charset="0"/>
                <a:cs typeface="Times New Roman" panose="02020603050405020304" pitchFamily="18" charset="0"/>
              </a:rPr>
              <a:t>végrehajtás</a:t>
            </a:r>
            <a:r>
              <a:rPr lang="hu-HU" sz="2800" dirty="0">
                <a:latin typeface="Times New Roman" panose="02020603050405020304" pitchFamily="18" charset="0"/>
                <a:cs typeface="Times New Roman" panose="02020603050405020304" pitchFamily="18" charset="0"/>
              </a:rPr>
              <a:t> a </a:t>
            </a:r>
            <a:r>
              <a:rPr lang="hu-HU" sz="2800" i="1" dirty="0">
                <a:latin typeface="Times New Roman" panose="02020603050405020304" pitchFamily="18" charset="0"/>
                <a:cs typeface="Times New Roman" panose="02020603050405020304" pitchFamily="18" charset="0"/>
              </a:rPr>
              <a:t>gyermek számára testi vagy lelki károsodás súlyos kockázatával járna a határozat meghozatala után felmerült ideiglenes akadályokból kifolyólag vagy a körülmények jelentős megváltozása folytán</a:t>
            </a:r>
            <a:r>
              <a:rPr lang="hu-HU" sz="2800" dirty="0">
                <a:latin typeface="Times New Roman" panose="02020603050405020304" pitchFamily="18" charset="0"/>
                <a:cs typeface="Times New Roman" panose="02020603050405020304" pitchFamily="18" charset="0"/>
              </a:rPr>
              <a:t>. A bíróság a felfüggesztés indokoltságával kapcsolatban </a:t>
            </a:r>
            <a:r>
              <a:rPr lang="hu-HU" sz="2800" i="1" dirty="0">
                <a:latin typeface="Times New Roman" panose="02020603050405020304" pitchFamily="18" charset="0"/>
                <a:cs typeface="Times New Roman" panose="02020603050405020304" pitchFamily="18" charset="0"/>
              </a:rPr>
              <a:t>kikéri a gyámhatóság véleményét</a:t>
            </a:r>
            <a:r>
              <a:rPr lang="hu-HU" sz="2800" dirty="0">
                <a:latin typeface="Times New Roman" panose="02020603050405020304" pitchFamily="18" charset="0"/>
                <a:cs typeface="Times New Roman" panose="02020603050405020304" pitchFamily="18" charset="0"/>
              </a:rPr>
              <a:t>. A bíróság a végrehajtás felfüggesztését elrendelő határozatban </a:t>
            </a:r>
            <a:r>
              <a:rPr lang="hu-HU" sz="2800" i="1" dirty="0">
                <a:latin typeface="Times New Roman" panose="02020603050405020304" pitchFamily="18" charset="0"/>
                <a:cs typeface="Times New Roman" panose="02020603050405020304" pitchFamily="18" charset="0"/>
              </a:rPr>
              <a:t>határidőt szab annak igazolására</a:t>
            </a:r>
            <a:r>
              <a:rPr lang="hu-HU" sz="2800" dirty="0">
                <a:latin typeface="Times New Roman" panose="02020603050405020304" pitchFamily="18" charset="0"/>
                <a:cs typeface="Times New Roman" panose="02020603050405020304" pitchFamily="18" charset="0"/>
              </a:rPr>
              <a:t>, hogy a </a:t>
            </a:r>
            <a:r>
              <a:rPr lang="hu-HU" sz="2800" i="1" dirty="0">
                <a:latin typeface="Times New Roman" panose="02020603050405020304" pitchFamily="18" charset="0"/>
                <a:cs typeface="Times New Roman" panose="02020603050405020304" pitchFamily="18" charset="0"/>
              </a:rPr>
              <a:t>felfüggesztés oka továbbra is fennáll</a:t>
            </a:r>
            <a:r>
              <a:rPr lang="hu-HU" sz="2800" dirty="0">
                <a:latin typeface="Times New Roman" panose="02020603050405020304" pitchFamily="18" charset="0"/>
                <a:cs typeface="Times New Roman" panose="02020603050405020304" pitchFamily="18" charset="0"/>
              </a:rPr>
              <a:t>. </a:t>
            </a:r>
            <a:r>
              <a:rPr lang="hu-HU" sz="2800" i="1" dirty="0">
                <a:latin typeface="Times New Roman" panose="02020603050405020304" pitchFamily="18" charset="0"/>
                <a:cs typeface="Times New Roman" panose="02020603050405020304" pitchFamily="18" charset="0"/>
              </a:rPr>
              <a:t>A határidő elmulasztása esetén</a:t>
            </a:r>
            <a:r>
              <a:rPr lang="hu-HU" sz="2800" dirty="0">
                <a:latin typeface="Times New Roman" panose="02020603050405020304" pitchFamily="18" charset="0"/>
                <a:cs typeface="Times New Roman" panose="02020603050405020304" pitchFamily="18" charset="0"/>
              </a:rPr>
              <a:t>, továbbá, ha a felfüggesztés oka megszűnt, a </a:t>
            </a:r>
            <a:r>
              <a:rPr lang="hu-HU" sz="2800" i="1" dirty="0">
                <a:latin typeface="Times New Roman" panose="02020603050405020304" pitchFamily="18" charset="0"/>
                <a:cs typeface="Times New Roman" panose="02020603050405020304" pitchFamily="18" charset="0"/>
              </a:rPr>
              <a:t>végrehajtást soron kívül folytatni kell [</a:t>
            </a:r>
            <a:r>
              <a:rPr lang="hu-HU" sz="2800" i="1" dirty="0" err="1">
                <a:latin typeface="Times New Roman" panose="02020603050405020304" pitchFamily="18" charset="0"/>
                <a:cs typeface="Times New Roman" panose="02020603050405020304" pitchFamily="18" charset="0"/>
              </a:rPr>
              <a:t>Vht</a:t>
            </a:r>
            <a:r>
              <a:rPr lang="hu-HU" sz="2800" i="1" dirty="0">
                <a:latin typeface="Times New Roman" panose="02020603050405020304" pitchFamily="18" charset="0"/>
                <a:cs typeface="Times New Roman" panose="02020603050405020304" pitchFamily="18" charset="0"/>
              </a:rPr>
              <a:t>. 48. § </a:t>
            </a:r>
            <a:br>
              <a:rPr lang="hu-HU" sz="2800" i="1" dirty="0">
                <a:latin typeface="Times New Roman" panose="02020603050405020304" pitchFamily="18" charset="0"/>
                <a:cs typeface="Times New Roman" panose="02020603050405020304" pitchFamily="18" charset="0"/>
              </a:rPr>
            </a:br>
            <a:r>
              <a:rPr lang="hu-HU" sz="2800" i="1" dirty="0">
                <a:latin typeface="Times New Roman" panose="02020603050405020304" pitchFamily="18" charset="0"/>
                <a:cs typeface="Times New Roman" panose="02020603050405020304" pitchFamily="18" charset="0"/>
              </a:rPr>
              <a:t>(9) bekezdés];</a:t>
            </a:r>
            <a:endParaRPr lang="hu-HU" sz="2800" dirty="0">
              <a:latin typeface="Times New Roman" panose="02020603050405020304" pitchFamily="18" charset="0"/>
              <a:cs typeface="Times New Roman" panose="02020603050405020304" pitchFamily="18" charset="0"/>
            </a:endParaRPr>
          </a:p>
          <a:p>
            <a:pPr lvl="1" algn="just"/>
            <a:r>
              <a:rPr lang="hu-HU" sz="2800" dirty="0">
                <a:latin typeface="Times New Roman" panose="02020603050405020304" pitchFamily="18" charset="0"/>
                <a:cs typeface="Times New Roman" panose="02020603050405020304" pitchFamily="18" charset="0"/>
              </a:rPr>
              <a:t>a </a:t>
            </a:r>
            <a:r>
              <a:rPr lang="hu-HU" sz="2800" b="1" dirty="0">
                <a:latin typeface="Times New Roman" panose="02020603050405020304" pitchFamily="18" charset="0"/>
                <a:cs typeface="Times New Roman" panose="02020603050405020304" pitchFamily="18" charset="0"/>
              </a:rPr>
              <a:t>kapcsolattartás tárgyában hozott külföldi határozat</a:t>
            </a:r>
            <a:r>
              <a:rPr lang="hu-HU" sz="2800" dirty="0">
                <a:latin typeface="Times New Roman" panose="02020603050405020304" pitchFamily="18" charset="0"/>
                <a:cs typeface="Times New Roman" panose="02020603050405020304" pitchFamily="18" charset="0"/>
              </a:rPr>
              <a:t>, külföldön kiállított közokirat, létrejött egyezség vagy megállapodás </a:t>
            </a:r>
            <a:r>
              <a:rPr lang="hu-HU" sz="2800" b="1" dirty="0">
                <a:latin typeface="Times New Roman" panose="02020603050405020304" pitchFamily="18" charset="0"/>
                <a:cs typeface="Times New Roman" panose="02020603050405020304" pitchFamily="18" charset="0"/>
              </a:rPr>
              <a:t>végrehajtásának felfüggesztésére </a:t>
            </a:r>
            <a:r>
              <a:rPr lang="hu-HU" sz="2800" dirty="0">
                <a:latin typeface="Times New Roman" panose="02020603050405020304" pitchFamily="18" charset="0"/>
                <a:cs typeface="Times New Roman" panose="02020603050405020304" pitchFamily="18" charset="0"/>
              </a:rPr>
              <a:t>a bírósági polgári nemperes eljárásokban alkalmazandó szabályokról, valamint egyes bírósági nemperes eljárásokról szóló 2017. évi CXVIII. törvény (a továbbiakban: </a:t>
            </a:r>
            <a:r>
              <a:rPr lang="hu-HU" sz="2800" dirty="0" err="1">
                <a:latin typeface="Times New Roman" panose="02020603050405020304" pitchFamily="18" charset="0"/>
                <a:cs typeface="Times New Roman" panose="02020603050405020304" pitchFamily="18" charset="0"/>
              </a:rPr>
              <a:t>Bpnt</a:t>
            </a:r>
            <a:r>
              <a:rPr lang="hu-HU" sz="2800" dirty="0">
                <a:latin typeface="Times New Roman" panose="02020603050405020304" pitchFamily="18" charset="0"/>
                <a:cs typeface="Times New Roman" panose="02020603050405020304" pitchFamily="18" charset="0"/>
              </a:rPr>
              <a:t>.) 22/L. §-át kell alkalmazni [</a:t>
            </a:r>
            <a:r>
              <a:rPr lang="hu-HU" sz="2800" dirty="0" err="1">
                <a:latin typeface="Times New Roman" panose="02020603050405020304" pitchFamily="18" charset="0"/>
                <a:cs typeface="Times New Roman" panose="02020603050405020304" pitchFamily="18" charset="0"/>
              </a:rPr>
              <a:t>Vht</a:t>
            </a:r>
            <a:r>
              <a:rPr lang="hu-HU" sz="2800" dirty="0">
                <a:latin typeface="Times New Roman" panose="02020603050405020304" pitchFamily="18" charset="0"/>
                <a:cs typeface="Times New Roman" panose="02020603050405020304" pitchFamily="18" charset="0"/>
              </a:rPr>
              <a:t>. 48. § (10) bekezdés]</a:t>
            </a:r>
            <a:endParaRPr lang="hu-HU" sz="2200" dirty="0">
              <a:latin typeface="Times New Roman" panose="02020603050405020304" pitchFamily="18" charset="0"/>
              <a:cs typeface="Times New Roman" panose="02020603050405020304" pitchFamily="18" charset="0"/>
            </a:endParaRPr>
          </a:p>
          <a:p>
            <a:pPr lvl="1" algn="just"/>
            <a:endParaRPr lang="hu-HU" sz="2200" dirty="0">
              <a:latin typeface="Times New Roman" panose="02020603050405020304" pitchFamily="18" charset="0"/>
              <a:cs typeface="Times New Roman" panose="02020603050405020304" pitchFamily="18" charset="0"/>
            </a:endParaRPr>
          </a:p>
          <a:p>
            <a:pPr marL="0" indent="0">
              <a:buNone/>
            </a:pPr>
            <a:endParaRPr lang="hu-HU" sz="1800" dirty="0"/>
          </a:p>
          <a:p>
            <a:endParaRPr lang="hu-HU" sz="1800" dirty="0"/>
          </a:p>
          <a:p>
            <a:endParaRPr lang="hu-HU" sz="1800" dirty="0"/>
          </a:p>
          <a:p>
            <a:pPr marL="0" indent="0">
              <a:buNone/>
            </a:pPr>
            <a:endParaRPr lang="hu-HU" dirty="0"/>
          </a:p>
          <a:p>
            <a:endParaRPr lang="hu-HU" dirty="0"/>
          </a:p>
        </p:txBody>
      </p:sp>
    </p:spTree>
    <p:extLst>
      <p:ext uri="{BB962C8B-B14F-4D97-AF65-F5344CB8AC3E}">
        <p14:creationId xmlns:p14="http://schemas.microsoft.com/office/powerpoint/2010/main" val="2054926037"/>
      </p:ext>
    </p:extLst>
  </p:cSld>
  <p:clrMapOvr>
    <a:masterClrMapping/>
  </p:clrMapOvr>
  <p:transition spd="slow">
    <p:push dir="u"/>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592E8-9883-D6C3-B13C-FB3C5FFF28A2}"/>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0BD6F004-109F-7267-04AF-F76E84A3BB9F}"/>
              </a:ext>
            </a:extLst>
          </p:cNvPr>
          <p:cNvSpPr>
            <a:spLocks noGrp="1"/>
          </p:cNvSpPr>
          <p:nvPr>
            <p:ph type="title"/>
          </p:nvPr>
        </p:nvSpPr>
        <p:spPr/>
        <p:txBody>
          <a:bodyPr>
            <a:normAutofit/>
          </a:bodyPr>
          <a:lstStyle/>
          <a:p>
            <a:pPr algn="ctr"/>
            <a:r>
              <a:rPr lang="hu-HU" sz="2800" dirty="0">
                <a:latin typeface="Times New Roman" panose="02020603050405020304" pitchFamily="18" charset="0"/>
                <a:cs typeface="Times New Roman" panose="02020603050405020304" pitchFamily="18" charset="0"/>
              </a:rPr>
              <a:t>VI.) Jogorvoslatok </a:t>
            </a:r>
          </a:p>
        </p:txBody>
      </p:sp>
      <p:sp>
        <p:nvSpPr>
          <p:cNvPr id="3" name="Tartalom helye 2">
            <a:extLst>
              <a:ext uri="{FF2B5EF4-FFF2-40B4-BE49-F238E27FC236}">
                <a16:creationId xmlns:a16="http://schemas.microsoft.com/office/drawing/2014/main" id="{7583A98A-E78B-7BCB-CE17-C105074D6828}"/>
              </a:ext>
            </a:extLst>
          </p:cNvPr>
          <p:cNvSpPr>
            <a:spLocks noGrp="1"/>
          </p:cNvSpPr>
          <p:nvPr>
            <p:ph idx="1"/>
          </p:nvPr>
        </p:nvSpPr>
        <p:spPr>
          <a:xfrm>
            <a:off x="1141412" y="1847461"/>
            <a:ext cx="9905999" cy="3943740"/>
          </a:xfrm>
        </p:spPr>
        <p:txBody>
          <a:bodyPr>
            <a:normAutofit fontScale="25000" lnSpcReduction="20000"/>
          </a:bodyPr>
          <a:lstStyle/>
          <a:p>
            <a:pPr marL="0" indent="0">
              <a:buNone/>
            </a:pPr>
            <a:r>
              <a:rPr lang="hu-HU" sz="9600" dirty="0">
                <a:latin typeface="Times New Roman" panose="02020603050405020304" pitchFamily="18" charset="0"/>
                <a:cs typeface="Times New Roman" panose="02020603050405020304" pitchFamily="18" charset="0"/>
              </a:rPr>
              <a:t>1.) </a:t>
            </a:r>
            <a:r>
              <a:rPr lang="hu-HU" sz="9600" b="1" dirty="0">
                <a:latin typeface="Times New Roman" panose="02020603050405020304" pitchFamily="18" charset="0"/>
                <a:cs typeface="Times New Roman" panose="02020603050405020304" pitchFamily="18" charset="0"/>
              </a:rPr>
              <a:t>Végrehajtás elrendelésével </a:t>
            </a:r>
            <a:r>
              <a:rPr lang="hu-HU" sz="9600" dirty="0">
                <a:latin typeface="Times New Roman" panose="02020603050405020304" pitchFamily="18" charset="0"/>
                <a:cs typeface="Times New Roman" panose="02020603050405020304" pitchFamily="18" charset="0"/>
              </a:rPr>
              <a:t>kapcsolatos jogorvoslatok</a:t>
            </a:r>
          </a:p>
          <a:p>
            <a:pPr marL="0" indent="0">
              <a:buNone/>
            </a:pPr>
            <a:endParaRPr lang="hu-HU" sz="2500" dirty="0">
              <a:latin typeface="Times New Roman" panose="02020603050405020304" pitchFamily="18" charset="0"/>
              <a:cs typeface="Times New Roman" panose="02020603050405020304" pitchFamily="18" charset="0"/>
            </a:endParaRPr>
          </a:p>
          <a:p>
            <a:pPr marL="914400" indent="-914400" algn="just">
              <a:buAutoNum type="alphaLcParenR"/>
            </a:pPr>
            <a:r>
              <a:rPr lang="hu-HU" sz="5600" b="1" dirty="0">
                <a:latin typeface="Times New Roman" panose="02020603050405020304" pitchFamily="18" charset="0"/>
                <a:cs typeface="Times New Roman" panose="02020603050405020304" pitchFamily="18" charset="0"/>
              </a:rPr>
              <a:t>végrehajtási lap visszavonása</a:t>
            </a:r>
            <a:r>
              <a:rPr lang="hu-HU" sz="5600" dirty="0">
                <a:latin typeface="Times New Roman" panose="02020603050405020304" pitchFamily="18" charset="0"/>
                <a:cs typeface="Times New Roman" panose="02020603050405020304" pitchFamily="18" charset="0"/>
              </a:rPr>
              <a:t>,</a:t>
            </a:r>
            <a:r>
              <a:rPr lang="hu-HU" sz="5600" b="1" dirty="0">
                <a:latin typeface="Times New Roman" panose="02020603050405020304" pitchFamily="18" charset="0"/>
                <a:cs typeface="Times New Roman" panose="02020603050405020304" pitchFamily="18" charset="0"/>
              </a:rPr>
              <a:t> </a:t>
            </a:r>
            <a:r>
              <a:rPr lang="hu-HU" sz="5600" dirty="0">
                <a:latin typeface="Times New Roman" panose="02020603050405020304" pitchFamily="18" charset="0"/>
                <a:cs typeface="Times New Roman" panose="02020603050405020304" pitchFamily="18" charset="0"/>
              </a:rPr>
              <a:t>ha</a:t>
            </a:r>
            <a:r>
              <a:rPr lang="hu-HU" sz="5600" b="1" dirty="0">
                <a:latin typeface="Times New Roman" panose="02020603050405020304" pitchFamily="18" charset="0"/>
                <a:cs typeface="Times New Roman" panose="02020603050405020304" pitchFamily="18" charset="0"/>
              </a:rPr>
              <a:t> törvény megsértésével </a:t>
            </a:r>
            <a:r>
              <a:rPr lang="hu-HU" sz="5600" dirty="0">
                <a:latin typeface="Times New Roman" panose="02020603050405020304" pitchFamily="18" charset="0"/>
                <a:cs typeface="Times New Roman" panose="02020603050405020304" pitchFamily="18" charset="0"/>
              </a:rPr>
              <a:t>került kiállításra a végrehajtási lap [</a:t>
            </a:r>
            <a:r>
              <a:rPr lang="hu-HU" sz="5600" dirty="0" err="1">
                <a:latin typeface="Times New Roman" panose="02020603050405020304" pitchFamily="18" charset="0"/>
                <a:cs typeface="Times New Roman" panose="02020603050405020304" pitchFamily="18" charset="0"/>
              </a:rPr>
              <a:t>Vht</a:t>
            </a:r>
            <a:r>
              <a:rPr lang="hu-HU" sz="5600" dirty="0">
                <a:latin typeface="Times New Roman" panose="02020603050405020304" pitchFamily="18" charset="0"/>
                <a:cs typeface="Times New Roman" panose="02020603050405020304" pitchFamily="18" charset="0"/>
              </a:rPr>
              <a:t>. 211. § (1) bekezdés, 212. §, 224/A. §],</a:t>
            </a:r>
          </a:p>
          <a:p>
            <a:pPr marL="914400" indent="-914400" algn="just">
              <a:buAutoNum type="alphaLcParenR"/>
            </a:pPr>
            <a:r>
              <a:rPr lang="hu-HU" sz="5600" b="1" dirty="0">
                <a:latin typeface="Times New Roman" panose="02020603050405020304" pitchFamily="18" charset="0"/>
                <a:cs typeface="Times New Roman" panose="02020603050405020304" pitchFamily="18" charset="0"/>
              </a:rPr>
              <a:t>végrehajtási záradék törlése</a:t>
            </a:r>
            <a:r>
              <a:rPr lang="hu-HU" sz="5600" dirty="0">
                <a:latin typeface="Times New Roman" panose="02020603050405020304" pitchFamily="18" charset="0"/>
                <a:cs typeface="Times New Roman" panose="02020603050405020304" pitchFamily="18" charset="0"/>
              </a:rPr>
              <a:t>, ha a </a:t>
            </a:r>
            <a:r>
              <a:rPr lang="hu-HU" sz="5600" b="1" dirty="0">
                <a:latin typeface="Times New Roman" panose="02020603050405020304" pitchFamily="18" charset="0"/>
                <a:cs typeface="Times New Roman" panose="02020603050405020304" pitchFamily="18" charset="0"/>
              </a:rPr>
              <a:t>törvény megsértésével </a:t>
            </a:r>
            <a:r>
              <a:rPr lang="hu-HU" sz="5600" dirty="0">
                <a:latin typeface="Times New Roman" panose="02020603050405020304" pitchFamily="18" charset="0"/>
                <a:cs typeface="Times New Roman" panose="02020603050405020304" pitchFamily="18" charset="0"/>
              </a:rPr>
              <a:t>látta el végrehajtási záradékkal [</a:t>
            </a:r>
            <a:r>
              <a:rPr lang="hu-HU" sz="5600" dirty="0" err="1">
                <a:latin typeface="Times New Roman" panose="02020603050405020304" pitchFamily="18" charset="0"/>
                <a:cs typeface="Times New Roman" panose="02020603050405020304" pitchFamily="18" charset="0"/>
              </a:rPr>
              <a:t>Vht</a:t>
            </a:r>
            <a:r>
              <a:rPr lang="hu-HU" sz="5600" dirty="0">
                <a:latin typeface="Times New Roman" panose="02020603050405020304" pitchFamily="18" charset="0"/>
                <a:cs typeface="Times New Roman" panose="02020603050405020304" pitchFamily="18" charset="0"/>
              </a:rPr>
              <a:t>. 211. § (2) bekezdés, </a:t>
            </a:r>
            <a:br>
              <a:rPr lang="hu-HU" sz="5600" dirty="0">
                <a:latin typeface="Times New Roman" panose="02020603050405020304" pitchFamily="18" charset="0"/>
                <a:cs typeface="Times New Roman" panose="02020603050405020304" pitchFamily="18" charset="0"/>
              </a:rPr>
            </a:br>
            <a:r>
              <a:rPr lang="hu-HU" sz="5600" dirty="0">
                <a:latin typeface="Times New Roman" panose="02020603050405020304" pitchFamily="18" charset="0"/>
                <a:cs typeface="Times New Roman" panose="02020603050405020304" pitchFamily="18" charset="0"/>
              </a:rPr>
              <a:t>212. §, 224/A. §],</a:t>
            </a:r>
          </a:p>
          <a:p>
            <a:pPr marL="914400" indent="-914400" algn="just">
              <a:buAutoNum type="alphaLcParenR"/>
            </a:pPr>
            <a:r>
              <a:rPr lang="hu-HU" sz="5600" b="1" dirty="0">
                <a:latin typeface="Times New Roman" panose="02020603050405020304" pitchFamily="18" charset="0"/>
                <a:cs typeface="Times New Roman" panose="02020603050405020304" pitchFamily="18" charset="0"/>
              </a:rPr>
              <a:t>végrehajtási lap visszavonása, illetve végrehajtási záradék törlése közösségi rendeletek alapján </a:t>
            </a:r>
            <a:r>
              <a:rPr lang="hu-HU" sz="5600" dirty="0">
                <a:latin typeface="Times New Roman" panose="02020603050405020304" pitchFamily="18" charset="0"/>
                <a:cs typeface="Times New Roman" panose="02020603050405020304" pitchFamily="18" charset="0"/>
              </a:rPr>
              <a:t>[</a:t>
            </a:r>
            <a:r>
              <a:rPr lang="hu-HU" sz="5600" dirty="0" err="1">
                <a:latin typeface="Times New Roman" panose="02020603050405020304" pitchFamily="18" charset="0"/>
                <a:cs typeface="Times New Roman" panose="02020603050405020304" pitchFamily="18" charset="0"/>
              </a:rPr>
              <a:t>Vht</a:t>
            </a:r>
            <a:r>
              <a:rPr lang="hu-HU" sz="5600" dirty="0">
                <a:latin typeface="Times New Roman" panose="02020603050405020304" pitchFamily="18" charset="0"/>
                <a:cs typeface="Times New Roman" panose="02020603050405020304" pitchFamily="18" charset="0"/>
              </a:rPr>
              <a:t>. 211. § (3)-(6) bekezdések],</a:t>
            </a:r>
          </a:p>
          <a:p>
            <a:pPr marL="914400" indent="-914400" algn="just">
              <a:buAutoNum type="alphaLcParenR"/>
            </a:pPr>
            <a:r>
              <a:rPr lang="hu-HU" sz="5600" b="1" dirty="0">
                <a:latin typeface="Times New Roman" panose="02020603050405020304" pitchFamily="18" charset="0"/>
                <a:cs typeface="Times New Roman" panose="02020603050405020304" pitchFamily="18" charset="0"/>
              </a:rPr>
              <a:t>fellebbezés</a:t>
            </a:r>
            <a:r>
              <a:rPr lang="hu-HU" sz="5600" dirty="0">
                <a:latin typeface="Times New Roman" panose="02020603050405020304" pitchFamily="18" charset="0"/>
                <a:cs typeface="Times New Roman" panose="02020603050405020304" pitchFamily="18" charset="0"/>
              </a:rPr>
              <a:t>, ha a bíróság a </a:t>
            </a:r>
            <a:r>
              <a:rPr lang="hu-HU" sz="5600" b="1" dirty="0">
                <a:latin typeface="Times New Roman" panose="02020603050405020304" pitchFamily="18" charset="0"/>
                <a:cs typeface="Times New Roman" panose="02020603050405020304" pitchFamily="18" charset="0"/>
              </a:rPr>
              <a:t>végrehajtást</a:t>
            </a:r>
            <a:r>
              <a:rPr lang="hu-HU" sz="5600" dirty="0">
                <a:latin typeface="Times New Roman" panose="02020603050405020304" pitchFamily="18" charset="0"/>
                <a:cs typeface="Times New Roman" panose="02020603050405020304" pitchFamily="18" charset="0"/>
              </a:rPr>
              <a:t> végzéssel </a:t>
            </a:r>
            <a:r>
              <a:rPr lang="hu-HU" sz="5600" b="1" dirty="0">
                <a:latin typeface="Times New Roman" panose="02020603050405020304" pitchFamily="18" charset="0"/>
                <a:cs typeface="Times New Roman" panose="02020603050405020304" pitchFamily="18" charset="0"/>
              </a:rPr>
              <a:t>rendelte el</a:t>
            </a:r>
            <a:r>
              <a:rPr lang="hu-HU" sz="5600" dirty="0">
                <a:latin typeface="Times New Roman" panose="02020603050405020304" pitchFamily="18" charset="0"/>
                <a:cs typeface="Times New Roman" panose="02020603050405020304" pitchFamily="18" charset="0"/>
              </a:rPr>
              <a:t> vagy a végrehajtható okiratnak a </a:t>
            </a:r>
            <a:r>
              <a:rPr lang="hu-HU" sz="5600" b="1" dirty="0">
                <a:latin typeface="Times New Roman" panose="02020603050405020304" pitchFamily="18" charset="0"/>
                <a:cs typeface="Times New Roman" panose="02020603050405020304" pitchFamily="18" charset="0"/>
              </a:rPr>
              <a:t>kérelemtől eltérő kiállítása </a:t>
            </a:r>
            <a:r>
              <a:rPr lang="hu-HU" sz="5600" dirty="0">
                <a:latin typeface="Times New Roman" panose="02020603050405020304" pitchFamily="18" charset="0"/>
                <a:cs typeface="Times New Roman" panose="02020603050405020304" pitchFamily="18" charset="0"/>
              </a:rPr>
              <a:t>esetén az eltérésről végzés hozott, e felek ezen végzés ellen, míg a végrehajtható okirat kiállítását </a:t>
            </a:r>
            <a:r>
              <a:rPr lang="hu-HU" sz="5600" b="1" dirty="0">
                <a:latin typeface="Times New Roman" panose="02020603050405020304" pitchFamily="18" charset="0"/>
                <a:cs typeface="Times New Roman" panose="02020603050405020304" pitchFamily="18" charset="0"/>
              </a:rPr>
              <a:t>megtagadó</a:t>
            </a:r>
            <a:r>
              <a:rPr lang="hu-HU" sz="5600" dirty="0">
                <a:latin typeface="Times New Roman" panose="02020603050405020304" pitchFamily="18" charset="0"/>
                <a:cs typeface="Times New Roman" panose="02020603050405020304" pitchFamily="18" charset="0"/>
              </a:rPr>
              <a:t> végzés ellen a végrehajtást kérő, továbbá ha a </a:t>
            </a:r>
            <a:r>
              <a:rPr lang="hu-HU" sz="5600" b="1" dirty="0">
                <a:latin typeface="Times New Roman" panose="02020603050405020304" pitchFamily="18" charset="0"/>
                <a:cs typeface="Times New Roman" panose="02020603050405020304" pitchFamily="18" charset="0"/>
              </a:rPr>
              <a:t>végrehajtás közvetlen bírósági felhíváson </a:t>
            </a:r>
            <a:r>
              <a:rPr lang="hu-HU" sz="5600" dirty="0">
                <a:latin typeface="Times New Roman" panose="02020603050405020304" pitchFamily="18" charset="0"/>
                <a:cs typeface="Times New Roman" panose="02020603050405020304" pitchFamily="18" charset="0"/>
              </a:rPr>
              <a:t>alapul, a felek azt a határozatot fellebbezhetik meg, amely a közvetlen bírósági felhívást tartalmazza [</a:t>
            </a:r>
            <a:r>
              <a:rPr lang="hu-HU" sz="5600" dirty="0" err="1">
                <a:latin typeface="Times New Roman" panose="02020603050405020304" pitchFamily="18" charset="0"/>
                <a:cs typeface="Times New Roman" panose="02020603050405020304" pitchFamily="18" charset="0"/>
              </a:rPr>
              <a:t>Vht</a:t>
            </a:r>
            <a:r>
              <a:rPr lang="hu-HU" sz="5600" dirty="0">
                <a:latin typeface="Times New Roman" panose="02020603050405020304" pitchFamily="18" charset="0"/>
                <a:cs typeface="Times New Roman" panose="02020603050405020304" pitchFamily="18" charset="0"/>
              </a:rPr>
              <a:t>. 213. § (1), (3) és (4) bekezdések],</a:t>
            </a:r>
          </a:p>
          <a:p>
            <a:pPr marL="914400" indent="-914400" algn="just">
              <a:buAutoNum type="alphaLcParenR"/>
            </a:pPr>
            <a:r>
              <a:rPr lang="hu-HU" sz="5600" b="1" dirty="0">
                <a:latin typeface="Times New Roman" panose="02020603050405020304" pitchFamily="18" charset="0"/>
                <a:cs typeface="Times New Roman" panose="02020603050405020304" pitchFamily="18" charset="0"/>
              </a:rPr>
              <a:t>felülvizsgálati kérelem </a:t>
            </a:r>
            <a:r>
              <a:rPr lang="hu-HU" sz="5600" dirty="0">
                <a:latin typeface="Times New Roman" panose="02020603050405020304" pitchFamily="18" charset="0"/>
                <a:cs typeface="Times New Roman" panose="02020603050405020304" pitchFamily="18" charset="0"/>
              </a:rPr>
              <a:t>a másodfokon jogerőre emelkedett olyan végzés ellen, amellyel a bíróság </a:t>
            </a:r>
            <a:r>
              <a:rPr lang="hu-HU" sz="5600" i="1" dirty="0">
                <a:latin typeface="Times New Roman" panose="02020603050405020304" pitchFamily="18" charset="0"/>
                <a:cs typeface="Times New Roman" panose="02020603050405020304" pitchFamily="18" charset="0"/>
              </a:rPr>
              <a:t>külföldi határozat végrehajtási tanúsítvánnyal való ellátásáról, illetőleg végrehajtásának elrendeléséről döntött </a:t>
            </a:r>
            <a:r>
              <a:rPr lang="hu-HU" sz="5600" dirty="0">
                <a:latin typeface="Times New Roman" panose="02020603050405020304" pitchFamily="18" charset="0"/>
                <a:cs typeface="Times New Roman" panose="02020603050405020304" pitchFamily="18" charset="0"/>
              </a:rPr>
              <a:t>[</a:t>
            </a:r>
            <a:r>
              <a:rPr lang="hu-HU" sz="5600" dirty="0" err="1">
                <a:latin typeface="Times New Roman" panose="02020603050405020304" pitchFamily="18" charset="0"/>
                <a:cs typeface="Times New Roman" panose="02020603050405020304" pitchFamily="18" charset="0"/>
              </a:rPr>
              <a:t>Vht</a:t>
            </a:r>
            <a:r>
              <a:rPr lang="hu-HU" sz="5600" dirty="0">
                <a:latin typeface="Times New Roman" panose="02020603050405020304" pitchFamily="18" charset="0"/>
                <a:cs typeface="Times New Roman" panose="02020603050405020304" pitchFamily="18" charset="0"/>
              </a:rPr>
              <a:t>. 214. § (1) bekezdés]</a:t>
            </a:r>
          </a:p>
        </p:txBody>
      </p:sp>
    </p:spTree>
    <p:extLst>
      <p:ext uri="{BB962C8B-B14F-4D97-AF65-F5344CB8AC3E}">
        <p14:creationId xmlns:p14="http://schemas.microsoft.com/office/powerpoint/2010/main" val="2865323789"/>
      </p:ext>
    </p:extLst>
  </p:cSld>
  <p:clrMapOvr>
    <a:masterClrMapping/>
  </p:clrMapOvr>
  <p:transition spd="slow">
    <p:push dir="u"/>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8CAF6-8A0B-8F34-F0CE-B094C7AD6D9E}"/>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CB4F1EA8-2EB0-E7B0-02BB-2864E5E3347C}"/>
              </a:ext>
            </a:extLst>
          </p:cNvPr>
          <p:cNvSpPr>
            <a:spLocks noGrp="1"/>
          </p:cNvSpPr>
          <p:nvPr>
            <p:ph idx="1"/>
          </p:nvPr>
        </p:nvSpPr>
        <p:spPr>
          <a:xfrm>
            <a:off x="838200" y="692727"/>
            <a:ext cx="10515600" cy="5484236"/>
          </a:xfrm>
        </p:spPr>
        <p:txBody>
          <a:bodyPr>
            <a:normAutofit fontScale="92500" lnSpcReduction="20000"/>
          </a:bodyPr>
          <a:lstStyle/>
          <a:p>
            <a:pPr marL="0" indent="0" algn="just">
              <a:buNone/>
            </a:pPr>
            <a:r>
              <a:rPr lang="hu-HU" sz="1800" b="1" dirty="0">
                <a:latin typeface="Times New Roman" panose="02020603050405020304" pitchFamily="18" charset="0"/>
                <a:cs typeface="Times New Roman" panose="02020603050405020304" pitchFamily="18" charset="0"/>
              </a:rPr>
              <a:t>BH1998. 200. számú eseti döntés </a:t>
            </a:r>
            <a:r>
              <a:rPr lang="hu-HU" sz="1800" dirty="0">
                <a:latin typeface="Times New Roman" panose="02020603050405020304" pitchFamily="18" charset="0"/>
                <a:cs typeface="Times New Roman" panose="02020603050405020304" pitchFamily="18" charset="0"/>
              </a:rPr>
              <a:t>szerint, ha az adós a végrehajtási záradékkal ellátott okirattal elrendelt végrehajtás során </a:t>
            </a:r>
            <a:r>
              <a:rPr lang="hu-HU" sz="1800" i="1" dirty="0">
                <a:latin typeface="Times New Roman" panose="02020603050405020304" pitchFamily="18" charset="0"/>
                <a:cs typeface="Times New Roman" panose="02020603050405020304" pitchFamily="18" charset="0"/>
              </a:rPr>
              <a:t>vitatja, hogy a végrehajtani kívánt követelés érvényesen jött volna létre</a:t>
            </a:r>
            <a:r>
              <a:rPr lang="hu-HU" sz="1800" dirty="0">
                <a:latin typeface="Times New Roman" panose="02020603050405020304" pitchFamily="18" charset="0"/>
                <a:cs typeface="Times New Roman" panose="02020603050405020304" pitchFamily="18" charset="0"/>
              </a:rPr>
              <a:t>, záradék törlése iránti kérelmet alappal nem terjeszthet elő.</a:t>
            </a:r>
          </a:p>
          <a:p>
            <a:pPr marL="0" indent="0" algn="just">
              <a:buNone/>
            </a:pPr>
            <a:endParaRPr lang="hu-HU" sz="13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a:t>
            </a:r>
            <a:r>
              <a:rPr lang="hu-HU" sz="1800" b="1" dirty="0">
                <a:latin typeface="Times New Roman" panose="02020603050405020304" pitchFamily="18" charset="0"/>
                <a:cs typeface="Times New Roman" panose="02020603050405020304" pitchFamily="18" charset="0"/>
              </a:rPr>
              <a:t>BDT2009. 2038. számú eseti döntés azt a helyzetet vizsgálta</a:t>
            </a:r>
            <a:r>
              <a:rPr lang="hu-HU" sz="1800" dirty="0">
                <a:latin typeface="Times New Roman" panose="02020603050405020304" pitchFamily="18" charset="0"/>
                <a:cs typeface="Times New Roman" panose="02020603050405020304" pitchFamily="18" charset="0"/>
              </a:rPr>
              <a:t>, hogy a záradékkal elrendelt végrehajtás során már </a:t>
            </a:r>
            <a:r>
              <a:rPr lang="hu-HU" sz="1800" b="1" dirty="0">
                <a:latin typeface="Times New Roman" panose="02020603050405020304" pitchFamily="18" charset="0"/>
                <a:cs typeface="Times New Roman" panose="02020603050405020304" pitchFamily="18" charset="0"/>
              </a:rPr>
              <a:t>lefolytatták az árverést</a:t>
            </a:r>
            <a:r>
              <a:rPr lang="hu-HU" sz="1800" dirty="0">
                <a:latin typeface="Times New Roman" panose="02020603050405020304" pitchFamily="18" charset="0"/>
                <a:cs typeface="Times New Roman" panose="02020603050405020304" pitchFamily="18" charset="0"/>
              </a:rPr>
              <a:t>, és a záradék törlése iránti jogorvoslat előterjesztésére az árverési vevő tulajdonszerzését követően került sor. A </a:t>
            </a:r>
            <a:r>
              <a:rPr lang="hu-HU" sz="1800" b="1" dirty="0">
                <a:latin typeface="Times New Roman" panose="02020603050405020304" pitchFamily="18" charset="0"/>
                <a:cs typeface="Times New Roman" panose="02020603050405020304" pitchFamily="18" charset="0"/>
              </a:rPr>
              <a:t>végrehajtási záradékot a jogorvoslat eredményeként a bíróság törölte</a:t>
            </a:r>
            <a:r>
              <a:rPr lang="hu-HU" sz="1800" dirty="0">
                <a:latin typeface="Times New Roman" panose="02020603050405020304" pitchFamily="18" charset="0"/>
                <a:cs typeface="Times New Roman" panose="02020603050405020304" pitchFamily="18" charset="0"/>
              </a:rPr>
              <a:t>, mivel nem lett volna helye a végrehajtás elrendelésének. Az ügyben eljáró Szegedi Ítélőtábla döntése szerint azonban abból, hogy a törvénysértéssel elrendelt végrehajtási eljárás lefolytatása során foganatosított végrehajtási cselekményekhez – árveréshez – nem fűződhet jogi hatály, az következik, hogy az ilyen végrehajtási cselekményt, a szóban forgó esetben az árverést, a bíróságnak határozattal kell megsemmisítenie. A törvénysértő végrehajtási eljárás végrehajtási cselekményét a bíróság külön döntéssel semmisíti meg, a jogorvoslat folytán a határozata rendelkező részében a törvénysértő végrehajtási eljárás jogkövetkezményeit levonja. </a:t>
            </a:r>
            <a:r>
              <a:rPr lang="hu-HU" sz="1800" b="1" dirty="0">
                <a:latin typeface="Times New Roman" panose="02020603050405020304" pitchFamily="18" charset="0"/>
                <a:cs typeface="Times New Roman" panose="02020603050405020304" pitchFamily="18" charset="0"/>
              </a:rPr>
              <a:t>A törvénysértő végrehajtási cselekmény tehát nem a törvény erejénél fogva (ipso </a:t>
            </a:r>
            <a:r>
              <a:rPr lang="hu-HU" sz="1800" b="1" dirty="0" err="1">
                <a:latin typeface="Times New Roman" panose="02020603050405020304" pitchFamily="18" charset="0"/>
                <a:cs typeface="Times New Roman" panose="02020603050405020304" pitchFamily="18" charset="0"/>
              </a:rPr>
              <a:t>iure</a:t>
            </a:r>
            <a:r>
              <a:rPr lang="hu-HU" sz="1800" b="1" dirty="0">
                <a:latin typeface="Times New Roman" panose="02020603050405020304" pitchFamily="18" charset="0"/>
                <a:cs typeface="Times New Roman" panose="02020603050405020304" pitchFamily="18" charset="0"/>
              </a:rPr>
              <a:t>) veszti el a hozzá fűződő joghatásokat, hanem akkor, ha erre irányuló, megfelelő időben előterjesztett végrehajtási jogorvoslat (kifogás) eredményeként a végrehajtási cselekményt a bíróság konstitutív hatályú határozattal megsemmisíti. </a:t>
            </a:r>
            <a:r>
              <a:rPr lang="hu-HU" sz="1800" dirty="0">
                <a:latin typeface="Times New Roman" panose="02020603050405020304" pitchFamily="18" charset="0"/>
                <a:cs typeface="Times New Roman" panose="02020603050405020304" pitchFamily="18" charset="0"/>
              </a:rPr>
              <a:t>A végrehajtási záradék törlése önmagában ilyen hatással nem jár. A végrehajtási jogorvoslat, vagyis a végrehajtási kifogás elmulasztása, vagy bírósági határozat hiányában az egyébként törvénysértő végrehajtási cselekményhez fűződő </a:t>
            </a:r>
            <a:r>
              <a:rPr lang="hu-HU" sz="1800" b="1" dirty="0">
                <a:latin typeface="Times New Roman" panose="02020603050405020304" pitchFamily="18" charset="0"/>
                <a:cs typeface="Times New Roman" panose="02020603050405020304" pitchFamily="18" charset="0"/>
              </a:rPr>
              <a:t>joghatások fennmaradnak</a:t>
            </a:r>
            <a:r>
              <a:rPr lang="hu-HU" sz="1800" dirty="0">
                <a:latin typeface="Times New Roman" panose="02020603050405020304" pitchFamily="18" charset="0"/>
                <a:cs typeface="Times New Roman" panose="02020603050405020304" pitchFamily="18" charset="0"/>
              </a:rPr>
              <a:t>. Az árverés megsemmisítése hiányában az eredeti tulajdonjogi bejegyzés visszaállítására nincs lehetőség, az árverési vevő megszerzett tulajdonjoga nem enyészik el</a:t>
            </a:r>
          </a:p>
        </p:txBody>
      </p:sp>
    </p:spTree>
    <p:extLst>
      <p:ext uri="{BB962C8B-B14F-4D97-AF65-F5344CB8AC3E}">
        <p14:creationId xmlns:p14="http://schemas.microsoft.com/office/powerpoint/2010/main" val="923242663"/>
      </p:ext>
    </p:extLst>
  </p:cSld>
  <p:clrMapOvr>
    <a:masterClrMapping/>
  </p:clrMapOvr>
  <p:transition spd="slow">
    <p:push dir="u"/>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B50BC-EFC1-5487-894C-D244FDA8AA1B}"/>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24A948DF-B201-32C4-0846-448978886469}"/>
              </a:ext>
            </a:extLst>
          </p:cNvPr>
          <p:cNvSpPr>
            <a:spLocks noGrp="1"/>
          </p:cNvSpPr>
          <p:nvPr>
            <p:ph idx="1"/>
          </p:nvPr>
        </p:nvSpPr>
        <p:spPr>
          <a:xfrm>
            <a:off x="838200" y="692727"/>
            <a:ext cx="10515600" cy="5484236"/>
          </a:xfrm>
        </p:spPr>
        <p:txBody>
          <a:bodyPr>
            <a:normAutofit fontScale="92500" lnSpcReduction="10000"/>
          </a:bodyPr>
          <a:lstStyle/>
          <a:p>
            <a:pPr marL="0" indent="0" algn="ctr">
              <a:buNone/>
            </a:pPr>
            <a:r>
              <a:rPr lang="hu-HU" sz="2800" dirty="0">
                <a:latin typeface="Times New Roman" panose="02020603050405020304" pitchFamily="18" charset="0"/>
                <a:cs typeface="Times New Roman" panose="02020603050405020304" pitchFamily="18" charset="0"/>
              </a:rPr>
              <a:t>2. </a:t>
            </a:r>
            <a:r>
              <a:rPr lang="hu-HU" sz="2800" b="1" dirty="0">
                <a:latin typeface="Times New Roman" panose="02020603050405020304" pitchFamily="18" charset="0"/>
                <a:cs typeface="Times New Roman" panose="02020603050405020304" pitchFamily="18" charset="0"/>
              </a:rPr>
              <a:t>Végrehajtás foganatosításával kapcsolatos jogorvoslatok</a:t>
            </a:r>
          </a:p>
          <a:p>
            <a:pPr marL="0" indent="0">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2600" dirty="0">
                <a:latin typeface="Times New Roman" panose="02020603050405020304" pitchFamily="18" charset="0"/>
                <a:cs typeface="Times New Roman" panose="02020603050405020304" pitchFamily="18" charset="0"/>
              </a:rPr>
              <a:t>A </a:t>
            </a:r>
            <a:r>
              <a:rPr lang="hu-HU" sz="2600" b="1" dirty="0">
                <a:latin typeface="Times New Roman" panose="02020603050405020304" pitchFamily="18" charset="0"/>
                <a:cs typeface="Times New Roman" panose="02020603050405020304" pitchFamily="18" charset="0"/>
              </a:rPr>
              <a:t>végrehajtási kifogás</a:t>
            </a:r>
          </a:p>
          <a:p>
            <a:pPr marL="0" indent="0" algn="just">
              <a:buNone/>
            </a:pPr>
            <a:endParaRPr lang="hu-HU" sz="2600" b="1" dirty="0">
              <a:latin typeface="Times New Roman" panose="02020603050405020304" pitchFamily="18" charset="0"/>
              <a:cs typeface="Times New Roman" panose="02020603050405020304" pitchFamily="18" charset="0"/>
            </a:endParaRPr>
          </a:p>
          <a:p>
            <a:pPr marL="0" indent="0" algn="just">
              <a:buNone/>
            </a:pPr>
            <a:r>
              <a:rPr lang="hu-HU" sz="2100" dirty="0">
                <a:latin typeface="Times New Roman" panose="02020603050405020304" pitchFamily="18" charset="0"/>
                <a:cs typeface="Times New Roman" panose="02020603050405020304" pitchFamily="18" charset="0"/>
              </a:rPr>
              <a:t>A </a:t>
            </a:r>
            <a:r>
              <a:rPr lang="hu-HU" sz="2100" b="1" dirty="0">
                <a:latin typeface="Times New Roman" panose="02020603050405020304" pitchFamily="18" charset="0"/>
                <a:cs typeface="Times New Roman" panose="02020603050405020304" pitchFamily="18" charset="0"/>
              </a:rPr>
              <a:t>végrehajtónak</a:t>
            </a:r>
            <a:r>
              <a:rPr lang="hu-HU" sz="2100" dirty="0">
                <a:latin typeface="Times New Roman" panose="02020603050405020304" pitchFamily="18" charset="0"/>
                <a:cs typeface="Times New Roman" panose="02020603050405020304" pitchFamily="18" charset="0"/>
              </a:rPr>
              <a:t> a </a:t>
            </a:r>
            <a:r>
              <a:rPr lang="hu-HU" sz="2100" i="1" dirty="0">
                <a:latin typeface="Times New Roman" panose="02020603050405020304" pitchFamily="18" charset="0"/>
                <a:cs typeface="Times New Roman" panose="02020603050405020304" pitchFamily="18" charset="0"/>
              </a:rPr>
              <a:t>végrehajtási</a:t>
            </a:r>
            <a:r>
              <a:rPr lang="hu-HU" sz="2100" dirty="0">
                <a:latin typeface="Times New Roman" panose="02020603050405020304" pitchFamily="18" charset="0"/>
                <a:cs typeface="Times New Roman" panose="02020603050405020304" pitchFamily="18" charset="0"/>
              </a:rPr>
              <a:t> </a:t>
            </a:r>
            <a:r>
              <a:rPr lang="hu-HU" sz="2100" i="1" dirty="0">
                <a:latin typeface="Times New Roman" panose="02020603050405020304" pitchFamily="18" charset="0"/>
                <a:cs typeface="Times New Roman" panose="02020603050405020304" pitchFamily="18" charset="0"/>
              </a:rPr>
              <a:t>eljárás szabályait és a végrehajtási kifogást előterjesztő jogát vagy jogos érdekét</a:t>
            </a:r>
            <a:r>
              <a:rPr lang="hu-HU" sz="2100" dirty="0">
                <a:latin typeface="Times New Roman" panose="02020603050405020304" pitchFamily="18" charset="0"/>
                <a:cs typeface="Times New Roman" panose="02020603050405020304" pitchFamily="18" charset="0"/>
              </a:rPr>
              <a:t> </a:t>
            </a:r>
            <a:r>
              <a:rPr lang="hu-HU" sz="2100" b="1" dirty="0">
                <a:latin typeface="Times New Roman" panose="02020603050405020304" pitchFamily="18" charset="0"/>
                <a:cs typeface="Times New Roman" panose="02020603050405020304" pitchFamily="18" charset="0"/>
              </a:rPr>
              <a:t>lényegesen sértő </a:t>
            </a:r>
            <a:r>
              <a:rPr lang="hu-HU" sz="2100" i="1" dirty="0">
                <a:latin typeface="Times New Roman" panose="02020603050405020304" pitchFamily="18" charset="0"/>
                <a:cs typeface="Times New Roman" panose="02020603050405020304" pitchFamily="18" charset="0"/>
              </a:rPr>
              <a:t>intézkedése</a:t>
            </a:r>
            <a:r>
              <a:rPr lang="hu-HU" sz="2100" dirty="0">
                <a:latin typeface="Times New Roman" panose="02020603050405020304" pitchFamily="18" charset="0"/>
                <a:cs typeface="Times New Roman" panose="02020603050405020304" pitchFamily="18" charset="0"/>
              </a:rPr>
              <a:t>, illetőleg </a:t>
            </a:r>
            <a:r>
              <a:rPr lang="hu-HU" sz="2100" i="1" dirty="0">
                <a:latin typeface="Times New Roman" panose="02020603050405020304" pitchFamily="18" charset="0"/>
                <a:cs typeface="Times New Roman" panose="02020603050405020304" pitchFamily="18" charset="0"/>
              </a:rPr>
              <a:t>intézkedésének elmulasztása </a:t>
            </a:r>
            <a:r>
              <a:rPr lang="hu-HU" sz="2100" dirty="0">
                <a:latin typeface="Times New Roman" panose="02020603050405020304" pitchFamily="18" charset="0"/>
                <a:cs typeface="Times New Roman" panose="02020603050405020304" pitchFamily="18" charset="0"/>
              </a:rPr>
              <a:t>(a továbbiakban együtt: intézkedése) ellen a </a:t>
            </a:r>
            <a:r>
              <a:rPr lang="hu-HU" sz="2100" b="1" dirty="0">
                <a:latin typeface="Times New Roman" panose="02020603050405020304" pitchFamily="18" charset="0"/>
                <a:cs typeface="Times New Roman" panose="02020603050405020304" pitchFamily="18" charset="0"/>
              </a:rPr>
              <a:t>fél </a:t>
            </a:r>
            <a:r>
              <a:rPr lang="hu-HU" sz="2100" dirty="0">
                <a:latin typeface="Times New Roman" panose="02020603050405020304" pitchFamily="18" charset="0"/>
                <a:cs typeface="Times New Roman" panose="02020603050405020304" pitchFamily="18" charset="0"/>
              </a:rPr>
              <a:t>vagy </a:t>
            </a:r>
            <a:r>
              <a:rPr lang="hu-HU" sz="2100" b="1" dirty="0">
                <a:latin typeface="Times New Roman" panose="02020603050405020304" pitchFamily="18" charset="0"/>
                <a:cs typeface="Times New Roman" panose="02020603050405020304" pitchFamily="18" charset="0"/>
              </a:rPr>
              <a:t>más érdekelt végrehajtási</a:t>
            </a:r>
            <a:r>
              <a:rPr lang="hu-HU" sz="2100" dirty="0">
                <a:latin typeface="Times New Roman" panose="02020603050405020304" pitchFamily="18" charset="0"/>
                <a:cs typeface="Times New Roman" panose="02020603050405020304" pitchFamily="18" charset="0"/>
              </a:rPr>
              <a:t> </a:t>
            </a:r>
            <a:r>
              <a:rPr lang="hu-HU" sz="2100" b="1" dirty="0">
                <a:latin typeface="Times New Roman" panose="02020603050405020304" pitchFamily="18" charset="0"/>
                <a:cs typeface="Times New Roman" panose="02020603050405020304" pitchFamily="18" charset="0"/>
              </a:rPr>
              <a:t>kifogás</a:t>
            </a:r>
            <a:r>
              <a:rPr lang="hu-HU" sz="2100" dirty="0">
                <a:latin typeface="Times New Roman" panose="02020603050405020304" pitchFamily="18" charset="0"/>
                <a:cs typeface="Times New Roman" panose="02020603050405020304" pitchFamily="18" charset="0"/>
              </a:rPr>
              <a:t>t terjeszthet elő a </a:t>
            </a:r>
            <a:r>
              <a:rPr lang="hu-HU" sz="2100" i="1" dirty="0">
                <a:latin typeface="Times New Roman" panose="02020603050405020304" pitchFamily="18" charset="0"/>
                <a:cs typeface="Times New Roman" panose="02020603050405020304" pitchFamily="18" charset="0"/>
              </a:rPr>
              <a:t>végrehajtást foganatosító bírósághoz</a:t>
            </a:r>
            <a:r>
              <a:rPr lang="hu-HU" sz="2100" dirty="0">
                <a:latin typeface="Times New Roman" panose="02020603050405020304" pitchFamily="18" charset="0"/>
                <a:cs typeface="Times New Roman" panose="02020603050405020304" pitchFamily="18" charset="0"/>
              </a:rPr>
              <a:t>. Ezen alcím alkalmazásában a végrehajtási eljárás szabályainak lényeges megsértése az olyan jogszabálysértés, amelynek a végrehajtási eljárás lefolytatására </a:t>
            </a:r>
            <a:r>
              <a:rPr lang="hu-HU" sz="2100" i="1" dirty="0">
                <a:latin typeface="Times New Roman" panose="02020603050405020304" pitchFamily="18" charset="0"/>
                <a:cs typeface="Times New Roman" panose="02020603050405020304" pitchFamily="18" charset="0"/>
              </a:rPr>
              <a:t>érdemi kihatása volt </a:t>
            </a:r>
            <a:r>
              <a:rPr lang="hu-HU" sz="2100" dirty="0">
                <a:latin typeface="Times New Roman" panose="02020603050405020304" pitchFamily="18" charset="0"/>
                <a:cs typeface="Times New Roman" panose="02020603050405020304" pitchFamily="18" charset="0"/>
              </a:rPr>
              <a:t>[</a:t>
            </a:r>
            <a:r>
              <a:rPr lang="hu-HU" sz="2100" dirty="0" err="1">
                <a:latin typeface="Times New Roman" panose="02020603050405020304" pitchFamily="18" charset="0"/>
                <a:cs typeface="Times New Roman" panose="02020603050405020304" pitchFamily="18" charset="0"/>
              </a:rPr>
              <a:t>Vht</a:t>
            </a:r>
            <a:r>
              <a:rPr lang="hu-HU" sz="2100" dirty="0">
                <a:latin typeface="Times New Roman" panose="02020603050405020304" pitchFamily="18" charset="0"/>
                <a:cs typeface="Times New Roman" panose="02020603050405020304" pitchFamily="18" charset="0"/>
              </a:rPr>
              <a:t>. 217. § (1) bekezdés].</a:t>
            </a:r>
          </a:p>
          <a:p>
            <a:pPr marL="0" indent="0" algn="just">
              <a:buNone/>
            </a:pPr>
            <a:endParaRPr lang="hu-HU" sz="21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végrehajtó intézkedése ellen </a:t>
            </a:r>
            <a:r>
              <a:rPr lang="hu-HU" sz="1800" i="1" dirty="0">
                <a:latin typeface="Times New Roman" panose="02020603050405020304" pitchFamily="18" charset="0"/>
                <a:cs typeface="Times New Roman" panose="02020603050405020304" pitchFamily="18" charset="0"/>
              </a:rPr>
              <a:t>bármilyen címen </a:t>
            </a:r>
            <a:r>
              <a:rPr lang="hu-HU" sz="1800" dirty="0">
                <a:latin typeface="Times New Roman" panose="02020603050405020304" pitchFamily="18" charset="0"/>
                <a:cs typeface="Times New Roman" panose="02020603050405020304" pitchFamily="18" charset="0"/>
              </a:rPr>
              <a:t>előterjesztett </a:t>
            </a:r>
            <a:r>
              <a:rPr lang="hu-HU" sz="1800" i="1" dirty="0">
                <a:latin typeface="Times New Roman" panose="02020603050405020304" pitchFamily="18" charset="0"/>
                <a:cs typeface="Times New Roman" panose="02020603050405020304" pitchFamily="18" charset="0"/>
              </a:rPr>
              <a:t>megtámadást</a:t>
            </a:r>
            <a:r>
              <a:rPr lang="hu-HU" sz="1800" dirty="0">
                <a:latin typeface="Times New Roman" panose="02020603050405020304" pitchFamily="18" charset="0"/>
                <a:cs typeface="Times New Roman" panose="02020603050405020304" pitchFamily="18" charset="0"/>
              </a:rPr>
              <a:t> kifogásnak kell tekinteni. A kifogásban </a:t>
            </a:r>
            <a:r>
              <a:rPr lang="hu-HU" sz="1800" b="1" dirty="0">
                <a:latin typeface="Times New Roman" panose="02020603050405020304" pitchFamily="18" charset="0"/>
                <a:cs typeface="Times New Roman" panose="02020603050405020304" pitchFamily="18" charset="0"/>
              </a:rPr>
              <a:t>meg kell jelölni </a:t>
            </a:r>
            <a:r>
              <a:rPr lang="hu-HU" sz="1800" dirty="0">
                <a:latin typeface="Times New Roman" panose="02020603050405020304" pitchFamily="18" charset="0"/>
                <a:cs typeface="Times New Roman" panose="02020603050405020304" pitchFamily="18" charset="0"/>
              </a:rPr>
              <a:t>a kifogásolt végrehajtói intézkedést, és azt, hogy a kifogást előterjesztő </a:t>
            </a:r>
            <a:r>
              <a:rPr lang="hu-HU" sz="1800" b="1" dirty="0">
                <a:latin typeface="Times New Roman" panose="02020603050405020304" pitchFamily="18" charset="0"/>
                <a:cs typeface="Times New Roman" panose="02020603050405020304" pitchFamily="18" charset="0"/>
              </a:rPr>
              <a:t>az intézkedés megsemmisítését vagy megváltoztatását milyen okból, mennyiben kívánja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217. § (4) bekezdés].</a:t>
            </a:r>
          </a:p>
        </p:txBody>
      </p:sp>
    </p:spTree>
    <p:extLst>
      <p:ext uri="{BB962C8B-B14F-4D97-AF65-F5344CB8AC3E}">
        <p14:creationId xmlns:p14="http://schemas.microsoft.com/office/powerpoint/2010/main" val="3342584538"/>
      </p:ext>
    </p:extLst>
  </p:cSld>
  <p:clrMapOvr>
    <a:masterClrMapping/>
  </p:clrMapOvr>
  <p:transition spd="slow">
    <p:push dir="u"/>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4CC05-44A5-67CA-5AC3-CA9DC9B0639E}"/>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E1FE8ECE-5DE0-3B0E-A27B-D85C26097CD5}"/>
              </a:ext>
            </a:extLst>
          </p:cNvPr>
          <p:cNvSpPr>
            <a:spLocks noGrp="1"/>
          </p:cNvSpPr>
          <p:nvPr>
            <p:ph idx="1"/>
          </p:nvPr>
        </p:nvSpPr>
        <p:spPr>
          <a:xfrm>
            <a:off x="838200" y="692727"/>
            <a:ext cx="10515600" cy="5484236"/>
          </a:xfrm>
        </p:spPr>
        <p:txBody>
          <a:bodyPr>
            <a:normAutofit/>
          </a:bodyPr>
          <a:lstStyle/>
          <a:p>
            <a:pPr marL="0" indent="0" algn="just">
              <a:buNone/>
            </a:pPr>
            <a:r>
              <a:rPr lang="hu-HU" b="1" dirty="0">
                <a:latin typeface="Times New Roman" panose="02020603050405020304" pitchFamily="18" charset="0"/>
                <a:cs typeface="Times New Roman" panose="02020603050405020304" pitchFamily="18" charset="0"/>
              </a:rPr>
              <a:t>Határidő </a:t>
            </a:r>
          </a:p>
          <a:p>
            <a:pPr marL="0" indent="0" algn="just">
              <a:buNone/>
            </a:pPr>
            <a:r>
              <a:rPr lang="hu-HU" sz="1800" dirty="0">
                <a:latin typeface="Times New Roman" panose="02020603050405020304" pitchFamily="18" charset="0"/>
                <a:cs typeface="Times New Roman" panose="02020603050405020304" pitchFamily="18" charset="0"/>
              </a:rPr>
              <a:t>A kifogást a végrehajtó </a:t>
            </a:r>
            <a:r>
              <a:rPr lang="hu-HU" sz="1800" i="1" dirty="0">
                <a:latin typeface="Times New Roman" panose="02020603050405020304" pitchFamily="18" charset="0"/>
                <a:cs typeface="Times New Roman" panose="02020603050405020304" pitchFamily="18" charset="0"/>
              </a:rPr>
              <a:t>intézkedésétől</a:t>
            </a:r>
            <a:r>
              <a:rPr lang="hu-HU" sz="1800" dirty="0">
                <a:latin typeface="Times New Roman" panose="02020603050405020304" pitchFamily="18" charset="0"/>
                <a:cs typeface="Times New Roman" panose="02020603050405020304" pitchFamily="18" charset="0"/>
              </a:rPr>
              <a:t> számított </a:t>
            </a:r>
            <a:r>
              <a:rPr lang="hu-HU" sz="1800" b="1" dirty="0">
                <a:latin typeface="Times New Roman" panose="02020603050405020304" pitchFamily="18" charset="0"/>
                <a:cs typeface="Times New Roman" panose="02020603050405020304" pitchFamily="18" charset="0"/>
              </a:rPr>
              <a:t>15 napon belül kell </a:t>
            </a:r>
            <a:r>
              <a:rPr lang="hu-HU" sz="1800" dirty="0">
                <a:latin typeface="Times New Roman" panose="02020603050405020304" pitchFamily="18" charset="0"/>
                <a:cs typeface="Times New Roman" panose="02020603050405020304" pitchFamily="18" charset="0"/>
              </a:rPr>
              <a:t>benyújtani a végrehajtónál, aki azt – a kifogásolt intézkedésre vonatkozó iratok másolatával együtt – 3 munkanapon belül továbbítja a végrehajtást foganatosító bíróságnak. </a:t>
            </a:r>
          </a:p>
          <a:p>
            <a:pPr marL="0" indent="0" algn="just">
              <a:buNone/>
            </a:pPr>
            <a:r>
              <a:rPr lang="hu-HU" sz="1800" dirty="0">
                <a:latin typeface="Times New Roman" panose="02020603050405020304" pitchFamily="18" charset="0"/>
                <a:cs typeface="Times New Roman" panose="02020603050405020304" pitchFamily="18" charset="0"/>
              </a:rPr>
              <a:t>Ha az intézkedés később jutott a kifogást előterjesztő </a:t>
            </a:r>
            <a:r>
              <a:rPr lang="hu-HU" sz="1800" i="1" dirty="0">
                <a:latin typeface="Times New Roman" panose="02020603050405020304" pitchFamily="18" charset="0"/>
                <a:cs typeface="Times New Roman" panose="02020603050405020304" pitchFamily="18" charset="0"/>
              </a:rPr>
              <a:t>tudomására</a:t>
            </a:r>
            <a:r>
              <a:rPr lang="hu-HU" sz="1800" dirty="0">
                <a:latin typeface="Times New Roman" panose="02020603050405020304" pitchFamily="18" charset="0"/>
                <a:cs typeface="Times New Roman" panose="02020603050405020304" pitchFamily="18" charset="0"/>
              </a:rPr>
              <a:t>, vagy a kifogás előterjesztésében a végrehajtó </a:t>
            </a:r>
            <a:r>
              <a:rPr lang="hu-HU" sz="1800" i="1" dirty="0">
                <a:latin typeface="Times New Roman" panose="02020603050405020304" pitchFamily="18" charset="0"/>
                <a:cs typeface="Times New Roman" panose="02020603050405020304" pitchFamily="18" charset="0"/>
              </a:rPr>
              <a:t>intézkedésétől számított 15 napon túl is akadályozva </a:t>
            </a:r>
            <a:r>
              <a:rPr lang="hu-HU" sz="1800" dirty="0">
                <a:latin typeface="Times New Roman" panose="02020603050405020304" pitchFamily="18" charset="0"/>
                <a:cs typeface="Times New Roman" panose="02020603050405020304" pitchFamily="18" charset="0"/>
              </a:rPr>
              <a:t>volt, a végrehajtási kifogás előterjesztésének határidejét a </a:t>
            </a:r>
            <a:r>
              <a:rPr lang="hu-HU" sz="1800" i="1" dirty="0">
                <a:latin typeface="Times New Roman" panose="02020603050405020304" pitchFamily="18" charset="0"/>
                <a:cs typeface="Times New Roman" panose="02020603050405020304" pitchFamily="18" charset="0"/>
              </a:rPr>
              <a:t>tudomásszerzéstől</a:t>
            </a:r>
            <a:r>
              <a:rPr lang="hu-HU" sz="1800" dirty="0">
                <a:latin typeface="Times New Roman" panose="02020603050405020304" pitchFamily="18" charset="0"/>
                <a:cs typeface="Times New Roman" panose="02020603050405020304" pitchFamily="18" charset="0"/>
              </a:rPr>
              <a:t>, illetőleg az </a:t>
            </a:r>
            <a:r>
              <a:rPr lang="hu-HU" sz="1800" i="1" dirty="0">
                <a:latin typeface="Times New Roman" panose="02020603050405020304" pitchFamily="18" charset="0"/>
                <a:cs typeface="Times New Roman" panose="02020603050405020304" pitchFamily="18" charset="0"/>
              </a:rPr>
              <a:t>akadály megszűnésétől </a:t>
            </a:r>
            <a:r>
              <a:rPr lang="hu-HU" sz="1800" dirty="0">
                <a:latin typeface="Times New Roman" panose="02020603050405020304" pitchFamily="18" charset="0"/>
                <a:cs typeface="Times New Roman" panose="02020603050405020304" pitchFamily="18" charset="0"/>
              </a:rPr>
              <a:t>kell számítani, amennyiben a kifogást előterjesztő a későbbi tudomásszerzés vagy az akadályoztatás tényét kellően igazolja (</a:t>
            </a:r>
            <a:r>
              <a:rPr lang="hu-HU" sz="1800" b="1" dirty="0">
                <a:latin typeface="Times New Roman" panose="02020603050405020304" pitchFamily="18" charset="0"/>
                <a:cs typeface="Times New Roman" panose="02020603050405020304" pitchFamily="18" charset="0"/>
              </a:rPr>
              <a:t>szubjektív</a:t>
            </a:r>
            <a:r>
              <a:rPr lang="hu-HU" sz="1800" dirty="0">
                <a:latin typeface="Times New Roman" panose="02020603050405020304" pitchFamily="18" charset="0"/>
                <a:cs typeface="Times New Roman" panose="02020603050405020304" pitchFamily="18" charset="0"/>
              </a:rPr>
              <a:t> határidő)</a:t>
            </a:r>
          </a:p>
          <a:p>
            <a:pPr marL="0" indent="0" algn="just">
              <a:buNone/>
            </a:pPr>
            <a:r>
              <a:rPr lang="hu-HU" sz="1800" dirty="0">
                <a:latin typeface="Times New Roman" panose="02020603050405020304" pitchFamily="18" charset="0"/>
                <a:cs typeface="Times New Roman" panose="02020603050405020304" pitchFamily="18" charset="0"/>
              </a:rPr>
              <a:t>A végrehajtó </a:t>
            </a:r>
            <a:r>
              <a:rPr lang="hu-HU" sz="1800" i="1" dirty="0">
                <a:latin typeface="Times New Roman" panose="02020603050405020304" pitchFamily="18" charset="0"/>
                <a:cs typeface="Times New Roman" panose="02020603050405020304" pitchFamily="18" charset="0"/>
              </a:rPr>
              <a:t>intézkedésétől</a:t>
            </a:r>
            <a:r>
              <a:rPr lang="hu-HU" sz="1800" dirty="0">
                <a:latin typeface="Times New Roman" panose="02020603050405020304" pitchFamily="18" charset="0"/>
                <a:cs typeface="Times New Roman" panose="02020603050405020304" pitchFamily="18" charset="0"/>
              </a:rPr>
              <a:t> számított </a:t>
            </a:r>
            <a:r>
              <a:rPr lang="hu-HU" sz="1800" b="1" dirty="0">
                <a:latin typeface="Times New Roman" panose="02020603050405020304" pitchFamily="18" charset="0"/>
                <a:cs typeface="Times New Roman" panose="02020603050405020304" pitchFamily="18" charset="0"/>
              </a:rPr>
              <a:t>3 hónap eltelte után </a:t>
            </a:r>
            <a:r>
              <a:rPr lang="hu-HU" sz="1800" dirty="0">
                <a:latin typeface="Times New Roman" panose="02020603050405020304" pitchFamily="18" charset="0"/>
                <a:cs typeface="Times New Roman" panose="02020603050405020304" pitchFamily="18" charset="0"/>
              </a:rPr>
              <a:t>nem lehet kifogást előterjeszteni; e határidő elmulasztása miatt nincs helye igazolásnak (</a:t>
            </a:r>
            <a:r>
              <a:rPr lang="hu-HU" sz="1800" b="1" dirty="0">
                <a:latin typeface="Times New Roman" panose="02020603050405020304" pitchFamily="18" charset="0"/>
                <a:cs typeface="Times New Roman" panose="02020603050405020304" pitchFamily="18" charset="0"/>
              </a:rPr>
              <a:t>objektív</a:t>
            </a:r>
            <a:r>
              <a:rPr lang="hu-HU" sz="1800" dirty="0">
                <a:latin typeface="Times New Roman" panose="02020603050405020304" pitchFamily="18" charset="0"/>
                <a:cs typeface="Times New Roman" panose="02020603050405020304" pitchFamily="18" charset="0"/>
              </a:rPr>
              <a:t> határidő).</a:t>
            </a:r>
          </a:p>
        </p:txBody>
      </p:sp>
    </p:spTree>
    <p:extLst>
      <p:ext uri="{BB962C8B-B14F-4D97-AF65-F5344CB8AC3E}">
        <p14:creationId xmlns:p14="http://schemas.microsoft.com/office/powerpoint/2010/main" val="1159823141"/>
      </p:ext>
    </p:extLst>
  </p:cSld>
  <p:clrMapOvr>
    <a:masterClrMapping/>
  </p:clrMapOvr>
  <p:transition spd="slow">
    <p:push dir="u"/>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514B3-66FA-4DF8-3972-7BD0B9851D07}"/>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2F2CF244-ABC3-E047-17F1-A911C3EE2E12}"/>
              </a:ext>
            </a:extLst>
          </p:cNvPr>
          <p:cNvSpPr>
            <a:spLocks noGrp="1"/>
          </p:cNvSpPr>
          <p:nvPr>
            <p:ph idx="1"/>
          </p:nvPr>
        </p:nvSpPr>
        <p:spPr>
          <a:xfrm>
            <a:off x="838200" y="692727"/>
            <a:ext cx="10515600" cy="5484236"/>
          </a:xfrm>
        </p:spPr>
        <p:txBody>
          <a:bodyPr>
            <a:normAutofit/>
          </a:bodyPr>
          <a:lstStyle/>
          <a:p>
            <a:pPr marL="0" indent="0" algn="just">
              <a:buNone/>
            </a:pPr>
            <a:r>
              <a:rPr lang="hu-HU" b="1" dirty="0">
                <a:latin typeface="Times New Roman" panose="02020603050405020304" pitchFamily="18" charset="0"/>
                <a:cs typeface="Times New Roman" panose="02020603050405020304" pitchFamily="18" charset="0"/>
              </a:rPr>
              <a:t>A Pp. szabályainak alkalmazása </a:t>
            </a:r>
          </a:p>
          <a:p>
            <a:pPr marL="0" indent="0" algn="just">
              <a:buNone/>
            </a:pPr>
            <a:endParaRPr lang="hu-HU" sz="1200" b="1"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kifogásra a Pp. perindításra vonatkozó rendelkezései közül az </a:t>
            </a:r>
            <a:r>
              <a:rPr lang="hu-HU" sz="1800" b="1" dirty="0">
                <a:latin typeface="Times New Roman" panose="02020603050405020304" pitchFamily="18" charset="0"/>
                <a:cs typeface="Times New Roman" panose="02020603050405020304" pitchFamily="18" charset="0"/>
              </a:rPr>
              <a:t>áttételre, a visszautasításra és az elutasításra</a:t>
            </a:r>
            <a:r>
              <a:rPr lang="hu-HU" sz="1800" dirty="0">
                <a:latin typeface="Times New Roman" panose="02020603050405020304" pitchFamily="18" charset="0"/>
                <a:cs typeface="Times New Roman" panose="02020603050405020304" pitchFamily="18" charset="0"/>
              </a:rPr>
              <a:t>, valamint a keresetlevél előterjesztéséhez fűződő </a:t>
            </a:r>
            <a:r>
              <a:rPr lang="hu-HU" sz="1800" b="1" dirty="0">
                <a:latin typeface="Times New Roman" panose="02020603050405020304" pitchFamily="18" charset="0"/>
                <a:cs typeface="Times New Roman" panose="02020603050405020304" pitchFamily="18" charset="0"/>
              </a:rPr>
              <a:t>joghatások fenntartására </a:t>
            </a:r>
            <a:r>
              <a:rPr lang="hu-HU" sz="1800" dirty="0">
                <a:latin typeface="Times New Roman" panose="02020603050405020304" pitchFamily="18" charset="0"/>
                <a:cs typeface="Times New Roman" panose="02020603050405020304" pitchFamily="18" charset="0"/>
              </a:rPr>
              <a:t>vonatkozó rendelkezések megfelelően irányadók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217. §  (3) bekezdés]. </a:t>
            </a:r>
          </a:p>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dirty="0">
                <a:latin typeface="Times New Roman" panose="02020603050405020304" pitchFamily="18" charset="0"/>
                <a:cs typeface="Times New Roman" panose="02020603050405020304" pitchFamily="18" charset="0"/>
              </a:rPr>
              <a:t>A </a:t>
            </a:r>
            <a:r>
              <a:rPr lang="hu-HU" b="1" dirty="0">
                <a:latin typeface="Times New Roman" panose="02020603050405020304" pitchFamily="18" charset="0"/>
                <a:cs typeface="Times New Roman" panose="02020603050405020304" pitchFamily="18" charset="0"/>
              </a:rPr>
              <a:t>megvizsgálási kötelezettség</a:t>
            </a:r>
          </a:p>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bíróság a kifogást </a:t>
            </a:r>
            <a:r>
              <a:rPr lang="hu-HU" sz="1800" i="1" dirty="0">
                <a:latin typeface="Times New Roman" panose="02020603050405020304" pitchFamily="18" charset="0"/>
                <a:cs typeface="Times New Roman" panose="02020603050405020304" pitchFamily="18" charset="0"/>
              </a:rPr>
              <a:t>nyomban</a:t>
            </a:r>
            <a:r>
              <a:rPr lang="hu-HU" sz="1800" dirty="0">
                <a:latin typeface="Times New Roman" panose="02020603050405020304" pitchFamily="18" charset="0"/>
                <a:cs typeface="Times New Roman" panose="02020603050405020304" pitchFamily="18" charset="0"/>
              </a:rPr>
              <a:t>, de </a:t>
            </a:r>
            <a:r>
              <a:rPr lang="hu-HU" sz="1800" b="1" dirty="0">
                <a:latin typeface="Times New Roman" panose="02020603050405020304" pitchFamily="18" charset="0"/>
                <a:cs typeface="Times New Roman" panose="02020603050405020304" pitchFamily="18" charset="0"/>
              </a:rPr>
              <a:t>legkésőbb</a:t>
            </a:r>
            <a:r>
              <a:rPr lang="hu-HU" sz="1800" dirty="0">
                <a:latin typeface="Times New Roman" panose="02020603050405020304" pitchFamily="18" charset="0"/>
                <a:cs typeface="Times New Roman" panose="02020603050405020304" pitchFamily="18" charset="0"/>
              </a:rPr>
              <a:t> a beérkezését követő </a:t>
            </a:r>
            <a:r>
              <a:rPr lang="hu-HU" sz="1800" b="1" dirty="0">
                <a:latin typeface="Times New Roman" panose="02020603050405020304" pitchFamily="18" charset="0"/>
                <a:cs typeface="Times New Roman" panose="02020603050405020304" pitchFamily="18" charset="0"/>
              </a:rPr>
              <a:t>8 munkanapon belül megvizsgálja </a:t>
            </a:r>
            <a:r>
              <a:rPr lang="hu-HU" sz="1800" dirty="0">
                <a:latin typeface="Times New Roman" panose="02020603050405020304" pitchFamily="18" charset="0"/>
                <a:cs typeface="Times New Roman" panose="02020603050405020304" pitchFamily="18" charset="0"/>
              </a:rPr>
              <a:t>annak megállapítása érdekében, hogy nem kell-e azt hiánypótlásra visszaadni, nincs-e helye az áttételének vagy visszautasításának, és a szükséges intézkedéseket megteszi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217. §  (3) bekezdés].</a:t>
            </a:r>
          </a:p>
        </p:txBody>
      </p:sp>
    </p:spTree>
    <p:extLst>
      <p:ext uri="{BB962C8B-B14F-4D97-AF65-F5344CB8AC3E}">
        <p14:creationId xmlns:p14="http://schemas.microsoft.com/office/powerpoint/2010/main" val="3262165067"/>
      </p:ext>
    </p:extLst>
  </p:cSld>
  <p:clrMapOvr>
    <a:masterClrMapping/>
  </p:clrMapOvr>
  <p:transition spd="slow">
    <p:push dir="u"/>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DDDFD-6FB8-DA53-1871-A5E10275813A}"/>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33461653-212B-4DB9-F177-0FBD841EA9CE}"/>
              </a:ext>
            </a:extLst>
          </p:cNvPr>
          <p:cNvSpPr>
            <a:spLocks noGrp="1"/>
          </p:cNvSpPr>
          <p:nvPr>
            <p:ph idx="1"/>
          </p:nvPr>
        </p:nvSpPr>
        <p:spPr>
          <a:xfrm>
            <a:off x="838200" y="692727"/>
            <a:ext cx="10515600" cy="5484236"/>
          </a:xfrm>
        </p:spPr>
        <p:txBody>
          <a:bodyPr>
            <a:normAutofit/>
          </a:bodyPr>
          <a:lstStyle/>
          <a:p>
            <a:pPr marL="0" indent="0" algn="just">
              <a:buNone/>
            </a:pPr>
            <a:r>
              <a:rPr lang="hu-HU" b="1" dirty="0">
                <a:latin typeface="Times New Roman" panose="02020603050405020304" pitchFamily="18" charset="0"/>
                <a:cs typeface="Times New Roman" panose="02020603050405020304" pitchFamily="18" charset="0"/>
              </a:rPr>
              <a:t>Ismételt kifogás előterjesztése</a:t>
            </a:r>
          </a:p>
          <a:p>
            <a:pPr marL="0" indent="0" algn="just">
              <a:buNone/>
            </a:pPr>
            <a:endParaRPr lang="hu-HU" sz="1200" b="1"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Lehetőség van </a:t>
            </a:r>
            <a:r>
              <a:rPr lang="hu-HU" sz="1800" b="1" dirty="0">
                <a:latin typeface="Times New Roman" panose="02020603050405020304" pitchFamily="18" charset="0"/>
                <a:cs typeface="Times New Roman" panose="02020603050405020304" pitchFamily="18" charset="0"/>
              </a:rPr>
              <a:t>ismételt kifogás előterjesztésére </a:t>
            </a:r>
            <a:r>
              <a:rPr lang="hu-HU" sz="1800" dirty="0">
                <a:latin typeface="Times New Roman" panose="02020603050405020304" pitchFamily="18" charset="0"/>
                <a:cs typeface="Times New Roman" panose="02020603050405020304" pitchFamily="18" charset="0"/>
              </a:rPr>
              <a:t>is, vagyis ugyanazon intézkedéssel vagy mulasztással szemben újabb kifogás benyújtására, azonban új tény vagy körülmény hiányában egyértelmű, hogy a korábban elutasított kifogás utóbb sem lehet alapos. Anyagi jogerő-hatás csak az ítélethez fűződik, a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9. §-a folytán alkalmazandó Pp. szerinti kötőerőt pedig értelemszerűen kell alkalmazni e nemperes eljárásra. </a:t>
            </a:r>
          </a:p>
          <a:p>
            <a:pPr marL="0" indent="0" algn="just">
              <a:buNone/>
            </a:pPr>
            <a:r>
              <a:rPr lang="hu-HU" sz="1800" i="1" dirty="0">
                <a:latin typeface="Times New Roman" panose="02020603050405020304" pitchFamily="18" charset="0"/>
                <a:cs typeface="Times New Roman" panose="02020603050405020304" pitchFamily="18" charset="0"/>
              </a:rPr>
              <a:t>Új tény állításáról, új bizonyíték előadásáról </a:t>
            </a:r>
            <a:r>
              <a:rPr lang="hu-HU" sz="1800" dirty="0">
                <a:latin typeface="Times New Roman" panose="02020603050405020304" pitchFamily="18" charset="0"/>
                <a:cs typeface="Times New Roman" panose="02020603050405020304" pitchFamily="18" charset="0"/>
              </a:rPr>
              <a:t>csak akkor lehet szó, ha az a kifogásolt intézkedésről való tudomásszerzést követően jutott az előterjesztő tudomására, feltéve, hogy </a:t>
            </a:r>
            <a:r>
              <a:rPr lang="hu-HU" sz="1800" i="1" dirty="0">
                <a:latin typeface="Times New Roman" panose="02020603050405020304" pitchFamily="18" charset="0"/>
                <a:cs typeface="Times New Roman" panose="02020603050405020304" pitchFamily="18" charset="0"/>
              </a:rPr>
              <a:t>annak elbírálása kedvezőbb döntést eredményezett volna rá nézve, vagy ha az az intézkedés jogszabálysértő voltának az alátámasztására irányul </a:t>
            </a:r>
            <a:r>
              <a:rPr lang="hu-HU" sz="1800" dirty="0">
                <a:latin typeface="Times New Roman" panose="02020603050405020304" pitchFamily="18" charset="0"/>
                <a:cs typeface="Times New Roman" panose="02020603050405020304" pitchFamily="18" charset="0"/>
              </a:rPr>
              <a:t>[</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217. §  (4) bekezdés].</a:t>
            </a:r>
          </a:p>
        </p:txBody>
      </p:sp>
    </p:spTree>
    <p:extLst>
      <p:ext uri="{BB962C8B-B14F-4D97-AF65-F5344CB8AC3E}">
        <p14:creationId xmlns:p14="http://schemas.microsoft.com/office/powerpoint/2010/main" val="1181725089"/>
      </p:ext>
    </p:extLst>
  </p:cSld>
  <p:clrMapOvr>
    <a:masterClrMapping/>
  </p:clrMapOvr>
  <p:transition spd="slow">
    <p:push dir="u"/>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37095F-4F3E-7D9C-DC79-D1E650951E67}"/>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29FAEC77-1412-9BEE-FF3A-DB3710D44E99}"/>
              </a:ext>
            </a:extLst>
          </p:cNvPr>
          <p:cNvSpPr>
            <a:spLocks noGrp="1"/>
          </p:cNvSpPr>
          <p:nvPr>
            <p:ph idx="1"/>
          </p:nvPr>
        </p:nvSpPr>
        <p:spPr>
          <a:xfrm>
            <a:off x="838200" y="692727"/>
            <a:ext cx="10515600" cy="5484236"/>
          </a:xfrm>
        </p:spPr>
        <p:txBody>
          <a:bodyPr>
            <a:normAutofit fontScale="92500" lnSpcReduction="20000"/>
          </a:bodyPr>
          <a:lstStyle/>
          <a:p>
            <a:pPr marL="0" indent="0" algn="just">
              <a:buNone/>
            </a:pPr>
            <a:r>
              <a:rPr lang="hu-HU" sz="2600" b="1" dirty="0">
                <a:latin typeface="Times New Roman" panose="02020603050405020304" pitchFamily="18" charset="0"/>
                <a:cs typeface="Times New Roman" panose="02020603050405020304" pitchFamily="18" charset="0"/>
              </a:rPr>
              <a:t>A </a:t>
            </a:r>
            <a:r>
              <a:rPr lang="hu-HU" sz="2600" b="1" dirty="0" err="1">
                <a:latin typeface="Times New Roman" panose="02020603050405020304" pitchFamily="18" charset="0"/>
                <a:cs typeface="Times New Roman" panose="02020603050405020304" pitchFamily="18" charset="0"/>
              </a:rPr>
              <a:t>mulasztásos</a:t>
            </a:r>
            <a:r>
              <a:rPr lang="hu-HU" sz="2600" b="1" dirty="0">
                <a:latin typeface="Times New Roman" panose="02020603050405020304" pitchFamily="18" charset="0"/>
                <a:cs typeface="Times New Roman" panose="02020603050405020304" pitchFamily="18" charset="0"/>
              </a:rPr>
              <a:t> kifogás </a:t>
            </a:r>
            <a:r>
              <a:rPr lang="hu-HU" sz="2600" dirty="0">
                <a:latin typeface="Times New Roman" panose="02020603050405020304" pitchFamily="18" charset="0"/>
                <a:cs typeface="Times New Roman" panose="02020603050405020304" pitchFamily="18" charset="0"/>
              </a:rPr>
              <a:t>[</a:t>
            </a:r>
            <a:r>
              <a:rPr lang="hu-HU" sz="2600" dirty="0" err="1">
                <a:latin typeface="Times New Roman" panose="02020603050405020304" pitchFamily="18" charset="0"/>
                <a:cs typeface="Times New Roman" panose="02020603050405020304" pitchFamily="18" charset="0"/>
              </a:rPr>
              <a:t>Vht</a:t>
            </a:r>
            <a:r>
              <a:rPr lang="hu-HU" sz="2600" dirty="0">
                <a:latin typeface="Times New Roman" panose="02020603050405020304" pitchFamily="18" charset="0"/>
                <a:cs typeface="Times New Roman" panose="02020603050405020304" pitchFamily="18" charset="0"/>
              </a:rPr>
              <a:t>. 217. § (6) bekezdés]</a:t>
            </a:r>
          </a:p>
          <a:p>
            <a:pPr marL="0" indent="0" algn="just">
              <a:buNone/>
            </a:pPr>
            <a:endParaRPr lang="hu-HU" sz="1200" b="1"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végrehajtó intézkedésének elmulasztása miatt kifogás </a:t>
            </a:r>
            <a:r>
              <a:rPr lang="hu-HU" sz="1800" b="1" dirty="0">
                <a:latin typeface="Times New Roman" panose="02020603050405020304" pitchFamily="18" charset="0"/>
                <a:cs typeface="Times New Roman" panose="02020603050405020304" pitchFamily="18" charset="0"/>
              </a:rPr>
              <a:t>különösen</a:t>
            </a:r>
            <a:r>
              <a:rPr lang="hu-HU" sz="1800" dirty="0">
                <a:latin typeface="Times New Roman" panose="02020603050405020304" pitchFamily="18" charset="0"/>
                <a:cs typeface="Times New Roman" panose="02020603050405020304" pitchFamily="18" charset="0"/>
              </a:rPr>
              <a:t> akkor terjeszthető elő, ha</a:t>
            </a:r>
          </a:p>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a jogszabály a végrehajtó részére az intézkedés elvégzésére határidőt állapított meg, azonban az eredménytelenül eltelt,</a:t>
            </a:r>
          </a:p>
          <a:p>
            <a:pPr marL="0" indent="0" algn="just">
              <a:buNone/>
            </a:pPr>
            <a:r>
              <a:rPr lang="hu-HU" sz="1800" dirty="0">
                <a:latin typeface="Times New Roman" panose="02020603050405020304" pitchFamily="18" charset="0"/>
                <a:cs typeface="Times New Roman" panose="02020603050405020304" pitchFamily="18" charset="0"/>
              </a:rPr>
              <a:t>b) a végrehajtó a végrehajtási eljárásban részt vevő személy, a megkeresett szerv vagy személy részére az eljárási cselekmény elvégzésére határidőt tűzött ki, amely eredménytelenül eltelt, és a végrehajtó a mulasztóval szemben nem alkalmazta a törvény által lehetővé tett intézkedéseket, vagy</a:t>
            </a:r>
          </a:p>
          <a:p>
            <a:pPr marL="0" indent="0" algn="just">
              <a:buNone/>
            </a:pPr>
            <a:r>
              <a:rPr lang="hu-HU" sz="1800" dirty="0">
                <a:latin typeface="Times New Roman" panose="02020603050405020304" pitchFamily="18" charset="0"/>
                <a:cs typeface="Times New Roman" panose="02020603050405020304" pitchFamily="18" charset="0"/>
              </a:rPr>
              <a:t>c) a végrehajtó elmulasztotta a végrehajtási eljárás ésszerű időn belül történő befejezésére irányuló kötelezettségét azáltal, hogy az ügyben az utolsó érdemi intézkedése óta eltelt az az észszerű időtartam, amely elegendő volt arra, hogy a végrehajtó az intézkedést elvégezze, azonban ezt nem tette meg.</a:t>
            </a:r>
          </a:p>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1800" dirty="0">
                <a:latin typeface="Times New Roman" panose="02020603050405020304" pitchFamily="18" charset="0"/>
                <a:cs typeface="Times New Roman" panose="02020603050405020304" pitchFamily="18" charset="0"/>
              </a:rPr>
              <a:t>A kifogást előterjesztő a végrehajtó intézkedésének elmulasztása esetén a </a:t>
            </a:r>
            <a:r>
              <a:rPr lang="hu-HU" sz="1800" b="1" dirty="0">
                <a:latin typeface="Times New Roman" panose="02020603050405020304" pitchFamily="18" charset="0"/>
                <a:cs typeface="Times New Roman" panose="02020603050405020304" pitchFamily="18" charset="0"/>
              </a:rPr>
              <a:t>kifogásban kérheti </a:t>
            </a:r>
            <a:r>
              <a:rPr lang="hu-HU" sz="1800" dirty="0">
                <a:latin typeface="Times New Roman" panose="02020603050405020304" pitchFamily="18" charset="0"/>
                <a:cs typeface="Times New Roman" panose="02020603050405020304" pitchFamily="18" charset="0"/>
              </a:rPr>
              <a:t>a bíróságtól a lényeges jogszabálysértés tényének megállapítását és a végrehajtónak az elmulasztott intézkedés elvégzésére – megfelelő határidő tűzésével – történő utasítását [</a:t>
            </a:r>
            <a:r>
              <a:rPr lang="hu-HU" sz="1800" dirty="0" err="1">
                <a:latin typeface="Times New Roman" panose="02020603050405020304" pitchFamily="18" charset="0"/>
                <a:cs typeface="Times New Roman" panose="02020603050405020304" pitchFamily="18" charset="0"/>
              </a:rPr>
              <a:t>Vht</a:t>
            </a:r>
            <a:r>
              <a:rPr lang="hu-HU" sz="1800" dirty="0">
                <a:latin typeface="Times New Roman" panose="02020603050405020304" pitchFamily="18" charset="0"/>
                <a:cs typeface="Times New Roman" panose="02020603050405020304" pitchFamily="18" charset="0"/>
              </a:rPr>
              <a:t>. 217. § (7) bekezdés].</a:t>
            </a:r>
          </a:p>
        </p:txBody>
      </p:sp>
    </p:spTree>
    <p:extLst>
      <p:ext uri="{BB962C8B-B14F-4D97-AF65-F5344CB8AC3E}">
        <p14:creationId xmlns:p14="http://schemas.microsoft.com/office/powerpoint/2010/main" val="2386920620"/>
      </p:ext>
    </p:extLst>
  </p:cSld>
  <p:clrMapOvr>
    <a:masterClrMapping/>
  </p:clrMapOvr>
  <p:transition spd="slow">
    <p:push dir="u"/>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2783F1-BDBB-F291-2442-1CC5E7D28E15}"/>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030271A3-276D-F486-6EE3-9ADD966D8123}"/>
              </a:ext>
            </a:extLst>
          </p:cNvPr>
          <p:cNvSpPr>
            <a:spLocks noGrp="1"/>
          </p:cNvSpPr>
          <p:nvPr>
            <p:ph idx="1"/>
          </p:nvPr>
        </p:nvSpPr>
        <p:spPr>
          <a:xfrm>
            <a:off x="838200" y="692727"/>
            <a:ext cx="10515600" cy="5484236"/>
          </a:xfrm>
        </p:spPr>
        <p:txBody>
          <a:bodyPr>
            <a:normAutofit fontScale="70000" lnSpcReduction="20000"/>
          </a:bodyPr>
          <a:lstStyle/>
          <a:p>
            <a:pPr marL="0" indent="0" algn="just">
              <a:buNone/>
            </a:pPr>
            <a:r>
              <a:rPr lang="hu-HU" sz="4000" b="1" dirty="0">
                <a:latin typeface="Times New Roman" panose="02020603050405020304" pitchFamily="18" charset="0"/>
                <a:cs typeface="Times New Roman" panose="02020603050405020304" pitchFamily="18" charset="0"/>
              </a:rPr>
              <a:t>A kifogás elbírálása</a:t>
            </a:r>
          </a:p>
          <a:p>
            <a:pPr marL="0" indent="0" algn="just">
              <a:buNone/>
            </a:pPr>
            <a:endParaRPr lang="hu-HU" sz="1600" b="1" dirty="0">
              <a:latin typeface="Times New Roman" panose="02020603050405020304" pitchFamily="18" charset="0"/>
              <a:cs typeface="Times New Roman" panose="02020603050405020304" pitchFamily="18" charset="0"/>
            </a:endParaRPr>
          </a:p>
          <a:p>
            <a:pPr marL="0" indent="0" algn="just">
              <a:buNone/>
            </a:pPr>
            <a:r>
              <a:rPr lang="hu-HU" sz="2100" dirty="0">
                <a:latin typeface="Times New Roman" panose="02020603050405020304" pitchFamily="18" charset="0"/>
                <a:cs typeface="Times New Roman" panose="02020603050405020304" pitchFamily="18" charset="0"/>
              </a:rPr>
              <a:t>Főszabály: tárgyaláson kívül.</a:t>
            </a:r>
          </a:p>
          <a:p>
            <a:pPr marL="0" indent="0" algn="just">
              <a:buNone/>
            </a:pPr>
            <a:r>
              <a:rPr lang="hu-HU" sz="2100" dirty="0">
                <a:latin typeface="Times New Roman" panose="02020603050405020304" pitchFamily="18" charset="0"/>
                <a:cs typeface="Times New Roman" panose="02020603050405020304" pitchFamily="18" charset="0"/>
              </a:rPr>
              <a:t>Kivétel: ha a kifogás elbírálásához szükséges tények a beszerzett iratokból nem állapíthatóak meg, vagy az iratok bizonyító erejét illetően kételye merül fel a felek meghallgatása vagy egyéb bizonyítás felvétele után.</a:t>
            </a:r>
          </a:p>
          <a:p>
            <a:pPr marL="0" indent="0" algn="just">
              <a:buNone/>
            </a:pPr>
            <a:r>
              <a:rPr lang="hu-HU" sz="2100" dirty="0">
                <a:latin typeface="Times New Roman" panose="02020603050405020304" pitchFamily="18" charset="0"/>
                <a:cs typeface="Times New Roman" panose="02020603050405020304" pitchFamily="18" charset="0"/>
              </a:rPr>
              <a:t>A bíróság soron kívül, de legkésőbb – a fenti kivételtől eltekintve – 45 napon belül határoz a kifogásról. [</a:t>
            </a:r>
            <a:r>
              <a:rPr lang="hu-HU" sz="2100" dirty="0" err="1">
                <a:latin typeface="Times New Roman" panose="02020603050405020304" pitchFamily="18" charset="0"/>
                <a:cs typeface="Times New Roman" panose="02020603050405020304" pitchFamily="18" charset="0"/>
              </a:rPr>
              <a:t>Vht</a:t>
            </a:r>
            <a:r>
              <a:rPr lang="hu-HU" sz="2100" dirty="0">
                <a:latin typeface="Times New Roman" panose="02020603050405020304" pitchFamily="18" charset="0"/>
                <a:cs typeface="Times New Roman" panose="02020603050405020304" pitchFamily="18" charset="0"/>
              </a:rPr>
              <a:t>. 217/A. § (1) és (2) bekezdések]</a:t>
            </a:r>
          </a:p>
          <a:p>
            <a:pPr marL="0" indent="0" algn="just">
              <a:buNone/>
            </a:pPr>
            <a:endParaRPr lang="hu-HU" sz="1600" dirty="0">
              <a:latin typeface="Times New Roman" panose="02020603050405020304" pitchFamily="18" charset="0"/>
              <a:cs typeface="Times New Roman" panose="02020603050405020304" pitchFamily="18" charset="0"/>
            </a:endParaRPr>
          </a:p>
          <a:p>
            <a:pPr marL="0" indent="0" algn="just">
              <a:buNone/>
            </a:pPr>
            <a:r>
              <a:rPr lang="hu-HU" sz="3400" b="1" dirty="0">
                <a:latin typeface="Times New Roman" panose="02020603050405020304" pitchFamily="18" charset="0"/>
                <a:cs typeface="Times New Roman" panose="02020603050405020304" pitchFamily="18" charset="0"/>
              </a:rPr>
              <a:t>A kérelemhez kötöttség és az alóli kivétel</a:t>
            </a:r>
          </a:p>
          <a:p>
            <a:pPr marL="0" indent="0" algn="just">
              <a:buNone/>
            </a:pPr>
            <a:endParaRPr lang="hu-HU" sz="2000" dirty="0">
              <a:latin typeface="Times New Roman" panose="02020603050405020304" pitchFamily="18" charset="0"/>
              <a:cs typeface="Times New Roman" panose="02020603050405020304" pitchFamily="18" charset="0"/>
            </a:endParaRPr>
          </a:p>
          <a:p>
            <a:pPr marL="0" indent="0" algn="just">
              <a:buNone/>
            </a:pPr>
            <a:r>
              <a:rPr lang="hu-HU" sz="2000" dirty="0">
                <a:latin typeface="Times New Roman" panose="02020603050405020304" pitchFamily="18" charset="0"/>
                <a:cs typeface="Times New Roman" panose="02020603050405020304" pitchFamily="18" charset="0"/>
              </a:rPr>
              <a:t>A bíróság a kifogásról – a </a:t>
            </a:r>
            <a:r>
              <a:rPr lang="hu-HU" sz="2000" dirty="0" err="1">
                <a:latin typeface="Times New Roman" panose="02020603050405020304" pitchFamily="18" charset="0"/>
                <a:cs typeface="Times New Roman" panose="02020603050405020304" pitchFamily="18" charset="0"/>
              </a:rPr>
              <a:t>Vht</a:t>
            </a:r>
            <a:r>
              <a:rPr lang="hu-HU" sz="2000" dirty="0">
                <a:latin typeface="Times New Roman" panose="02020603050405020304" pitchFamily="18" charset="0"/>
                <a:cs typeface="Times New Roman" panose="02020603050405020304" pitchFamily="18" charset="0"/>
              </a:rPr>
              <a:t>. 217/§. § (4) bekezdésében foglalt kivétellel – a kifogásban foglalt </a:t>
            </a:r>
            <a:r>
              <a:rPr lang="hu-HU" sz="2000" b="1" dirty="0">
                <a:latin typeface="Times New Roman" panose="02020603050405020304" pitchFamily="18" charset="0"/>
                <a:cs typeface="Times New Roman" panose="02020603050405020304" pitchFamily="18" charset="0"/>
              </a:rPr>
              <a:t>kérelem keretei között dönt </a:t>
            </a:r>
            <a:r>
              <a:rPr lang="hu-HU" sz="2000" dirty="0">
                <a:latin typeface="Times New Roman" panose="02020603050405020304" pitchFamily="18" charset="0"/>
                <a:cs typeface="Times New Roman" panose="02020603050405020304" pitchFamily="18" charset="0"/>
              </a:rPr>
              <a:t>[</a:t>
            </a:r>
            <a:r>
              <a:rPr lang="hu-HU" sz="2000" dirty="0" err="1">
                <a:latin typeface="Times New Roman" panose="02020603050405020304" pitchFamily="18" charset="0"/>
                <a:cs typeface="Times New Roman" panose="02020603050405020304" pitchFamily="18" charset="0"/>
              </a:rPr>
              <a:t>Vht</a:t>
            </a:r>
            <a:r>
              <a:rPr lang="hu-HU" sz="2000" dirty="0">
                <a:latin typeface="Times New Roman" panose="02020603050405020304" pitchFamily="18" charset="0"/>
                <a:cs typeface="Times New Roman" panose="02020603050405020304" pitchFamily="18" charset="0"/>
              </a:rPr>
              <a:t>. 217/§. (3) bekezdés]. </a:t>
            </a:r>
          </a:p>
          <a:p>
            <a:pPr marL="0" indent="0" algn="just">
              <a:buNone/>
            </a:pPr>
            <a:r>
              <a:rPr lang="hu-HU" sz="2000" dirty="0">
                <a:latin typeface="Times New Roman" panose="02020603050405020304" pitchFamily="18" charset="0"/>
                <a:cs typeface="Times New Roman" panose="02020603050405020304" pitchFamily="18" charset="0"/>
              </a:rPr>
              <a:t>A bíróság a </a:t>
            </a:r>
            <a:r>
              <a:rPr lang="hu-HU" sz="2000" b="1" dirty="0">
                <a:latin typeface="Times New Roman" panose="02020603050405020304" pitchFamily="18" charset="0"/>
                <a:cs typeface="Times New Roman" panose="02020603050405020304" pitchFamily="18" charset="0"/>
              </a:rPr>
              <a:t>kérelem</a:t>
            </a:r>
            <a:r>
              <a:rPr lang="hu-HU" sz="2000" dirty="0">
                <a:latin typeface="Times New Roman" panose="02020603050405020304" pitchFamily="18" charset="0"/>
                <a:cs typeface="Times New Roman" panose="02020603050405020304" pitchFamily="18" charset="0"/>
              </a:rPr>
              <a:t> </a:t>
            </a:r>
            <a:r>
              <a:rPr lang="hu-HU" sz="2000" b="1" dirty="0" err="1">
                <a:latin typeface="Times New Roman" panose="02020603050405020304" pitchFamily="18" charset="0"/>
                <a:cs typeface="Times New Roman" panose="02020603050405020304" pitchFamily="18" charset="0"/>
              </a:rPr>
              <a:t>korlátaira</a:t>
            </a:r>
            <a:r>
              <a:rPr lang="hu-HU" sz="2000" b="1" dirty="0">
                <a:latin typeface="Times New Roman" panose="02020603050405020304" pitchFamily="18" charset="0"/>
                <a:cs typeface="Times New Roman" panose="02020603050405020304" pitchFamily="18" charset="0"/>
              </a:rPr>
              <a:t> tekintet nélkül határoz </a:t>
            </a:r>
            <a:r>
              <a:rPr lang="hu-HU" sz="2000" dirty="0">
                <a:latin typeface="Times New Roman" panose="02020603050405020304" pitchFamily="18" charset="0"/>
                <a:cs typeface="Times New Roman" panose="02020603050405020304" pitchFamily="18" charset="0"/>
              </a:rPr>
              <a:t>a </a:t>
            </a:r>
            <a:r>
              <a:rPr lang="hu-HU" sz="2000" i="1" dirty="0">
                <a:latin typeface="Times New Roman" panose="02020603050405020304" pitchFamily="18" charset="0"/>
                <a:cs typeface="Times New Roman" panose="02020603050405020304" pitchFamily="18" charset="0"/>
              </a:rPr>
              <a:t>le nem rótt illeték, valamint az állam által előlegezett és meg nem térült költség megfizetéséről.</a:t>
            </a:r>
          </a:p>
          <a:p>
            <a:pPr marL="0" indent="0" algn="just">
              <a:buNone/>
            </a:pPr>
            <a:r>
              <a:rPr lang="hu-HU" sz="2000" dirty="0">
                <a:latin typeface="Times New Roman" panose="02020603050405020304" pitchFamily="18" charset="0"/>
                <a:cs typeface="Times New Roman" panose="02020603050405020304" pitchFamily="18" charset="0"/>
              </a:rPr>
              <a:t>A bíróság a végrehajtó intézkedését – a kifogásban foglalt </a:t>
            </a:r>
            <a:r>
              <a:rPr lang="hu-HU" sz="2000" b="1" dirty="0">
                <a:latin typeface="Times New Roman" panose="02020603050405020304" pitchFamily="18" charset="0"/>
                <a:cs typeface="Times New Roman" panose="02020603050405020304" pitchFamily="18" charset="0"/>
              </a:rPr>
              <a:t>kérelem </a:t>
            </a:r>
            <a:r>
              <a:rPr lang="hu-HU" sz="2000" b="1" dirty="0" err="1">
                <a:latin typeface="Times New Roman" panose="02020603050405020304" pitchFamily="18" charset="0"/>
                <a:cs typeface="Times New Roman" panose="02020603050405020304" pitchFamily="18" charset="0"/>
              </a:rPr>
              <a:t>korlátaira</a:t>
            </a:r>
            <a:r>
              <a:rPr lang="hu-HU" sz="2000" b="1" dirty="0">
                <a:latin typeface="Times New Roman" panose="02020603050405020304" pitchFamily="18" charset="0"/>
                <a:cs typeface="Times New Roman" panose="02020603050405020304" pitchFamily="18" charset="0"/>
              </a:rPr>
              <a:t> tekintet nélkül </a:t>
            </a:r>
            <a:r>
              <a:rPr lang="hu-HU" sz="2000" dirty="0">
                <a:latin typeface="Times New Roman" panose="02020603050405020304" pitchFamily="18" charset="0"/>
                <a:cs typeface="Times New Roman" panose="02020603050405020304" pitchFamily="18" charset="0"/>
              </a:rPr>
              <a:t>– </a:t>
            </a:r>
            <a:r>
              <a:rPr lang="hu-HU" sz="2000" b="1" dirty="0">
                <a:latin typeface="Times New Roman" panose="02020603050405020304" pitchFamily="18" charset="0"/>
                <a:cs typeface="Times New Roman" panose="02020603050405020304" pitchFamily="18" charset="0"/>
              </a:rPr>
              <a:t>megsemmisítheti</a:t>
            </a:r>
            <a:r>
              <a:rPr lang="hu-HU" sz="2000" dirty="0">
                <a:latin typeface="Times New Roman" panose="02020603050405020304" pitchFamily="18" charset="0"/>
                <a:cs typeface="Times New Roman" panose="02020603050405020304" pitchFamily="18" charset="0"/>
              </a:rPr>
              <a:t>, és a végrehajtót új intézkedés megtételére kötelezheti, ha a végrehajtási eljárás </a:t>
            </a:r>
            <a:r>
              <a:rPr lang="hu-HU" sz="2000" i="1" dirty="0">
                <a:latin typeface="Times New Roman" panose="02020603050405020304" pitchFamily="18" charset="0"/>
                <a:cs typeface="Times New Roman" panose="02020603050405020304" pitchFamily="18" charset="0"/>
              </a:rPr>
              <a:t>lényeges szabályainak megsértése miatt szükséges az intézkedés megismétlése</a:t>
            </a:r>
            <a:r>
              <a:rPr lang="hu-HU" sz="2000" dirty="0">
                <a:latin typeface="Times New Roman" panose="02020603050405020304" pitchFamily="18" charset="0"/>
                <a:cs typeface="Times New Roman" panose="02020603050405020304" pitchFamily="18" charset="0"/>
              </a:rPr>
              <a:t>. A végzésnek tartalmaznia kell az intézkedés megsemmisítésének okait és az új eljárásra vonatkozó utasításokat [</a:t>
            </a:r>
            <a:r>
              <a:rPr lang="hu-HU" sz="2000" dirty="0" err="1">
                <a:latin typeface="Times New Roman" panose="02020603050405020304" pitchFamily="18" charset="0"/>
                <a:cs typeface="Times New Roman" panose="02020603050405020304" pitchFamily="18" charset="0"/>
              </a:rPr>
              <a:t>Vht</a:t>
            </a:r>
            <a:r>
              <a:rPr lang="hu-HU" sz="2000" dirty="0">
                <a:latin typeface="Times New Roman" panose="02020603050405020304" pitchFamily="18" charset="0"/>
                <a:cs typeface="Times New Roman" panose="02020603050405020304" pitchFamily="18" charset="0"/>
              </a:rPr>
              <a:t>. 217/§. (4) bekezdés]. </a:t>
            </a:r>
          </a:p>
          <a:p>
            <a:pPr marL="0" indent="0" algn="just">
              <a:buNone/>
            </a:pPr>
            <a:endParaRPr lang="hu-HU"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3257345"/>
      </p:ext>
    </p:extLst>
  </p:cSld>
  <p:clrMapOvr>
    <a:masterClrMapping/>
  </p:clrMapOvr>
  <p:transition spd="slow">
    <p:push dir="u"/>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F1BC9-09B1-8330-6CBE-EDBCF3CCBD68}"/>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067FD38E-C9D3-A5BC-BC2C-218F54E843E5}"/>
              </a:ext>
            </a:extLst>
          </p:cNvPr>
          <p:cNvSpPr>
            <a:spLocks noGrp="1"/>
          </p:cNvSpPr>
          <p:nvPr>
            <p:ph idx="1"/>
          </p:nvPr>
        </p:nvSpPr>
        <p:spPr>
          <a:xfrm>
            <a:off x="838200" y="692727"/>
            <a:ext cx="10515600" cy="5484236"/>
          </a:xfrm>
        </p:spPr>
        <p:txBody>
          <a:bodyPr>
            <a:normAutofit fontScale="92500"/>
          </a:bodyPr>
          <a:lstStyle/>
          <a:p>
            <a:pPr marL="0" indent="0" algn="just">
              <a:buNone/>
            </a:pPr>
            <a:r>
              <a:rPr lang="hu-HU" sz="4000" b="1" dirty="0">
                <a:latin typeface="Times New Roman" panose="02020603050405020304" pitchFamily="18" charset="0"/>
                <a:cs typeface="Times New Roman" panose="02020603050405020304" pitchFamily="18" charset="0"/>
              </a:rPr>
              <a:t>A bíróság érdemi döntése</a:t>
            </a:r>
          </a:p>
          <a:p>
            <a:pPr marL="0" indent="0" algn="just">
              <a:buNone/>
            </a:pPr>
            <a:endParaRPr lang="hu-HU" sz="1600" b="1" dirty="0">
              <a:latin typeface="Times New Roman" panose="02020603050405020304" pitchFamily="18" charset="0"/>
              <a:cs typeface="Times New Roman" panose="02020603050405020304" pitchFamily="18" charset="0"/>
            </a:endParaRPr>
          </a:p>
          <a:p>
            <a:pPr algn="just"/>
            <a:r>
              <a:rPr lang="hu-HU" sz="2100" dirty="0">
                <a:latin typeface="Times New Roman" panose="02020603050405020304" pitchFamily="18" charset="0"/>
                <a:cs typeface="Times New Roman" panose="02020603050405020304" pitchFamily="18" charset="0"/>
              </a:rPr>
              <a:t>ha a kifogásolt </a:t>
            </a:r>
            <a:r>
              <a:rPr lang="hu-HU" sz="2100" b="1" dirty="0">
                <a:latin typeface="Times New Roman" panose="02020603050405020304" pitchFamily="18" charset="0"/>
                <a:cs typeface="Times New Roman" panose="02020603050405020304" pitchFamily="18" charset="0"/>
              </a:rPr>
              <a:t>intézkedés a jogszabályoknak megfelel vagy nem lényegesen jogszabálysértő</a:t>
            </a:r>
            <a:r>
              <a:rPr lang="hu-HU" sz="2100" dirty="0">
                <a:latin typeface="Times New Roman" panose="02020603050405020304" pitchFamily="18" charset="0"/>
                <a:cs typeface="Times New Roman" panose="02020603050405020304" pitchFamily="18" charset="0"/>
              </a:rPr>
              <a:t>, a bíróság a </a:t>
            </a:r>
            <a:r>
              <a:rPr lang="hu-HU" sz="2100" b="1" dirty="0">
                <a:latin typeface="Times New Roman" panose="02020603050405020304" pitchFamily="18" charset="0"/>
                <a:cs typeface="Times New Roman" panose="02020603050405020304" pitchFamily="18" charset="0"/>
              </a:rPr>
              <a:t>kifogásolt intézkedést hatályában fenntartja és a kifogást elutasítja,</a:t>
            </a:r>
          </a:p>
          <a:p>
            <a:pPr marL="0" indent="0" algn="just">
              <a:buNone/>
            </a:pPr>
            <a:endParaRPr lang="hu-HU" sz="2100" dirty="0">
              <a:latin typeface="Times New Roman" panose="02020603050405020304" pitchFamily="18" charset="0"/>
              <a:cs typeface="Times New Roman" panose="02020603050405020304" pitchFamily="18" charset="0"/>
            </a:endParaRPr>
          </a:p>
          <a:p>
            <a:pPr algn="just"/>
            <a:r>
              <a:rPr lang="hu-HU" sz="2100" dirty="0">
                <a:latin typeface="Times New Roman" panose="02020603050405020304" pitchFamily="18" charset="0"/>
                <a:cs typeface="Times New Roman" panose="02020603050405020304" pitchFamily="18" charset="0"/>
              </a:rPr>
              <a:t>ha a kifogásolt </a:t>
            </a:r>
            <a:r>
              <a:rPr lang="hu-HU" sz="2100" b="1" dirty="0">
                <a:latin typeface="Times New Roman" panose="02020603050405020304" pitchFamily="18" charset="0"/>
                <a:cs typeface="Times New Roman" panose="02020603050405020304" pitchFamily="18" charset="0"/>
              </a:rPr>
              <a:t>intézkedés lényegesen jogszabálysértő</a:t>
            </a:r>
            <a:r>
              <a:rPr lang="hu-HU" sz="2100" dirty="0">
                <a:latin typeface="Times New Roman" panose="02020603050405020304" pitchFamily="18" charset="0"/>
                <a:cs typeface="Times New Roman" panose="02020603050405020304" pitchFamily="18" charset="0"/>
              </a:rPr>
              <a:t>, a bíróság a </a:t>
            </a:r>
            <a:r>
              <a:rPr lang="hu-HU" sz="2100" b="1" dirty="0">
                <a:latin typeface="Times New Roman" panose="02020603050405020304" pitchFamily="18" charset="0"/>
                <a:cs typeface="Times New Roman" panose="02020603050405020304" pitchFamily="18" charset="0"/>
              </a:rPr>
              <a:t>kifogásolt intézkedést egészben vagy részben megsemmisíti</a:t>
            </a:r>
            <a:r>
              <a:rPr lang="hu-HU" sz="2100" dirty="0">
                <a:latin typeface="Times New Roman" panose="02020603050405020304" pitchFamily="18" charset="0"/>
                <a:cs typeface="Times New Roman" panose="02020603050405020304" pitchFamily="18" charset="0"/>
              </a:rPr>
              <a:t>, vagy – ha jogszabály ezt lehetővé teszi és a döntéshez szükséges tények megállapíthatók – a végrehajtó </a:t>
            </a:r>
            <a:r>
              <a:rPr lang="hu-HU" sz="2100" b="1" dirty="0">
                <a:latin typeface="Times New Roman" panose="02020603050405020304" pitchFamily="18" charset="0"/>
                <a:cs typeface="Times New Roman" panose="02020603050405020304" pitchFamily="18" charset="0"/>
              </a:rPr>
              <a:t>intézkedését egészben vagy részben megváltoztatja</a:t>
            </a:r>
            <a:r>
              <a:rPr lang="hu-HU" sz="2100" dirty="0">
                <a:latin typeface="Times New Roman" panose="02020603050405020304" pitchFamily="18" charset="0"/>
                <a:cs typeface="Times New Roman" panose="02020603050405020304" pitchFamily="18" charset="0"/>
              </a:rPr>
              <a:t>, </a:t>
            </a:r>
            <a:r>
              <a:rPr lang="hu-HU" sz="2100" b="1" dirty="0">
                <a:latin typeface="Times New Roman" panose="02020603050405020304" pitchFamily="18" charset="0"/>
                <a:cs typeface="Times New Roman" panose="02020603050405020304" pitchFamily="18" charset="0"/>
              </a:rPr>
              <a:t>intézkedés elmulasztása </a:t>
            </a:r>
            <a:r>
              <a:rPr lang="hu-HU" sz="2100" dirty="0">
                <a:latin typeface="Times New Roman" panose="02020603050405020304" pitchFamily="18" charset="0"/>
                <a:cs typeface="Times New Roman" panose="02020603050405020304" pitchFamily="18" charset="0"/>
              </a:rPr>
              <a:t>esetén pedig az </a:t>
            </a:r>
            <a:r>
              <a:rPr lang="hu-HU" sz="2100" b="1" dirty="0">
                <a:latin typeface="Times New Roman" panose="02020603050405020304" pitchFamily="18" charset="0"/>
                <a:cs typeface="Times New Roman" panose="02020603050405020304" pitchFamily="18" charset="0"/>
              </a:rPr>
              <a:t>elmulasztott intézkedés megtételére utasítja a végrehajtót </a:t>
            </a:r>
          </a:p>
          <a:p>
            <a:pPr marL="0" indent="0" algn="just">
              <a:buNone/>
            </a:pPr>
            <a:endParaRPr lang="hu-HU" sz="2100" dirty="0">
              <a:latin typeface="Times New Roman" panose="02020603050405020304" pitchFamily="18" charset="0"/>
              <a:cs typeface="Times New Roman" panose="02020603050405020304" pitchFamily="18" charset="0"/>
            </a:endParaRPr>
          </a:p>
          <a:p>
            <a:pPr marL="0" indent="0" algn="just">
              <a:buNone/>
            </a:pPr>
            <a:r>
              <a:rPr lang="hu-HU" sz="2100" dirty="0">
                <a:latin typeface="Times New Roman" panose="02020603050405020304" pitchFamily="18" charset="0"/>
                <a:cs typeface="Times New Roman" panose="02020603050405020304" pitchFamily="18" charset="0"/>
              </a:rPr>
              <a:t>[</a:t>
            </a:r>
            <a:r>
              <a:rPr lang="hu-HU" sz="2100" dirty="0" err="1">
                <a:latin typeface="Times New Roman" panose="02020603050405020304" pitchFamily="18" charset="0"/>
                <a:cs typeface="Times New Roman" panose="02020603050405020304" pitchFamily="18" charset="0"/>
              </a:rPr>
              <a:t>Vht</a:t>
            </a:r>
            <a:r>
              <a:rPr lang="hu-HU" sz="2100" dirty="0">
                <a:latin typeface="Times New Roman" panose="02020603050405020304" pitchFamily="18" charset="0"/>
                <a:cs typeface="Times New Roman" panose="02020603050405020304" pitchFamily="18" charset="0"/>
              </a:rPr>
              <a:t>. 217/A. § (5) bekezdés].</a:t>
            </a:r>
            <a:endParaRPr lang="hu-HU"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8638618"/>
      </p:ext>
    </p:extLst>
  </p:cSld>
  <p:clrMapOvr>
    <a:masterClrMapping/>
  </p:clrMapOvr>
  <p:transition spd="slow">
    <p:push dir="u"/>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A907B2-1085-895A-7147-39C919402D35}"/>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C904BBC8-F179-D900-3D38-83F044F15C53}"/>
              </a:ext>
            </a:extLst>
          </p:cNvPr>
          <p:cNvSpPr>
            <a:spLocks noGrp="1"/>
          </p:cNvSpPr>
          <p:nvPr>
            <p:ph idx="1"/>
          </p:nvPr>
        </p:nvSpPr>
        <p:spPr>
          <a:xfrm>
            <a:off x="838200" y="692727"/>
            <a:ext cx="10515600" cy="5484236"/>
          </a:xfrm>
        </p:spPr>
        <p:txBody>
          <a:bodyPr>
            <a:normAutofit/>
          </a:bodyPr>
          <a:lstStyle/>
          <a:p>
            <a:pPr marL="0" indent="0" algn="just">
              <a:buNone/>
            </a:pPr>
            <a:r>
              <a:rPr lang="hu-HU" sz="2800" b="1" dirty="0">
                <a:latin typeface="Times New Roman" panose="02020603050405020304" pitchFamily="18" charset="0"/>
                <a:cs typeface="Times New Roman" panose="02020603050405020304" pitchFamily="18" charset="0"/>
              </a:rPr>
              <a:t>A végrehajtás foganatosítása során a fellebbezés</a:t>
            </a:r>
          </a:p>
          <a:p>
            <a:pPr marL="0" indent="0" algn="just">
              <a:buNone/>
            </a:pPr>
            <a:endParaRPr lang="hu-HU" sz="1600" b="1" dirty="0">
              <a:latin typeface="Times New Roman" panose="02020603050405020304" pitchFamily="18" charset="0"/>
              <a:cs typeface="Times New Roman" panose="02020603050405020304" pitchFamily="18" charset="0"/>
            </a:endParaRPr>
          </a:p>
          <a:p>
            <a:pPr marL="0" indent="0" algn="just">
              <a:buNone/>
            </a:pPr>
            <a:r>
              <a:rPr lang="hu-HU" sz="2000" dirty="0">
                <a:latin typeface="Times New Roman" panose="02020603050405020304" pitchFamily="18" charset="0"/>
                <a:cs typeface="Times New Roman" panose="02020603050405020304" pitchFamily="18" charset="0"/>
              </a:rPr>
              <a:t>A </a:t>
            </a:r>
            <a:r>
              <a:rPr lang="hu-HU" sz="2000" b="1" dirty="0">
                <a:latin typeface="Times New Roman" panose="02020603050405020304" pitchFamily="18" charset="0"/>
                <a:cs typeface="Times New Roman" panose="02020603050405020304" pitchFamily="18" charset="0"/>
              </a:rPr>
              <a:t>bíróságnak</a:t>
            </a:r>
            <a:r>
              <a:rPr lang="hu-HU" sz="2000" dirty="0">
                <a:latin typeface="Times New Roman" panose="02020603050405020304" pitchFamily="18" charset="0"/>
                <a:cs typeface="Times New Roman" panose="02020603050405020304" pitchFamily="18" charset="0"/>
              </a:rPr>
              <a:t> a végrehajtás foganatosítása során hozott </a:t>
            </a:r>
            <a:r>
              <a:rPr lang="hu-HU" sz="2000" b="1" dirty="0">
                <a:latin typeface="Times New Roman" panose="02020603050405020304" pitchFamily="18" charset="0"/>
                <a:cs typeface="Times New Roman" panose="02020603050405020304" pitchFamily="18" charset="0"/>
              </a:rPr>
              <a:t>végzése</a:t>
            </a:r>
            <a:r>
              <a:rPr lang="hu-HU" sz="2000" dirty="0">
                <a:latin typeface="Times New Roman" panose="02020603050405020304" pitchFamily="18" charset="0"/>
                <a:cs typeface="Times New Roman" panose="02020603050405020304" pitchFamily="18" charset="0"/>
              </a:rPr>
              <a:t> ellen </a:t>
            </a:r>
            <a:r>
              <a:rPr lang="hu-HU" sz="2000" b="1" dirty="0">
                <a:latin typeface="Times New Roman" panose="02020603050405020304" pitchFamily="18" charset="0"/>
                <a:cs typeface="Times New Roman" panose="02020603050405020304" pitchFamily="18" charset="0"/>
              </a:rPr>
              <a:t>fellebbezésnek</a:t>
            </a:r>
            <a:r>
              <a:rPr lang="hu-HU" sz="2000" dirty="0">
                <a:latin typeface="Times New Roman" panose="02020603050405020304" pitchFamily="18" charset="0"/>
                <a:cs typeface="Times New Roman" panose="02020603050405020304" pitchFamily="18" charset="0"/>
              </a:rPr>
              <a:t> van helye [</a:t>
            </a:r>
            <a:r>
              <a:rPr lang="hu-HU" sz="2000" dirty="0" err="1">
                <a:latin typeface="Times New Roman" panose="02020603050405020304" pitchFamily="18" charset="0"/>
                <a:cs typeface="Times New Roman" panose="02020603050405020304" pitchFamily="18" charset="0"/>
              </a:rPr>
              <a:t>Vht</a:t>
            </a:r>
            <a:r>
              <a:rPr lang="hu-HU" sz="2000" dirty="0">
                <a:latin typeface="Times New Roman" panose="02020603050405020304" pitchFamily="18" charset="0"/>
                <a:cs typeface="Times New Roman" panose="02020603050405020304" pitchFamily="18" charset="0"/>
              </a:rPr>
              <a:t>. 218. § (1) bekezdés].</a:t>
            </a:r>
          </a:p>
          <a:p>
            <a:pPr marL="0" indent="0" algn="just">
              <a:buNone/>
            </a:pPr>
            <a:r>
              <a:rPr lang="hu-HU" sz="2000" i="1" dirty="0">
                <a:latin typeface="Times New Roman" panose="02020603050405020304" pitchFamily="18" charset="0"/>
                <a:cs typeface="Times New Roman" panose="02020603050405020304" pitchFamily="18" charset="0"/>
              </a:rPr>
              <a:t>Bizonyos esetekben </a:t>
            </a:r>
            <a:r>
              <a:rPr lang="hu-HU" sz="2000" dirty="0">
                <a:latin typeface="Times New Roman" panose="02020603050405020304" pitchFamily="18" charset="0"/>
                <a:cs typeface="Times New Roman" panose="02020603050405020304" pitchFamily="18" charset="0"/>
              </a:rPr>
              <a:t>a </a:t>
            </a:r>
            <a:r>
              <a:rPr lang="hu-HU" sz="2000" b="1" dirty="0">
                <a:latin typeface="Times New Roman" panose="02020603050405020304" pitchFamily="18" charset="0"/>
                <a:cs typeface="Times New Roman" panose="02020603050405020304" pitchFamily="18" charset="0"/>
              </a:rPr>
              <a:t>végrehajtót</a:t>
            </a:r>
            <a:r>
              <a:rPr lang="hu-HU" sz="2000" dirty="0">
                <a:latin typeface="Times New Roman" panose="02020603050405020304" pitchFamily="18" charset="0"/>
                <a:cs typeface="Times New Roman" panose="02020603050405020304" pitchFamily="18" charset="0"/>
              </a:rPr>
              <a:t> is megilleti a fellebbezési jog [</a:t>
            </a:r>
            <a:r>
              <a:rPr lang="hu-HU" sz="2000" dirty="0" err="1">
                <a:latin typeface="Times New Roman" panose="02020603050405020304" pitchFamily="18" charset="0"/>
                <a:cs typeface="Times New Roman" panose="02020603050405020304" pitchFamily="18" charset="0"/>
              </a:rPr>
              <a:t>Vht</a:t>
            </a:r>
            <a:r>
              <a:rPr lang="hu-HU" sz="2000" dirty="0">
                <a:latin typeface="Times New Roman" panose="02020603050405020304" pitchFamily="18" charset="0"/>
                <a:cs typeface="Times New Roman" panose="02020603050405020304" pitchFamily="18" charset="0"/>
              </a:rPr>
              <a:t>. 218. § (2) bekezdés]. </a:t>
            </a:r>
          </a:p>
          <a:p>
            <a:pPr marL="0" indent="0" algn="just">
              <a:buNone/>
            </a:pPr>
            <a:endParaRPr lang="hu-HU" sz="2000" dirty="0">
              <a:latin typeface="Times New Roman" panose="02020603050405020304" pitchFamily="18" charset="0"/>
              <a:cs typeface="Times New Roman" panose="02020603050405020304" pitchFamily="18" charset="0"/>
            </a:endParaRPr>
          </a:p>
          <a:p>
            <a:pPr marL="0" indent="0" algn="just">
              <a:buNone/>
            </a:pPr>
            <a:r>
              <a:rPr lang="hu-HU" sz="2800" b="1" dirty="0">
                <a:latin typeface="Times New Roman" panose="02020603050405020304" pitchFamily="18" charset="0"/>
                <a:cs typeface="Times New Roman" panose="02020603050405020304" pitchFamily="18" charset="0"/>
              </a:rPr>
              <a:t>Más jogorvoslatok a végrehajtás foganatosítása során</a:t>
            </a:r>
          </a:p>
          <a:p>
            <a:pPr marL="0" indent="0" algn="just">
              <a:buNone/>
            </a:pPr>
            <a:endParaRPr lang="hu-HU" sz="1600" b="1" dirty="0">
              <a:latin typeface="Times New Roman" panose="02020603050405020304" pitchFamily="18" charset="0"/>
              <a:cs typeface="Times New Roman" panose="02020603050405020304" pitchFamily="18" charset="0"/>
            </a:endParaRPr>
          </a:p>
          <a:p>
            <a:pPr marL="0" indent="0" algn="just">
              <a:buNone/>
            </a:pPr>
            <a:r>
              <a:rPr lang="hu-HU" sz="2000" dirty="0">
                <a:latin typeface="Times New Roman" panose="02020603050405020304" pitchFamily="18" charset="0"/>
                <a:cs typeface="Times New Roman" panose="02020603050405020304" pitchFamily="18" charset="0"/>
              </a:rPr>
              <a:t>Ha a végrehajtás foganatosítása során a jogsérelem a rendőrség, az ingatlanügyi hatóság vagy más szerv eljárásában történt, az </a:t>
            </a:r>
            <a:r>
              <a:rPr lang="hu-HU" sz="2000" i="1" dirty="0">
                <a:latin typeface="Times New Roman" panose="02020603050405020304" pitchFamily="18" charset="0"/>
                <a:cs typeface="Times New Roman" panose="02020603050405020304" pitchFamily="18" charset="0"/>
              </a:rPr>
              <a:t>említett szervek eljárásáról szóló jogszabályok szerint van helye jogorvoslatnak</a:t>
            </a:r>
            <a:r>
              <a:rPr lang="hu-HU" sz="2000" dirty="0">
                <a:latin typeface="Times New Roman" panose="02020603050405020304" pitchFamily="18" charset="0"/>
                <a:cs typeface="Times New Roman" panose="02020603050405020304" pitchFamily="18" charset="0"/>
              </a:rPr>
              <a:t> [</a:t>
            </a:r>
            <a:r>
              <a:rPr lang="hu-HU" sz="2000" dirty="0" err="1">
                <a:latin typeface="Times New Roman" panose="02020603050405020304" pitchFamily="18" charset="0"/>
                <a:cs typeface="Times New Roman" panose="02020603050405020304" pitchFamily="18" charset="0"/>
              </a:rPr>
              <a:t>Vht</a:t>
            </a:r>
            <a:r>
              <a:rPr lang="hu-HU" sz="2000" dirty="0">
                <a:latin typeface="Times New Roman" panose="02020603050405020304" pitchFamily="18" charset="0"/>
                <a:cs typeface="Times New Roman" panose="02020603050405020304" pitchFamily="18" charset="0"/>
              </a:rPr>
              <a:t>. 220. §].</a:t>
            </a:r>
          </a:p>
          <a:p>
            <a:pPr marL="0" indent="0" algn="just">
              <a:buNone/>
            </a:pPr>
            <a:endParaRPr lang="hu-HU" sz="2000" dirty="0">
              <a:latin typeface="Times New Roman" panose="02020603050405020304" pitchFamily="18" charset="0"/>
              <a:cs typeface="Times New Roman" panose="02020603050405020304" pitchFamily="18" charset="0"/>
            </a:endParaRPr>
          </a:p>
          <a:p>
            <a:pPr marL="0" indent="0" algn="just">
              <a:buNone/>
            </a:pPr>
            <a:endParaRPr lang="hu-HU"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7192687"/>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70000" lnSpcReduction="20000"/>
          </a:bodyPr>
          <a:lstStyle/>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3400" dirty="0">
                <a:latin typeface="Times New Roman" panose="02020603050405020304" pitchFamily="18" charset="0"/>
                <a:cs typeface="Times New Roman" panose="02020603050405020304" pitchFamily="18" charset="0"/>
              </a:rPr>
              <a:t>2.) A </a:t>
            </a:r>
            <a:r>
              <a:rPr lang="hu-HU" sz="3400" b="1" dirty="0">
                <a:latin typeface="Times New Roman" panose="02020603050405020304" pitchFamily="18" charset="0"/>
                <a:cs typeface="Times New Roman" panose="02020603050405020304" pitchFamily="18" charset="0"/>
              </a:rPr>
              <a:t>jogorvoslatot elbíráló bíróság</a:t>
            </a:r>
          </a:p>
          <a:p>
            <a:pPr marL="0" indent="0" algn="just">
              <a:buNone/>
            </a:pPr>
            <a:endParaRPr lang="hu-HU" sz="2600" b="1" dirty="0">
              <a:latin typeface="Times New Roman" panose="02020603050405020304" pitchFamily="18" charset="0"/>
              <a:cs typeface="Times New Roman" panose="02020603050405020304" pitchFamily="18" charset="0"/>
            </a:endParaRPr>
          </a:p>
          <a:p>
            <a:pPr lvl="1" algn="just"/>
            <a:r>
              <a:rPr lang="hu-HU" sz="2800" b="1" dirty="0">
                <a:latin typeface="Times New Roman" panose="02020603050405020304" pitchFamily="18" charset="0"/>
                <a:cs typeface="Times New Roman" panose="02020603050405020304" pitchFamily="18" charset="0"/>
              </a:rPr>
              <a:t>ha a végrehajtható okirat vagy a végrehajtó intézkedése ellen jogorvoslatot rendeltek el [</a:t>
            </a:r>
            <a:r>
              <a:rPr lang="hu-HU" sz="2800" b="1" dirty="0" err="1">
                <a:latin typeface="Times New Roman" panose="02020603050405020304" pitchFamily="18" charset="0"/>
                <a:cs typeface="Times New Roman" panose="02020603050405020304" pitchFamily="18" charset="0"/>
              </a:rPr>
              <a:t>Vht</a:t>
            </a:r>
            <a:r>
              <a:rPr lang="hu-HU" sz="2800" b="1" dirty="0">
                <a:latin typeface="Times New Roman" panose="02020603050405020304" pitchFamily="18" charset="0"/>
                <a:cs typeface="Times New Roman" panose="02020603050405020304" pitchFamily="18" charset="0"/>
              </a:rPr>
              <a:t>. 49. § (1) bekezdés].</a:t>
            </a:r>
          </a:p>
          <a:p>
            <a:pPr marL="0" indent="0" algn="just">
              <a:buNone/>
            </a:pPr>
            <a:endParaRPr lang="hu-HU" sz="3200" dirty="0">
              <a:latin typeface="Times New Roman" panose="02020603050405020304" pitchFamily="18" charset="0"/>
              <a:cs typeface="Times New Roman" panose="02020603050405020304" pitchFamily="18" charset="0"/>
            </a:endParaRPr>
          </a:p>
          <a:p>
            <a:pPr marL="0" indent="0" algn="just">
              <a:buNone/>
            </a:pPr>
            <a:r>
              <a:rPr lang="hu-HU" sz="3200" dirty="0">
                <a:latin typeface="Times New Roman" panose="02020603050405020304" pitchFamily="18" charset="0"/>
                <a:cs typeface="Times New Roman" panose="02020603050405020304" pitchFamily="18" charset="0"/>
              </a:rPr>
              <a:t>3.) A perbíróság</a:t>
            </a:r>
          </a:p>
          <a:p>
            <a:pPr marL="0" indent="0" algn="just">
              <a:buNone/>
            </a:pPr>
            <a:endParaRPr lang="hu-HU" sz="2800" dirty="0">
              <a:latin typeface="Times New Roman" panose="02020603050405020304" pitchFamily="18" charset="0"/>
              <a:cs typeface="Times New Roman" panose="02020603050405020304" pitchFamily="18" charset="0"/>
            </a:endParaRPr>
          </a:p>
          <a:p>
            <a:pPr lvl="1" algn="just"/>
            <a:r>
              <a:rPr lang="hu-HU" sz="2800" dirty="0">
                <a:latin typeface="Times New Roman" panose="02020603050405020304" pitchFamily="18" charset="0"/>
                <a:cs typeface="Times New Roman" panose="02020603050405020304" pitchFamily="18" charset="0"/>
              </a:rPr>
              <a:t>ha ezt a Pp. Vagy más törvény lehetővé teszi [</a:t>
            </a:r>
            <a:r>
              <a:rPr lang="hu-HU" sz="2800" dirty="0" err="1">
                <a:latin typeface="Times New Roman" panose="02020603050405020304" pitchFamily="18" charset="0"/>
                <a:cs typeface="Times New Roman" panose="02020603050405020304" pitchFamily="18" charset="0"/>
              </a:rPr>
              <a:t>Vht</a:t>
            </a:r>
            <a:r>
              <a:rPr lang="hu-HU" sz="2800" dirty="0">
                <a:latin typeface="Times New Roman" panose="02020603050405020304" pitchFamily="18" charset="0"/>
                <a:cs typeface="Times New Roman" panose="02020603050405020304" pitchFamily="18" charset="0"/>
              </a:rPr>
              <a:t>. 49. § (2) bekezdés];</a:t>
            </a:r>
          </a:p>
          <a:p>
            <a:pPr lvl="1" algn="just"/>
            <a:endParaRPr lang="hu-HU" sz="2800" dirty="0">
              <a:latin typeface="Times New Roman" panose="02020603050405020304" pitchFamily="18" charset="0"/>
              <a:cs typeface="Times New Roman" panose="02020603050405020304" pitchFamily="18" charset="0"/>
            </a:endParaRPr>
          </a:p>
          <a:p>
            <a:pPr marL="457200" lvl="1" indent="0" algn="just">
              <a:buNone/>
            </a:pPr>
            <a:r>
              <a:rPr lang="hu-HU" sz="2800" dirty="0">
                <a:latin typeface="Times New Roman" panose="02020603050405020304" pitchFamily="18" charset="0"/>
                <a:cs typeface="Times New Roman" panose="02020603050405020304" pitchFamily="18" charset="0"/>
              </a:rPr>
              <a:t>   (generális felfüggesztési okként a Pp. 129. §-a alapján vagy </a:t>
            </a:r>
          </a:p>
          <a:p>
            <a:pPr marL="457200" lvl="1" indent="0" algn="just">
              <a:buNone/>
            </a:pPr>
            <a:r>
              <a:rPr lang="hu-HU" sz="2800" dirty="0">
                <a:latin typeface="Times New Roman" panose="02020603050405020304" pitchFamily="18" charset="0"/>
                <a:cs typeface="Times New Roman" panose="02020603050405020304" pitchFamily="18" charset="0"/>
              </a:rPr>
              <a:t>    tipikusan a végrehajtás megszüntetése iránti per során eljáróbíróság a Pp. 534. §-a alapján)</a:t>
            </a:r>
          </a:p>
          <a:p>
            <a:pPr marL="457200" lvl="1" indent="0" algn="just">
              <a:buNone/>
            </a:pPr>
            <a:endParaRPr lang="hu-HU" sz="2800" dirty="0">
              <a:latin typeface="Times New Roman" panose="02020603050405020304" pitchFamily="18" charset="0"/>
              <a:cs typeface="Times New Roman" panose="02020603050405020304" pitchFamily="18" charset="0"/>
            </a:endParaRPr>
          </a:p>
          <a:p>
            <a:pPr marL="0" indent="0" algn="just">
              <a:buNone/>
            </a:pPr>
            <a:r>
              <a:rPr lang="hu-HU" sz="2600" dirty="0">
                <a:latin typeface="Times New Roman" panose="02020603050405020304" pitchFamily="18" charset="0"/>
                <a:cs typeface="Times New Roman" panose="02020603050405020304" pitchFamily="18" charset="0"/>
              </a:rPr>
              <a:t>A</a:t>
            </a:r>
          </a:p>
          <a:p>
            <a:pPr marL="0" indent="0" algn="just">
              <a:buNone/>
            </a:pPr>
            <a:endParaRPr lang="hu-HU" sz="2600" dirty="0">
              <a:latin typeface="Times New Roman" panose="02020603050405020304" pitchFamily="18" charset="0"/>
              <a:cs typeface="Times New Roman" panose="02020603050405020304" pitchFamily="18" charset="0"/>
            </a:endParaRPr>
          </a:p>
          <a:p>
            <a:pPr marL="0" indent="0">
              <a:buNone/>
            </a:pPr>
            <a:endParaRPr lang="hu-HU" sz="1800" dirty="0"/>
          </a:p>
          <a:p>
            <a:endParaRPr lang="hu-HU" sz="1800" dirty="0"/>
          </a:p>
          <a:p>
            <a:endParaRPr lang="hu-HU" sz="1800" dirty="0"/>
          </a:p>
          <a:p>
            <a:pPr marL="0" indent="0">
              <a:buNone/>
            </a:pPr>
            <a:endParaRPr lang="hu-HU" dirty="0"/>
          </a:p>
          <a:p>
            <a:endParaRPr lang="hu-HU" dirty="0"/>
          </a:p>
        </p:txBody>
      </p:sp>
    </p:spTree>
    <p:extLst>
      <p:ext uri="{BB962C8B-B14F-4D97-AF65-F5344CB8AC3E}">
        <p14:creationId xmlns:p14="http://schemas.microsoft.com/office/powerpoint/2010/main" val="2442080225"/>
      </p:ext>
    </p:extLst>
  </p:cSld>
  <p:clrMapOvr>
    <a:masterClrMapping/>
  </p:clrMapOvr>
  <p:transition spd="slow">
    <p:push dir="u"/>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856D1A-749B-7AFE-533F-EAF3DEFE46EC}"/>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B15FD4F8-265A-A768-D735-85D1F7BAE7F6}"/>
              </a:ext>
            </a:extLst>
          </p:cNvPr>
          <p:cNvSpPr>
            <a:spLocks noGrp="1"/>
          </p:cNvSpPr>
          <p:nvPr>
            <p:ph idx="1"/>
          </p:nvPr>
        </p:nvSpPr>
        <p:spPr>
          <a:xfrm>
            <a:off x="838200" y="692727"/>
            <a:ext cx="10515600" cy="5484236"/>
          </a:xfrm>
        </p:spPr>
        <p:txBody>
          <a:bodyPr>
            <a:normAutofit fontScale="77500" lnSpcReduction="20000"/>
          </a:bodyPr>
          <a:lstStyle/>
          <a:p>
            <a:pPr marL="0" indent="0" algn="just">
              <a:buNone/>
            </a:pPr>
            <a:r>
              <a:rPr lang="hu-HU" sz="3600" b="1" dirty="0">
                <a:latin typeface="Times New Roman" panose="02020603050405020304" pitchFamily="18" charset="0"/>
                <a:cs typeface="Times New Roman" panose="02020603050405020304" pitchFamily="18" charset="0"/>
              </a:rPr>
              <a:t>A végrehajtóval szembeni panasz</a:t>
            </a:r>
          </a:p>
          <a:p>
            <a:pPr marL="0" indent="0" algn="just">
              <a:buNone/>
            </a:pPr>
            <a:endParaRPr lang="hu-HU" sz="2800" b="1" dirty="0">
              <a:latin typeface="Times New Roman" panose="02020603050405020304" pitchFamily="18" charset="0"/>
              <a:cs typeface="Times New Roman" panose="02020603050405020304" pitchFamily="18" charset="0"/>
            </a:endParaRPr>
          </a:p>
          <a:p>
            <a:pPr marL="0" indent="0" algn="just">
              <a:buNone/>
            </a:pPr>
            <a:r>
              <a:rPr lang="hu-HU" sz="2000" dirty="0">
                <a:latin typeface="Times New Roman" panose="02020603050405020304" pitchFamily="18" charset="0"/>
                <a:cs typeface="Times New Roman" panose="02020603050405020304" pitchFamily="18" charset="0"/>
              </a:rPr>
              <a:t>Az önálló bírósági végrehajtó intézkedése ellen benyújtott panaszügyek intézéséről, a panaszügyek felügyeletéről és a fegyelmi eljárások nyilvántartásáról szóló </a:t>
            </a:r>
            <a:r>
              <a:rPr lang="hu-HU" sz="2000" b="1" dirty="0">
                <a:latin typeface="Times New Roman" panose="02020603050405020304" pitchFamily="18" charset="0"/>
                <a:cs typeface="Times New Roman" panose="02020603050405020304" pitchFamily="18" charset="0"/>
              </a:rPr>
              <a:t>10/2021. (X. 29.) SZTFH rendelet szabályai az irányadók</a:t>
            </a:r>
            <a:r>
              <a:rPr lang="hu-HU" sz="2000" dirty="0">
                <a:latin typeface="Times New Roman" panose="02020603050405020304" pitchFamily="18" charset="0"/>
                <a:cs typeface="Times New Roman" panose="02020603050405020304" pitchFamily="18" charset="0"/>
              </a:rPr>
              <a:t>, amelynek a 2. § (1) bekezdése  rögzíti a </a:t>
            </a:r>
            <a:r>
              <a:rPr lang="hu-HU" sz="2000" b="1" dirty="0">
                <a:latin typeface="Times New Roman" panose="02020603050405020304" pitchFamily="18" charset="0"/>
                <a:cs typeface="Times New Roman" panose="02020603050405020304" pitchFamily="18" charset="0"/>
              </a:rPr>
              <a:t>panasz fogalmát</a:t>
            </a:r>
            <a:r>
              <a:rPr lang="hu-HU" sz="2000" dirty="0">
                <a:latin typeface="Times New Roman" panose="02020603050405020304" pitchFamily="18" charset="0"/>
                <a:cs typeface="Times New Roman" panose="02020603050405020304" pitchFamily="18" charset="0"/>
              </a:rPr>
              <a:t>: a panasz az önálló bírósági végrehajtó, az önálló bírósági végrehajtó-helyettes vagy az önálló bírósági végrehajtójelölt tevékenységével kapcsolatban benyújtott olyan kérelem, amely egyéni jog- vagy érdeksérelem megszüntetésére irányul, és amelynek elintézése nem tartozik bíróság, hatóság vagy más szerv hatáskörébe. </a:t>
            </a:r>
          </a:p>
          <a:p>
            <a:pPr marL="0" indent="0" algn="just">
              <a:buNone/>
            </a:pPr>
            <a:endParaRPr lang="hu-HU" sz="2000" dirty="0">
              <a:latin typeface="Times New Roman" panose="02020603050405020304" pitchFamily="18" charset="0"/>
              <a:cs typeface="Times New Roman" panose="02020603050405020304" pitchFamily="18" charset="0"/>
            </a:endParaRPr>
          </a:p>
          <a:p>
            <a:pPr marL="0" indent="0" algn="just">
              <a:buNone/>
            </a:pPr>
            <a:r>
              <a:rPr lang="hu-HU" sz="2000" dirty="0">
                <a:latin typeface="Times New Roman" panose="02020603050405020304" pitchFamily="18" charset="0"/>
                <a:cs typeface="Times New Roman" panose="02020603050405020304" pitchFamily="18" charset="0"/>
              </a:rPr>
              <a:t>A panasz vizsgálata a kifogással szemben nem a bíróság, hanem a </a:t>
            </a:r>
            <a:r>
              <a:rPr lang="hu-HU" sz="2000" b="1" dirty="0">
                <a:latin typeface="Times New Roman" panose="02020603050405020304" pitchFamily="18" charset="0"/>
                <a:cs typeface="Times New Roman" panose="02020603050405020304" pitchFamily="18" charset="0"/>
              </a:rPr>
              <a:t>Magyar Bírósági Végrehajtói Kar feladata.</a:t>
            </a:r>
          </a:p>
          <a:p>
            <a:pPr marL="0" indent="0" algn="just">
              <a:buNone/>
            </a:pPr>
            <a:endParaRPr lang="hu-HU" sz="2000" dirty="0">
              <a:latin typeface="Times New Roman" panose="02020603050405020304" pitchFamily="18" charset="0"/>
              <a:cs typeface="Times New Roman" panose="02020603050405020304" pitchFamily="18" charset="0"/>
            </a:endParaRPr>
          </a:p>
          <a:p>
            <a:pPr marL="0" indent="0" algn="just">
              <a:buNone/>
            </a:pPr>
            <a:r>
              <a:rPr lang="hu-HU" sz="2000" b="1" dirty="0">
                <a:latin typeface="Times New Roman" panose="02020603050405020304" pitchFamily="18" charset="0"/>
                <a:cs typeface="Times New Roman" panose="02020603050405020304" pitchFamily="18" charset="0"/>
              </a:rPr>
              <a:t>Konkrét példa</a:t>
            </a:r>
            <a:r>
              <a:rPr lang="hu-HU" sz="2000" dirty="0">
                <a:latin typeface="Times New Roman" panose="02020603050405020304" pitchFamily="18" charset="0"/>
                <a:cs typeface="Times New Roman" panose="02020603050405020304" pitchFamily="18" charset="0"/>
              </a:rPr>
              <a:t>: ha a végrehajtó akár az adós, akár a végrehajtást kérő (vagy egyéb érdekelt) ügyét nem etikusan intézi el, nem a megfelelő hangnemben beszél az adott személlyel, magatartása panasz alapját képezheti, hiszen konkrét normatív előírás erre nézve nem létezik. </a:t>
            </a:r>
          </a:p>
          <a:p>
            <a:pPr marL="0" indent="0" algn="just">
              <a:buNone/>
            </a:pPr>
            <a:endParaRPr lang="hu-HU" sz="2000" dirty="0">
              <a:latin typeface="Times New Roman" panose="02020603050405020304" pitchFamily="18" charset="0"/>
              <a:cs typeface="Times New Roman" panose="02020603050405020304" pitchFamily="18" charset="0"/>
            </a:endParaRPr>
          </a:p>
          <a:p>
            <a:pPr marL="0" indent="0" algn="just">
              <a:buNone/>
            </a:pPr>
            <a:r>
              <a:rPr lang="hu-HU" sz="2100" dirty="0">
                <a:latin typeface="Times New Roman" panose="02020603050405020304" pitchFamily="18" charset="0"/>
                <a:cs typeface="Times New Roman" panose="02020603050405020304" pitchFamily="18" charset="0"/>
              </a:rPr>
              <a:t>A 10/2021. (X. 29.) SZTFH rendelet 2. § (2) bekezdés a </a:t>
            </a:r>
            <a:r>
              <a:rPr lang="hu-HU" sz="2100" b="1" dirty="0">
                <a:latin typeface="Times New Roman" panose="02020603050405020304" pitchFamily="18" charset="0"/>
                <a:cs typeface="Times New Roman" panose="02020603050405020304" pitchFamily="18" charset="0"/>
              </a:rPr>
              <a:t>legtipikusabb és leggyakoribb esetköröket példálózó jelleggel felsorolja</a:t>
            </a:r>
            <a:r>
              <a:rPr lang="hu-HU" sz="2100" dirty="0">
                <a:latin typeface="Times New Roman" panose="02020603050405020304" pitchFamily="18" charset="0"/>
                <a:cs typeface="Times New Roman" panose="02020603050405020304" pitchFamily="18" charset="0"/>
              </a:rPr>
              <a:t>. (pl. tájékoztatási kötelezettségét nem teljesíti vagy ügyfélfogadási időben nem érhető el). </a:t>
            </a:r>
          </a:p>
          <a:p>
            <a:pPr marL="0" indent="0" algn="just">
              <a:buNone/>
            </a:pPr>
            <a:endParaRPr lang="hu-H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0874263"/>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55000" lnSpcReduction="20000"/>
          </a:bodyPr>
          <a:lstStyle/>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3600" dirty="0">
                <a:latin typeface="Times New Roman" panose="02020603050405020304" pitchFamily="18" charset="0"/>
                <a:cs typeface="Times New Roman" panose="02020603050405020304" pitchFamily="18" charset="0"/>
              </a:rPr>
              <a:t>A felfüggesztés </a:t>
            </a:r>
            <a:r>
              <a:rPr lang="hu-HU" sz="3600" b="1" dirty="0">
                <a:latin typeface="Times New Roman" panose="02020603050405020304" pitchFamily="18" charset="0"/>
                <a:cs typeface="Times New Roman" panose="02020603050405020304" pitchFamily="18" charset="0"/>
              </a:rPr>
              <a:t>valamennyi</a:t>
            </a:r>
            <a:r>
              <a:rPr lang="hu-HU" sz="3600" dirty="0">
                <a:latin typeface="Times New Roman" panose="02020603050405020304" pitchFamily="18" charset="0"/>
                <a:cs typeface="Times New Roman" panose="02020603050405020304" pitchFamily="18" charset="0"/>
              </a:rPr>
              <a:t> </a:t>
            </a:r>
            <a:r>
              <a:rPr lang="hu-HU" sz="3600" b="1" dirty="0">
                <a:latin typeface="Times New Roman" panose="02020603050405020304" pitchFamily="18" charset="0"/>
                <a:cs typeface="Times New Roman" panose="02020603050405020304" pitchFamily="18" charset="0"/>
              </a:rPr>
              <a:t>vagy felfüggesztés okára és céljára feltétlenül szükséges végrehajtási cselekményekre terjed ki </a:t>
            </a:r>
            <a:r>
              <a:rPr lang="hu-HU" sz="3600" dirty="0">
                <a:latin typeface="Times New Roman" panose="02020603050405020304" pitchFamily="18" charset="0"/>
                <a:cs typeface="Times New Roman" panose="02020603050405020304" pitchFamily="18" charset="0"/>
              </a:rPr>
              <a:t>[</a:t>
            </a:r>
            <a:r>
              <a:rPr lang="hu-HU" sz="3600" dirty="0" err="1">
                <a:latin typeface="Times New Roman" panose="02020603050405020304" pitchFamily="18" charset="0"/>
                <a:cs typeface="Times New Roman" panose="02020603050405020304" pitchFamily="18" charset="0"/>
              </a:rPr>
              <a:t>Vht</a:t>
            </a:r>
            <a:r>
              <a:rPr lang="hu-HU" sz="3600" dirty="0">
                <a:latin typeface="Times New Roman" panose="02020603050405020304" pitchFamily="18" charset="0"/>
                <a:cs typeface="Times New Roman" panose="02020603050405020304" pitchFamily="18" charset="0"/>
              </a:rPr>
              <a:t>. 50. § (1) bekezdés]. A </a:t>
            </a:r>
            <a:r>
              <a:rPr lang="hu-HU" sz="3600" b="1" dirty="0">
                <a:latin typeface="Times New Roman" panose="02020603050405020304" pitchFamily="18" charset="0"/>
                <a:cs typeface="Times New Roman" panose="02020603050405020304" pitchFamily="18" charset="0"/>
              </a:rPr>
              <a:t>zálogjogosulti bekapcsolódás engedélyezése iránti kérelem </a:t>
            </a:r>
            <a:r>
              <a:rPr lang="hu-HU" sz="3600" dirty="0">
                <a:latin typeface="Times New Roman" panose="02020603050405020304" pitchFamily="18" charset="0"/>
                <a:cs typeface="Times New Roman" panose="02020603050405020304" pitchFamily="18" charset="0"/>
              </a:rPr>
              <a:t>alapján történő végrehajtás felfüggesztése csak az adott zálogtárgyra vonatkozhat, és a felfüggesztés hatálya a zálogtárgy árverési hirdetményének elkészítésére és a zálogtárgy értékesítésére terjed ki, a többi végrehajtási cselekményt a felfüggesztés tartama alatt is foganatosítani kell [</a:t>
            </a:r>
            <a:r>
              <a:rPr lang="hu-HU" sz="3600" dirty="0" err="1">
                <a:latin typeface="Times New Roman" panose="02020603050405020304" pitchFamily="18" charset="0"/>
                <a:cs typeface="Times New Roman" panose="02020603050405020304" pitchFamily="18" charset="0"/>
              </a:rPr>
              <a:t>Vht</a:t>
            </a:r>
            <a:r>
              <a:rPr lang="hu-HU" sz="3600" dirty="0">
                <a:latin typeface="Times New Roman" panose="02020603050405020304" pitchFamily="18" charset="0"/>
                <a:cs typeface="Times New Roman" panose="02020603050405020304" pitchFamily="18" charset="0"/>
              </a:rPr>
              <a:t>. 50. § (4) bekezdés].</a:t>
            </a:r>
          </a:p>
          <a:p>
            <a:pPr marL="0" indent="0" algn="just">
              <a:buNone/>
            </a:pPr>
            <a:r>
              <a:rPr lang="hu-HU" sz="3600" dirty="0">
                <a:latin typeface="Times New Roman" panose="02020603050405020304" pitchFamily="18" charset="0"/>
                <a:cs typeface="Times New Roman" panose="02020603050405020304" pitchFamily="18" charset="0"/>
              </a:rPr>
              <a:t>A </a:t>
            </a:r>
            <a:r>
              <a:rPr lang="hu-HU" sz="3600" b="1" dirty="0">
                <a:latin typeface="Times New Roman" panose="02020603050405020304" pitchFamily="18" charset="0"/>
                <a:cs typeface="Times New Roman" panose="02020603050405020304" pitchFamily="18" charset="0"/>
              </a:rPr>
              <a:t>felfüggesztés hatálya </a:t>
            </a:r>
            <a:r>
              <a:rPr lang="hu-HU" sz="3600" dirty="0">
                <a:latin typeface="Times New Roman" panose="02020603050405020304" pitchFamily="18" charset="0"/>
                <a:cs typeface="Times New Roman" panose="02020603050405020304" pitchFamily="18" charset="0"/>
              </a:rPr>
              <a:t>a felfüggesztést </a:t>
            </a:r>
            <a:r>
              <a:rPr lang="hu-HU" sz="3600" b="1" dirty="0">
                <a:latin typeface="Times New Roman" panose="02020603050405020304" pitchFamily="18" charset="0"/>
                <a:cs typeface="Times New Roman" panose="02020603050405020304" pitchFamily="18" charset="0"/>
              </a:rPr>
              <a:t>elrendelő</a:t>
            </a:r>
            <a:r>
              <a:rPr lang="hu-HU" sz="3600" dirty="0">
                <a:latin typeface="Times New Roman" panose="02020603050405020304" pitchFamily="18" charset="0"/>
                <a:cs typeface="Times New Roman" panose="02020603050405020304" pitchFamily="18" charset="0"/>
              </a:rPr>
              <a:t> </a:t>
            </a:r>
            <a:r>
              <a:rPr lang="hu-HU" sz="3600" b="1" dirty="0">
                <a:latin typeface="Times New Roman" panose="02020603050405020304" pitchFamily="18" charset="0"/>
                <a:cs typeface="Times New Roman" panose="02020603050405020304" pitchFamily="18" charset="0"/>
              </a:rPr>
              <a:t>határozat meghozatalának időpontjában áll be</a:t>
            </a:r>
            <a:r>
              <a:rPr lang="hu-HU" sz="3600" dirty="0">
                <a:latin typeface="Times New Roman" panose="02020603050405020304" pitchFamily="18" charset="0"/>
                <a:cs typeface="Times New Roman" panose="02020603050405020304" pitchFamily="18" charset="0"/>
              </a:rPr>
              <a:t>, a  felfüggesztés tárgyában 15 napon belül kell dönteni és a felfüggesztést </a:t>
            </a:r>
            <a:r>
              <a:rPr lang="hu-HU" sz="3600" b="1" dirty="0">
                <a:latin typeface="Times New Roman" panose="02020603050405020304" pitchFamily="18" charset="0"/>
                <a:cs typeface="Times New Roman" panose="02020603050405020304" pitchFamily="18" charset="0"/>
              </a:rPr>
              <a:t>azonnal közölni a végrehajtóval </a:t>
            </a:r>
            <a:r>
              <a:rPr lang="hu-HU" sz="3600" dirty="0">
                <a:latin typeface="Times New Roman" panose="02020603050405020304" pitchFamily="18" charset="0"/>
                <a:cs typeface="Times New Roman" panose="02020603050405020304" pitchFamily="18" charset="0"/>
              </a:rPr>
              <a:t>[</a:t>
            </a:r>
            <a:r>
              <a:rPr lang="hu-HU" sz="3600" dirty="0" err="1">
                <a:latin typeface="Times New Roman" panose="02020603050405020304" pitchFamily="18" charset="0"/>
                <a:cs typeface="Times New Roman" panose="02020603050405020304" pitchFamily="18" charset="0"/>
              </a:rPr>
              <a:t>Vht</a:t>
            </a:r>
            <a:r>
              <a:rPr lang="hu-HU" sz="3600" dirty="0">
                <a:latin typeface="Times New Roman" panose="02020603050405020304" pitchFamily="18" charset="0"/>
                <a:cs typeface="Times New Roman" panose="02020603050405020304" pitchFamily="18" charset="0"/>
              </a:rPr>
              <a:t>. 50. § (1) és (2) bekezdés].</a:t>
            </a:r>
          </a:p>
          <a:p>
            <a:pPr marL="0" indent="0" algn="just">
              <a:buNone/>
            </a:pPr>
            <a:r>
              <a:rPr lang="hu-HU" sz="3600" dirty="0">
                <a:latin typeface="Times New Roman" panose="02020603050405020304" pitchFamily="18" charset="0"/>
                <a:cs typeface="Times New Roman" panose="02020603050405020304" pitchFamily="18" charset="0"/>
              </a:rPr>
              <a:t>A felfüggesztést </a:t>
            </a:r>
            <a:r>
              <a:rPr lang="hu-HU" sz="3600" b="1" dirty="0">
                <a:latin typeface="Times New Roman" panose="02020603050405020304" pitchFamily="18" charset="0"/>
                <a:cs typeface="Times New Roman" panose="02020603050405020304" pitchFamily="18" charset="0"/>
              </a:rPr>
              <a:t>elrendelő</a:t>
            </a:r>
            <a:r>
              <a:rPr lang="hu-HU" sz="3600" dirty="0">
                <a:latin typeface="Times New Roman" panose="02020603050405020304" pitchFamily="18" charset="0"/>
                <a:cs typeface="Times New Roman" panose="02020603050405020304" pitchFamily="18" charset="0"/>
              </a:rPr>
              <a:t> </a:t>
            </a:r>
            <a:r>
              <a:rPr lang="hu-HU" sz="3600" b="1" dirty="0">
                <a:latin typeface="Times New Roman" panose="02020603050405020304" pitchFamily="18" charset="0"/>
                <a:cs typeface="Times New Roman" panose="02020603050405020304" pitchFamily="18" charset="0"/>
              </a:rPr>
              <a:t>határozat</a:t>
            </a:r>
            <a:r>
              <a:rPr lang="hu-HU" sz="3600" dirty="0">
                <a:latin typeface="Times New Roman" panose="02020603050405020304" pitchFamily="18" charset="0"/>
                <a:cs typeface="Times New Roman" panose="02020603050405020304" pitchFamily="18" charset="0"/>
              </a:rPr>
              <a:t> elleni </a:t>
            </a:r>
            <a:r>
              <a:rPr lang="hu-HU" sz="3600" b="1" dirty="0">
                <a:latin typeface="Times New Roman" panose="02020603050405020304" pitchFamily="18" charset="0"/>
                <a:cs typeface="Times New Roman" panose="02020603050405020304" pitchFamily="18" charset="0"/>
              </a:rPr>
              <a:t>fellebbezésnek a felfüggesztésre nincs halasztó hatálya </a:t>
            </a:r>
            <a:r>
              <a:rPr lang="hu-HU" sz="3600" dirty="0">
                <a:latin typeface="Times New Roman" panose="02020603050405020304" pitchFamily="18" charset="0"/>
                <a:cs typeface="Times New Roman" panose="02020603050405020304" pitchFamily="18" charset="0"/>
              </a:rPr>
              <a:t>[</a:t>
            </a:r>
            <a:r>
              <a:rPr lang="hu-HU" sz="3600" dirty="0" err="1">
                <a:latin typeface="Times New Roman" panose="02020603050405020304" pitchFamily="18" charset="0"/>
                <a:cs typeface="Times New Roman" panose="02020603050405020304" pitchFamily="18" charset="0"/>
              </a:rPr>
              <a:t>Vht</a:t>
            </a:r>
            <a:r>
              <a:rPr lang="hu-HU" sz="3600" dirty="0">
                <a:latin typeface="Times New Roman" panose="02020603050405020304" pitchFamily="18" charset="0"/>
                <a:cs typeface="Times New Roman" panose="02020603050405020304" pitchFamily="18" charset="0"/>
              </a:rPr>
              <a:t>. 50. § (3) bekezdés].</a:t>
            </a:r>
          </a:p>
          <a:p>
            <a:pPr marL="0" indent="0" algn="just">
              <a:buNone/>
            </a:pPr>
            <a:r>
              <a:rPr lang="hu-HU" sz="3600" dirty="0">
                <a:latin typeface="Times New Roman" panose="02020603050405020304" pitchFamily="18" charset="0"/>
                <a:cs typeface="Times New Roman" panose="02020603050405020304" pitchFamily="18" charset="0"/>
              </a:rPr>
              <a:t>A </a:t>
            </a:r>
            <a:r>
              <a:rPr lang="hu-HU" sz="3600" b="1" dirty="0">
                <a:latin typeface="Times New Roman" panose="02020603050405020304" pitchFamily="18" charset="0"/>
                <a:cs typeface="Times New Roman" panose="02020603050405020304" pitchFamily="18" charset="0"/>
              </a:rPr>
              <a:t>felfüggesztés fenntartásának indokoltságát </a:t>
            </a:r>
            <a:r>
              <a:rPr lang="hu-HU" sz="3600" dirty="0">
                <a:latin typeface="Times New Roman" panose="02020603050405020304" pitchFamily="18" charset="0"/>
                <a:cs typeface="Times New Roman" panose="02020603050405020304" pitchFamily="18" charset="0"/>
              </a:rPr>
              <a:t>a felfüggesztést elrendelő bíróság bármely fél indokolt kérelmére </a:t>
            </a:r>
            <a:r>
              <a:rPr lang="hu-HU" sz="3600" b="1" dirty="0">
                <a:latin typeface="Times New Roman" panose="02020603050405020304" pitchFamily="18" charset="0"/>
                <a:cs typeface="Times New Roman" panose="02020603050405020304" pitchFamily="18" charset="0"/>
              </a:rPr>
              <a:t>felülvizsgálja [</a:t>
            </a:r>
            <a:r>
              <a:rPr lang="hu-HU" sz="3600" b="1" dirty="0" err="1">
                <a:latin typeface="Times New Roman" panose="02020603050405020304" pitchFamily="18" charset="0"/>
                <a:cs typeface="Times New Roman" panose="02020603050405020304" pitchFamily="18" charset="0"/>
              </a:rPr>
              <a:t>Vht</a:t>
            </a:r>
            <a:r>
              <a:rPr lang="hu-HU" sz="3600" b="1" dirty="0">
                <a:latin typeface="Times New Roman" panose="02020603050405020304" pitchFamily="18" charset="0"/>
                <a:cs typeface="Times New Roman" panose="02020603050405020304" pitchFamily="18" charset="0"/>
              </a:rPr>
              <a:t>. 50. § (6) bekezdés].</a:t>
            </a:r>
            <a:endParaRPr lang="hu-HU" sz="3600" dirty="0">
              <a:latin typeface="Times New Roman" panose="02020603050405020304" pitchFamily="18" charset="0"/>
              <a:cs typeface="Times New Roman" panose="02020603050405020304" pitchFamily="18" charset="0"/>
            </a:endParaRPr>
          </a:p>
          <a:p>
            <a:pPr marL="0" indent="0" algn="just">
              <a:buNone/>
            </a:pPr>
            <a:r>
              <a:rPr lang="hu-HU" sz="3600" dirty="0">
                <a:latin typeface="Times New Roman" panose="02020603050405020304" pitchFamily="18" charset="0"/>
                <a:cs typeface="Times New Roman" panose="02020603050405020304" pitchFamily="18" charset="0"/>
              </a:rPr>
              <a:t>A </a:t>
            </a:r>
            <a:r>
              <a:rPr lang="hu-HU" sz="3600" b="1" dirty="0">
                <a:latin typeface="Times New Roman" panose="02020603050405020304" pitchFamily="18" charset="0"/>
                <a:cs typeface="Times New Roman" panose="02020603050405020304" pitchFamily="18" charset="0"/>
              </a:rPr>
              <a:t>felfüggesztett végrehajtást </a:t>
            </a:r>
            <a:r>
              <a:rPr lang="hu-HU" sz="3600" dirty="0">
                <a:latin typeface="Times New Roman" panose="02020603050405020304" pitchFamily="18" charset="0"/>
                <a:cs typeface="Times New Roman" panose="02020603050405020304" pitchFamily="18" charset="0"/>
              </a:rPr>
              <a:t>a felfüggesztést </a:t>
            </a:r>
            <a:r>
              <a:rPr lang="hu-HU" sz="3600" b="1" dirty="0">
                <a:latin typeface="Times New Roman" panose="02020603050405020304" pitchFamily="18" charset="0"/>
                <a:cs typeface="Times New Roman" panose="02020603050405020304" pitchFamily="18" charset="0"/>
              </a:rPr>
              <a:t>elrendelő</a:t>
            </a:r>
            <a:r>
              <a:rPr lang="hu-HU" sz="3600" dirty="0">
                <a:latin typeface="Times New Roman" panose="02020603050405020304" pitchFamily="18" charset="0"/>
                <a:cs typeface="Times New Roman" panose="02020603050405020304" pitchFamily="18" charset="0"/>
              </a:rPr>
              <a:t> bíróság - illetőleg a Pp-ben vagy más törvényben megállapított más bíróság - </a:t>
            </a:r>
            <a:r>
              <a:rPr lang="hu-HU" sz="3600" b="1" dirty="0">
                <a:latin typeface="Times New Roman" panose="02020603050405020304" pitchFamily="18" charset="0"/>
                <a:cs typeface="Times New Roman" panose="02020603050405020304" pitchFamily="18" charset="0"/>
              </a:rPr>
              <a:t>intézkedésére lehet tovább folytatni</a:t>
            </a:r>
            <a:r>
              <a:rPr lang="hu-HU" sz="3600" dirty="0">
                <a:latin typeface="Times New Roman" panose="02020603050405020304" pitchFamily="18" charset="0"/>
                <a:cs typeface="Times New Roman" panose="02020603050405020304" pitchFamily="18" charset="0"/>
              </a:rPr>
              <a:t>. [</a:t>
            </a:r>
            <a:r>
              <a:rPr lang="hu-HU" sz="3600" dirty="0" err="1">
                <a:latin typeface="Times New Roman" panose="02020603050405020304" pitchFamily="18" charset="0"/>
                <a:cs typeface="Times New Roman" panose="02020603050405020304" pitchFamily="18" charset="0"/>
              </a:rPr>
              <a:t>Vht</a:t>
            </a:r>
            <a:r>
              <a:rPr lang="hu-HU" sz="3600" dirty="0">
                <a:latin typeface="Times New Roman" panose="02020603050405020304" pitchFamily="18" charset="0"/>
                <a:cs typeface="Times New Roman" panose="02020603050405020304" pitchFamily="18" charset="0"/>
              </a:rPr>
              <a:t>. 51. §].</a:t>
            </a:r>
          </a:p>
          <a:p>
            <a:endParaRPr lang="hu-HU" sz="1800" dirty="0"/>
          </a:p>
          <a:p>
            <a:endParaRPr lang="hu-HU" sz="1800" dirty="0"/>
          </a:p>
          <a:p>
            <a:pPr marL="0" indent="0">
              <a:buNone/>
            </a:pPr>
            <a:endParaRPr lang="hu-HU" dirty="0"/>
          </a:p>
          <a:p>
            <a:endParaRPr lang="hu-HU" dirty="0"/>
          </a:p>
        </p:txBody>
      </p:sp>
    </p:spTree>
    <p:extLst>
      <p:ext uri="{BB962C8B-B14F-4D97-AF65-F5344CB8AC3E}">
        <p14:creationId xmlns:p14="http://schemas.microsoft.com/office/powerpoint/2010/main" val="3189980945"/>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38200" y="692727"/>
            <a:ext cx="10515600" cy="5484236"/>
          </a:xfrm>
        </p:spPr>
        <p:txBody>
          <a:bodyPr>
            <a:normAutofit fontScale="55000" lnSpcReduction="20000"/>
          </a:bodyPr>
          <a:lstStyle/>
          <a:p>
            <a:pPr marL="0" indent="0" algn="just">
              <a:buNone/>
            </a:pPr>
            <a:endParaRPr lang="hu-HU" sz="1800" dirty="0">
              <a:latin typeface="Times New Roman" panose="02020603050405020304" pitchFamily="18" charset="0"/>
              <a:cs typeface="Times New Roman" panose="02020603050405020304" pitchFamily="18" charset="0"/>
            </a:endParaRPr>
          </a:p>
          <a:p>
            <a:pPr marL="0" indent="0" algn="just">
              <a:buNone/>
            </a:pPr>
            <a:r>
              <a:rPr lang="hu-HU" sz="3400" dirty="0">
                <a:latin typeface="Times New Roman" panose="02020603050405020304" pitchFamily="18" charset="0"/>
                <a:cs typeface="Times New Roman" panose="02020603050405020304" pitchFamily="18" charset="0"/>
              </a:rPr>
              <a:t>A </a:t>
            </a:r>
            <a:r>
              <a:rPr lang="hu-HU" sz="3400" b="1" dirty="0">
                <a:latin typeface="Times New Roman" panose="02020603050405020304" pitchFamily="18" charset="0"/>
                <a:cs typeface="Times New Roman" panose="02020603050405020304" pitchFamily="18" charset="0"/>
              </a:rPr>
              <a:t>bírósági gyakorlat </a:t>
            </a:r>
            <a:r>
              <a:rPr lang="hu-HU" sz="3400" dirty="0">
                <a:latin typeface="Times New Roman" panose="02020603050405020304" pitchFamily="18" charset="0"/>
                <a:cs typeface="Times New Roman" panose="02020603050405020304" pitchFamily="18" charset="0"/>
              </a:rPr>
              <a:t>szerint a felfüggesztésre okot adó, méltányolható körülmény fennállása esetén is </a:t>
            </a:r>
            <a:r>
              <a:rPr lang="hu-HU" sz="3400" b="1" dirty="0">
                <a:latin typeface="Times New Roman" panose="02020603050405020304" pitchFamily="18" charset="0"/>
                <a:cs typeface="Times New Roman" panose="02020603050405020304" pitchFamily="18" charset="0"/>
              </a:rPr>
              <a:t>csak akkor rendelhető el a felfüggesztés az adós kérelmére</a:t>
            </a:r>
            <a:r>
              <a:rPr lang="hu-HU" sz="3400" dirty="0">
                <a:latin typeface="Times New Roman" panose="02020603050405020304" pitchFamily="18" charset="0"/>
                <a:cs typeface="Times New Roman" panose="02020603050405020304" pitchFamily="18" charset="0"/>
              </a:rPr>
              <a:t>, ha a végrehajtást kérő követelésének </a:t>
            </a:r>
            <a:r>
              <a:rPr lang="hu-HU" sz="3400" i="1" dirty="0">
                <a:latin typeface="Times New Roman" panose="02020603050405020304" pitchFamily="18" charset="0"/>
                <a:cs typeface="Times New Roman" panose="02020603050405020304" pitchFamily="18" charset="0"/>
              </a:rPr>
              <a:t>megtérülését egy rövidebb időre, átmeneteli időre gátolja meg</a:t>
            </a:r>
            <a:r>
              <a:rPr lang="hu-HU" sz="3400" dirty="0">
                <a:latin typeface="Times New Roman" panose="02020603050405020304" pitchFamily="18" charset="0"/>
                <a:cs typeface="Times New Roman" panose="02020603050405020304" pitchFamily="18" charset="0"/>
              </a:rPr>
              <a:t>.</a:t>
            </a:r>
          </a:p>
          <a:p>
            <a:pPr marL="0" indent="0" algn="just">
              <a:buNone/>
            </a:pPr>
            <a:endParaRPr lang="hu-HU" sz="1700" dirty="0">
              <a:latin typeface="Times New Roman" panose="02020603050405020304" pitchFamily="18" charset="0"/>
              <a:cs typeface="Times New Roman" panose="02020603050405020304" pitchFamily="18" charset="0"/>
            </a:endParaRPr>
          </a:p>
          <a:p>
            <a:pPr marL="0" indent="0" algn="just">
              <a:buNone/>
            </a:pPr>
            <a:r>
              <a:rPr lang="hu-HU" sz="3400" dirty="0">
                <a:latin typeface="Times New Roman" panose="02020603050405020304" pitchFamily="18" charset="0"/>
                <a:cs typeface="Times New Roman" panose="02020603050405020304" pitchFamily="18" charset="0"/>
              </a:rPr>
              <a:t>Az</a:t>
            </a:r>
            <a:r>
              <a:rPr lang="hu-HU" sz="3400" dirty="0">
                <a:effectLst/>
                <a:latin typeface="Times New Roman" panose="02020603050405020304" pitchFamily="18" charset="0"/>
                <a:cs typeface="Times New Roman" panose="02020603050405020304" pitchFamily="18" charset="0"/>
              </a:rPr>
              <a:t> </a:t>
            </a:r>
            <a:r>
              <a:rPr lang="hu-HU" sz="3400" i="1" dirty="0">
                <a:effectLst/>
                <a:latin typeface="Times New Roman" panose="02020603050405020304" pitchFamily="18" charset="0"/>
                <a:cs typeface="Times New Roman" panose="02020603050405020304" pitchFamily="18" charset="0"/>
              </a:rPr>
              <a:t>általános megélhetési nehézségekre, vagy több éve fennálló tartós megromlott egészségügyi állapotra hivatkozással </a:t>
            </a:r>
            <a:r>
              <a:rPr lang="hu-HU" sz="3400" dirty="0">
                <a:effectLst/>
                <a:latin typeface="Times New Roman" panose="02020603050405020304" pitchFamily="18" charset="0"/>
                <a:cs typeface="Times New Roman" panose="02020603050405020304" pitchFamily="18" charset="0"/>
              </a:rPr>
              <a:t>a végrehajtási eljárás bizonytalan időtartamú felfüggesztésének nincsen helye. Ilyenkor ugyanis </a:t>
            </a:r>
            <a:r>
              <a:rPr lang="hu-HU" sz="3400" i="1" dirty="0">
                <a:effectLst/>
                <a:latin typeface="Times New Roman" panose="02020603050405020304" pitchFamily="18" charset="0"/>
                <a:cs typeface="Times New Roman" panose="02020603050405020304" pitchFamily="18" charset="0"/>
              </a:rPr>
              <a:t>nem várható, hogy ezen körülmények belátható időn belül megszűnnek</a:t>
            </a:r>
            <a:r>
              <a:rPr lang="hu-HU" sz="3400" dirty="0">
                <a:effectLst/>
                <a:latin typeface="Times New Roman" panose="02020603050405020304" pitchFamily="18" charset="0"/>
                <a:cs typeface="Times New Roman" panose="02020603050405020304" pitchFamily="18" charset="0"/>
              </a:rPr>
              <a:t>, ezért a végrehajtás felfüggesztése a végrehajtást kérő beleegyezése hiányában </a:t>
            </a:r>
            <a:r>
              <a:rPr lang="hu-HU" sz="3400" b="1" dirty="0">
                <a:effectLst/>
                <a:latin typeface="Times New Roman" panose="02020603050405020304" pitchFamily="18" charset="0"/>
                <a:cs typeface="Times New Roman" panose="02020603050405020304" pitchFamily="18" charset="0"/>
              </a:rPr>
              <a:t>súlyosan sértené a végrehajtást kérő érdekeit</a:t>
            </a:r>
            <a:r>
              <a:rPr lang="hu-HU" sz="3400" dirty="0">
                <a:effectLst/>
                <a:latin typeface="Times New Roman" panose="02020603050405020304" pitchFamily="18" charset="0"/>
                <a:cs typeface="Times New Roman" panose="02020603050405020304" pitchFamily="18" charset="0"/>
              </a:rPr>
              <a:t>, aki adott esetben évek múltán, vagy egyáltalán </a:t>
            </a:r>
            <a:r>
              <a:rPr lang="hu-HU" sz="3400" b="1" dirty="0">
                <a:effectLst/>
                <a:latin typeface="Times New Roman" panose="02020603050405020304" pitchFamily="18" charset="0"/>
                <a:cs typeface="Times New Roman" panose="02020603050405020304" pitchFamily="18" charset="0"/>
              </a:rPr>
              <a:t>nem jutna hozzá követeléséhez</a:t>
            </a:r>
            <a:r>
              <a:rPr lang="hu-HU" sz="3400" dirty="0">
                <a:effectLst/>
                <a:latin typeface="Times New Roman" panose="02020603050405020304" pitchFamily="18" charset="0"/>
                <a:cs typeface="Times New Roman" panose="02020603050405020304" pitchFamily="18" charset="0"/>
              </a:rPr>
              <a:t>.</a:t>
            </a:r>
          </a:p>
          <a:p>
            <a:pPr marL="0" indent="0" algn="just">
              <a:buNone/>
            </a:pPr>
            <a:endParaRPr lang="hu-HU" sz="1500" dirty="0">
              <a:effectLst/>
              <a:latin typeface="Times New Roman" panose="02020603050405020304" pitchFamily="18" charset="0"/>
              <a:cs typeface="Times New Roman" panose="02020603050405020304" pitchFamily="18" charset="0"/>
            </a:endParaRPr>
          </a:p>
          <a:p>
            <a:pPr marL="0" indent="0" algn="just">
              <a:buNone/>
            </a:pPr>
            <a:r>
              <a:rPr lang="hu-HU" sz="3400" b="1" dirty="0">
                <a:effectLst/>
                <a:latin typeface="Times New Roman" panose="02020603050405020304" pitchFamily="18" charset="0"/>
                <a:cs typeface="Times New Roman" panose="02020603050405020304" pitchFamily="18" charset="0"/>
              </a:rPr>
              <a:t>Kizárólag a végrehajtási eljárás megindulását követően felmerült körülményeket lehet értékelni </a:t>
            </a:r>
            <a:r>
              <a:rPr lang="hu-HU" sz="3400" dirty="0">
                <a:effectLst/>
                <a:latin typeface="Times New Roman" panose="02020603050405020304" pitchFamily="18" charset="0"/>
                <a:cs typeface="Times New Roman" panose="02020603050405020304" pitchFamily="18" charset="0"/>
              </a:rPr>
              <a:t>a felfüggesztés körében, azaz az adós nem hivatkozhat alappal egy olyan okra, amely a végrehajtási eljárást megelőzően keletkezett. Az adós saját körülményeit, nehézségeit ismerve vállalta a kötelezettségeit, így ugyanezen körülményeket illetően később </a:t>
            </a:r>
            <a:r>
              <a:rPr lang="hu-HU" sz="3400" dirty="0" err="1">
                <a:effectLst/>
                <a:latin typeface="Times New Roman" panose="02020603050405020304" pitchFamily="18" charset="0"/>
                <a:cs typeface="Times New Roman" panose="02020603050405020304" pitchFamily="18" charset="0"/>
              </a:rPr>
              <a:t>méltányosságra</a:t>
            </a:r>
            <a:r>
              <a:rPr lang="hu-HU" sz="3400" dirty="0">
                <a:effectLst/>
                <a:latin typeface="Times New Roman" panose="02020603050405020304" pitchFamily="18" charset="0"/>
                <a:cs typeface="Times New Roman" panose="02020603050405020304" pitchFamily="18" charset="0"/>
              </a:rPr>
              <a:t> nem hivatkozhat. Továbbá ezen indokok rendszerint huzamosabb ideje fennállnak, </a:t>
            </a:r>
            <a:r>
              <a:rPr lang="hu-HU" sz="3400" b="1" dirty="0">
                <a:effectLst/>
                <a:latin typeface="Times New Roman" panose="02020603050405020304" pitchFamily="18" charset="0"/>
                <a:cs typeface="Times New Roman" panose="02020603050405020304" pitchFamily="18" charset="0"/>
              </a:rPr>
              <a:t>változásuk belátható időn belül nem várható</a:t>
            </a:r>
            <a:r>
              <a:rPr lang="hu-HU" sz="3400" dirty="0">
                <a:effectLst/>
                <a:latin typeface="Times New Roman" panose="02020603050405020304" pitchFamily="18" charset="0"/>
                <a:cs typeface="Times New Roman" panose="02020603050405020304" pitchFamily="18" charset="0"/>
              </a:rPr>
              <a:t>, így a felfüggesztés ez okból sem lenne teljesíthető.</a:t>
            </a:r>
            <a:endParaRPr lang="hu-HU" sz="1800" dirty="0"/>
          </a:p>
        </p:txBody>
      </p:sp>
    </p:spTree>
    <p:extLst>
      <p:ext uri="{BB962C8B-B14F-4D97-AF65-F5344CB8AC3E}">
        <p14:creationId xmlns:p14="http://schemas.microsoft.com/office/powerpoint/2010/main" val="4178346153"/>
      </p:ext>
    </p:extLst>
  </p:cSld>
  <p:clrMapOvr>
    <a:masterClrMapping/>
  </p:clrMapOvr>
  <p:transition spd="slow">
    <p:push di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Áramkör">
  <a:themeElements>
    <a:clrScheme name="Áramkör">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Áramkör">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Áramkör">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
  <TotalTime>3355</TotalTime>
  <Words>11602</Words>
  <Application>Microsoft Office PowerPoint</Application>
  <PresentationFormat>Szélesvásznú</PresentationFormat>
  <Paragraphs>597</Paragraphs>
  <Slides>70</Slides>
  <Notes>0</Notes>
  <HiddenSlides>0</HiddenSlides>
  <MMClips>0</MMClips>
  <ScaleCrop>false</ScaleCrop>
  <HeadingPairs>
    <vt:vector size="6" baseType="variant">
      <vt:variant>
        <vt:lpstr>Használt betűtípusok</vt:lpstr>
      </vt:variant>
      <vt:variant>
        <vt:i4>7</vt:i4>
      </vt:variant>
      <vt:variant>
        <vt:lpstr>Téma</vt:lpstr>
      </vt:variant>
      <vt:variant>
        <vt:i4>1</vt:i4>
      </vt:variant>
      <vt:variant>
        <vt:lpstr>Diacímek</vt:lpstr>
      </vt:variant>
      <vt:variant>
        <vt:i4>70</vt:i4>
      </vt:variant>
    </vt:vector>
  </HeadingPairs>
  <TitlesOfParts>
    <vt:vector size="78" baseType="lpstr">
      <vt:lpstr>SimSun</vt:lpstr>
      <vt:lpstr>Arial</vt:lpstr>
      <vt:lpstr>Calibri</vt:lpstr>
      <vt:lpstr>Mangal</vt:lpstr>
      <vt:lpstr>Times New Roman</vt:lpstr>
      <vt:lpstr>Trebuchet MS</vt:lpstr>
      <vt:lpstr>Tw Cen MT</vt:lpstr>
      <vt:lpstr>Áramkör</vt:lpstr>
      <vt:lpstr> A végrehajtás FOGANATOSÍTÁSA</vt:lpstr>
      <vt:lpstr>I.) A végrehajtás foganatosításának közös szabályai</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II.) A PÉNZKÖVETELÉS VÉGREHAJTÁSA </vt:lpstr>
      <vt:lpstr>PowerPoint-bemutató</vt:lpstr>
      <vt:lpstr>PowerPoint-bemutató</vt:lpstr>
      <vt:lpstr>PowerPoint-bemutató</vt:lpstr>
      <vt:lpstr>PowerPoint-bemutató</vt:lpstr>
      <vt:lpstr>PowerPoint-bemutató</vt:lpstr>
      <vt:lpstr>III.) VÉGREHAJTÁS PÉNZFORGALMI SZOLGÁLTATÓNÁL KEZELT ÖSSZEGRE </vt:lpstr>
      <vt:lpstr>PowerPoint-bemutató</vt:lpstr>
      <vt:lpstr>PowerPoint-bemutató</vt:lpstr>
      <vt:lpstr>IV.) INGÓVÉGREHAJTÁS </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V.) INGATLAN-VÉGREHAJTÁS </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VI.) Jogorvoslatok </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Új Pp. a gyakorlatban  Képzők képzése-workshop</dc:title>
  <dc:creator>Tünde Vida-Sós</dc:creator>
  <cp:lastModifiedBy>Iroda</cp:lastModifiedBy>
  <cp:revision>140</cp:revision>
  <dcterms:created xsi:type="dcterms:W3CDTF">2019-05-30T15:38:15Z</dcterms:created>
  <dcterms:modified xsi:type="dcterms:W3CDTF">2025-03-31T06:59:04Z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8c82343-9d13-414f-905f-5bbf2500b0c0_Enabled">
    <vt:lpwstr>true</vt:lpwstr>
  </property>
  <property fmtid="{D5CDD505-2E9C-101B-9397-08002B2CF9AE}" pid="3" name="MSIP_Label_98c82343-9d13-414f-905f-5bbf2500b0c0_SetDate">
    <vt:lpwstr>2025-03-27T03:59:16Z</vt:lpwstr>
  </property>
  <property fmtid="{D5CDD505-2E9C-101B-9397-08002B2CF9AE}" pid="4" name="MSIP_Label_98c82343-9d13-414f-905f-5bbf2500b0c0_Method">
    <vt:lpwstr>Standard</vt:lpwstr>
  </property>
  <property fmtid="{D5CDD505-2E9C-101B-9397-08002B2CF9AE}" pid="5" name="MSIP_Label_98c82343-9d13-414f-905f-5bbf2500b0c0_Name">
    <vt:lpwstr>Nyilvános adat</vt:lpwstr>
  </property>
  <property fmtid="{D5CDD505-2E9C-101B-9397-08002B2CF9AE}" pid="6" name="MSIP_Label_98c82343-9d13-414f-905f-5bbf2500b0c0_SiteId">
    <vt:lpwstr>ed7c5d0d-cb34-4252-afc1-c82c132bfed0</vt:lpwstr>
  </property>
  <property fmtid="{D5CDD505-2E9C-101B-9397-08002B2CF9AE}" pid="7" name="MSIP_Label_98c82343-9d13-414f-905f-5bbf2500b0c0_ActionId">
    <vt:lpwstr>2609338a-22e9-4031-bcbc-9a16c229a374</vt:lpwstr>
  </property>
  <property fmtid="{D5CDD505-2E9C-101B-9397-08002B2CF9AE}" pid="8" name="MSIP_Label_98c82343-9d13-414f-905f-5bbf2500b0c0_ContentBits">
    <vt:lpwstr>0</vt:lpwstr>
  </property>
  <property fmtid="{D5CDD505-2E9C-101B-9397-08002B2CF9AE}" pid="9" name="MSIP_Label_98c82343-9d13-414f-905f-5bbf2500b0c0_Tag">
    <vt:lpwstr>10, 3, 0, 1</vt:lpwstr>
  </property>
</Properties>
</file>