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305" r:id="rId5"/>
    <p:sldId id="306" r:id="rId6"/>
    <p:sldId id="307" r:id="rId7"/>
    <p:sldId id="310" r:id="rId8"/>
    <p:sldId id="362" r:id="rId9"/>
    <p:sldId id="364" r:id="rId10"/>
    <p:sldId id="365" r:id="rId11"/>
    <p:sldId id="358" r:id="rId12"/>
    <p:sldId id="366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1" r:id="rId23"/>
    <p:sldId id="320" r:id="rId24"/>
    <p:sldId id="323" r:id="rId25"/>
    <p:sldId id="32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4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5912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69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7963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171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55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6636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759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7337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6802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81410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08422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35659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822096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6588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38654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9715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9353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9546-4904-4BF3-BC3A-A0FAE0C2EB9B}" type="datetimeFigureOut">
              <a:rPr lang="hu-HU" smtClean="0"/>
              <a:t>2025. 03. 31.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5C462-E4E4-4641-96E3-34D6C7386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905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38248265-5B14-44F7-965D-068EA3F71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/>
              <a:t/>
            </a:r>
            <a:br>
              <a:rPr lang="hu-HU" sz="4400"/>
            </a:br>
            <a:r>
              <a:rPr lang="hu-HU" b="1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végrehajtási perek eljárásjogi kérdései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lcím 11">
            <a:extLst>
              <a:ext uri="{FF2B5EF4-FFF2-40B4-BE49-F238E27FC236}">
                <a16:creationId xmlns:a16="http://schemas.microsoft.com/office/drawing/2014/main" id="{A87D923F-3160-45DD-8A0B-792FF0078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 március 28</a:t>
            </a:r>
            <a:r>
              <a:rPr lang="hu-H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Szabó Tamás</a:t>
            </a:r>
          </a:p>
          <a:p>
            <a:pPr algn="r"/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Szegedi Járásbíróság</a:t>
            </a:r>
          </a:p>
          <a:p>
            <a:pPr algn="r"/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elnök</a:t>
            </a:r>
          </a:p>
        </p:txBody>
      </p:sp>
    </p:spTree>
    <p:extLst>
      <p:ext uri="{BB962C8B-B14F-4D97-AF65-F5344CB8AC3E}">
        <p14:creationId xmlns:p14="http://schemas.microsoft.com/office/powerpoint/2010/main" val="272439016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D8D755A-0DCF-4951-9C9F-E84D942071D8}"/>
              </a:ext>
            </a:extLst>
          </p:cNvPr>
          <p:cNvSpPr txBox="1"/>
          <p:nvPr/>
        </p:nvSpPr>
        <p:spPr>
          <a:xfrm>
            <a:off x="1020932" y="878889"/>
            <a:ext cx="10289219" cy="6699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 végrehajtási cselekmény fogalmára és a végrehajtási jog elévülésének a megszakítására a jogszabályi rendelkezések fogalommeghatározásokat nem tartalmaznak és nem is nevesítik az elévülést megszakító konkrét végrehajtási cselekményeket. Ezért a 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jogalkalmazóra hárul annak vizsgálata és eldöntése, hogy az adott körülmények között a végrehajtási eljárás eredménye végrehajtási cselekmény-e, azaz alkalmas-e az eljárás előbbre vitelére, az a végrehajtási eljárásban kivált-e, és ha igen milyen joghatást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[BH2009. 113. és BH2016. 144.].</a:t>
            </a: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endParaRPr lang="hu-HU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 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Vht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57. § (4) bekezdése szerint a végrehajtási jog elévülése és bármely végrehajtási cselekmény megszakítja. Ilyen cselekmény lehet a bíróságnak vagy a végrehajtónak a végrehajtás előmozdítása érdekében tett bármely intézkedése, de adott esetben a félnek (végrehajtást kérőnek) a végrehajtás folytatására irányuló kérelme is [Kúria mint felülvizsgálati bíróság Pfv.I.21.738/2016/6.].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endParaRPr lang="hu-HU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 végrehajtási jog elévülésének a megszakítására a végrehajtást kérő végrehajtás sikeres lefolytatása érdekében tett cselekményei alkalmasak és a végrehajtást kérő minden olyan cselekménye végrehajtási cselekménynek minősül, amelyből egyértelműen kiderül, hogy a végrehajtást kérő a végrehajtás foganatosítását kívánja [Kúria mint felülvizsgálati bíróság Pfv.I.22.130/2007/6. és Pfv.I.20.577/2017/12.].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endParaRPr lang="hu-HU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hu-HU" spc="3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530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D8D755A-0DCF-4951-9C9F-E84D942071D8}"/>
              </a:ext>
            </a:extLst>
          </p:cNvPr>
          <p:cNvSpPr txBox="1"/>
          <p:nvPr/>
        </p:nvSpPr>
        <p:spPr>
          <a:xfrm>
            <a:off x="1020932" y="878889"/>
            <a:ext cx="10289219" cy="97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végrehajtási záradékkal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elrendelt végrehajtás megszüntetését, illetőleg korlátozását az adós keresettel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esetben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kérheti: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végrehajtani kívánt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végrehajtási jog elévülése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[1959-es Ptk. 324-327. §-ok, Ptk. 6:22-25. §-ok,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57. §, EBH2004. 1037., BH2005. 291., 9/2023. JEH (Jpe.IV.60.0328/2023/12.; a </a:t>
            </a:r>
            <a:r>
              <a:rPr lang="hu-HU" sz="2000" dirty="0"/>
              <a:t>végrehajtási záradékkal ellátható közjegyzői okiratba foglalt követelés elévüléséről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i="1" dirty="0" err="1"/>
              <a:t>Bszi</a:t>
            </a:r>
            <a:r>
              <a:rPr lang="hu-HU" sz="2000" i="1" dirty="0"/>
              <a:t>. 37/A. §-a alapján bár közvetlenül nem hivatkozható, de elvi megállapítása figyelembe veendő: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CKOT 2008. június 20-21., 62. sz. állásfoglalás];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annak részének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megszűnése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(tipikusan teljesítés, részteljesítés);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végrehajtást kérő a teljesítésre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halasztást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adott, és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időtartama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beszámítás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[1959-es Ptk. 296-297. §-ok, Ptk. 6:179-180. §-ok].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Pp. már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szabályozza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végrehajtási záradékkal elrendelt végrehajtás megszüntetési és korlátozási perek körében a „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követelés érvényes létrejöttének” vizsgálatát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98331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682AE-B40E-6C33-CB8D-D20D1599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7F3FA8D-FEC7-126A-5CF9-E85F2D1A4531}"/>
              </a:ext>
            </a:extLst>
          </p:cNvPr>
          <p:cNvSpPr txBox="1"/>
          <p:nvPr/>
        </p:nvSpPr>
        <p:spPr>
          <a:xfrm>
            <a:off x="1020932" y="878889"/>
            <a:ext cx="10289219" cy="975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szülői felelősséget érintő nemzetközi igazságügyi együttműködésről szóló törvény alapján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jogellenesen Magyarországra hozott gyermek visszavitelét elrendelő határozat végrehajtásának megszüntetését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kötelezett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keresettel akkor kérheti,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a végrehajtás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gyermek számára tartósan a testi vagy lelki károsodás súlyos kockázatával járna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határozat meghozatala után felmerült akadályokból kifolyólag vagy a körülmények jelentős megváltozása folytán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528. §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bekezdés].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ilyen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kivételes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lehet:</a:t>
            </a:r>
          </a:p>
          <a:p>
            <a:pPr lvl="1"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végrehajtási aktusban szereplő, a nemzetközi jog értelmében vett alaki hiba;</a:t>
            </a:r>
          </a:p>
          <a:p>
            <a:pPr lvl="1"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annak a személynek a súlyos betegsége, akinek a gyermeket át kell adni;</a:t>
            </a:r>
          </a:p>
          <a:p>
            <a:pPr lvl="1"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 személy bebörtönzése, vagy halála;</a:t>
            </a:r>
          </a:p>
          <a:p>
            <a:pPr lvl="1"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tagállam, ahová a gyermeket vissza kell vinni, a határozat meghozatalát követően háborús övezetté vált;</a:t>
            </a:r>
          </a:p>
          <a:p>
            <a:pPr lvl="1"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határozatnak a végrehajtás helye szerinti tagállam joga alapján nincsen végrehajtható tartalma és nem lehet ebben az értelemben kiigazítani.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a végrehajtás megszüntetésének indokoltságával kapcsolatban kikéri a gyámhatóság véleményét [Pp. 528. § (3) bekezdés].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488076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6B7DF4-911B-422B-907E-1030F554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Az előzetes eljárás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F0EE9C-A365-4B09-8572-3258F4186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pert akkor lehet megindítani, ha a végrehajtás megszüntetésére vagy korlátozására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perben közölni kívánt okból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bírósági végrehajtásról szóló törvény szerint a bírósági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végrehajtási (nemperes) eljárás keretében nincs lehetőség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41. §,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56. §, Pp.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529. §,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i="1" dirty="0" err="1"/>
              <a:t>Bszi</a:t>
            </a:r>
            <a:r>
              <a:rPr lang="hu-HU" sz="2000" i="1" dirty="0"/>
              <a:t>. 37/A. §-a alapján bár közvetlenül nem hivatkozható, de elvi megállapítása figyelembe veendő: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CKOT 2018. június 20-21., 62. és 63. sz. állásfoglalás].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060533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AEE09C-9F42-404D-A348-7FAB753A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Illetékesség és pertárgyérték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ED3E99-B7E8-4597-8896-FB79C3B5A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Kizárólagos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illetékesség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530. § (1) bekezdés]: </a:t>
            </a: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Főszabály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végrehajtást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elrendelő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bíróság (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225. § (6) bekezdés első mondat],</a:t>
            </a: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Kivétel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 a végrehajtást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járásbíróság rendelte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(pl. közjegyző), akkor az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adós lakóhelye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szerinti járásbíróság.</a:t>
            </a:r>
          </a:p>
          <a:p>
            <a:pPr lvl="1"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pertárgy értéke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végrehajtási összeggel vagy annak azon részével egyezik meg, amelyre a végrehajtási jog megszűnését állítják [Pp. 530. § (2) bekezdés].</a:t>
            </a: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 megszüntetési per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keresetlevél benyújtásának a napján a behajtási jutalék nélkül végrehajtási összeg (ideértve a végrehajtást kérőnek behajtandó tőke-, kamat- és költségkövetelést, továbbá a végrehajtási költségeket is, mert nem irányadó a Pp. 21. § (4) bekezdés), illetőleg meghatározott cselekmény végrehajtása esetén meg nem határozható pertárgy érték, </a:t>
            </a: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 korlátozási per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korlátozással érintett követelés összege.</a:t>
            </a: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4491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0F3CE5-7C85-456B-A700-54C0765E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Perindítás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01EDE3-34F0-49BF-9DAB-9DABEE79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5433"/>
            <a:ext cx="9905999" cy="393576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alanyai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[Pp. 531. § (1) bekezdés]: </a:t>
            </a:r>
          </a:p>
          <a:p>
            <a:pPr marL="0" indent="0" algn="just">
              <a:buNone/>
            </a:pPr>
            <a:endParaRPr lang="hu-H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felperes: adós</a:t>
            </a:r>
          </a:p>
          <a:p>
            <a:pPr lvl="1" algn="just"/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alperes: (aktuális) végrehajtást kérő.</a:t>
            </a:r>
          </a:p>
          <a:p>
            <a:pPr lvl="1" algn="just"/>
            <a:endParaRPr lang="hu-H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keresetlevél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speciális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további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tartalmi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elemei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[Pp. 531. § (2)-(4) bekezdések]:</a:t>
            </a: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végrehajtható okiratot kiállító megnevezése és a végrehajtható okirat száma, </a:t>
            </a:r>
          </a:p>
          <a:p>
            <a:pPr lvl="1" algn="just"/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végrehajtást foganatosító végrehajtó neve és székhelye, továbbá a végrehajtási ügyszám,</a:t>
            </a:r>
          </a:p>
          <a:p>
            <a:pPr lvl="1" algn="just"/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 korlátozása iránti per esetén a végrehajtani kívánt követelés azon része, amelyre a fél a végrehajtást korlátozni kívánja,</a:t>
            </a:r>
          </a:p>
          <a:p>
            <a:pPr lvl="1" algn="just"/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továbbá csatolni kell azt a végrehajtási eljárásban keletkezett okiratot, amely a perindításnak az 529. § szerinti feltételét bizonyítja.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9789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E08592-C95A-4E23-A675-91FDB3EF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Az eljárás szünetelése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0D2130-55FF-4435-9F5B-58B9F780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helye a szünetelésnek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532. § (1) bekezdés]:</a:t>
            </a: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felek közös kérelmére [Pp. 121. § (1) bekezdés a) pont],</a:t>
            </a:r>
          </a:p>
          <a:p>
            <a:pPr lvl="1"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érdemi tárgyalás elmulasztása esetén [Pp. 121. (1) bekezdés b) pont] – ezen esetben az eljárás hivatalból megszüntetendő.</a:t>
            </a:r>
          </a:p>
          <a:p>
            <a:pPr lvl="1"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Egyéb esetekben [Pp. 121. (1) bekezdés c)-f) pontok] a szünetelés tartama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1 hónap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532. (2) bekezdés].</a:t>
            </a:r>
          </a:p>
          <a:p>
            <a:pPr lvl="1"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515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9E9986-52FB-4F50-AA01-0E0B0CB5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 Soronkívüliség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16D95F-7A80-4106-939D-7DBDC3402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a perben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soron kívül jár el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533.]</a:t>
            </a:r>
          </a:p>
          <a:p>
            <a:pPr marL="0" indent="0" algn="just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Büsz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33/A. § (1)-(2) bekezdései értelmében a soronkívüliség az ügynek a rendes ügymenetből történő kivételét jelenti. A soron kívül intézendő ügyben - ha jogszabály eltérően nem rendelkezik -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intézkedést haladéktalanul kell megtenni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jogszabály rendelkezésén alapuló soron kívüli ügyintézés a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bírósági eljárás egész tartamára irányadó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szabály tehát egyrészt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felülírja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intézkedési kötelezettségének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Pp. </a:t>
            </a:r>
            <a:b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110. §-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ában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írt 30 napos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határidejét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másrészt emiatt a Pp. 148. §-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ában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rögzített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ítélkezési szünet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ezen perekben a Pp. 148. § (3) bekezdés a) pontjára figyelemmel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érvényesül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Ez utóbbira a felet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figyelmeztetni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kell.</a:t>
            </a: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karóra, beltéri, személy, kéz látható&#10;&#10;Automatikusan generált leírás">
            <a:extLst>
              <a:ext uri="{FF2B5EF4-FFF2-40B4-BE49-F238E27FC236}">
                <a16:creationId xmlns:a16="http://schemas.microsoft.com/office/drawing/2014/main" id="{18C96B1C-3F4D-4FBA-99E3-EF48C029B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21" y="765409"/>
            <a:ext cx="2847914" cy="158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9400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7969EC-C53B-4293-83DE-ACCA7365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1.7. Végrehajtás felfüggesztése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3A225C-53C9-4785-A7A2-8BFC9BFDC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perben eljáró bíróság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kérelemre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jogerős befejezéséig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felfüggesztheti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felfüggesztés tárgyában hozott határozat ellen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fellebbezésnek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helye. A végrehajtás felfüggesztésére a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erre vonatkozó szabályait kell alkalmazni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534. §,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49. § (2) bekezdés, 50-51. §, BH1983. 284.].</a:t>
            </a:r>
          </a:p>
        </p:txBody>
      </p:sp>
    </p:spTree>
    <p:extLst>
      <p:ext uri="{BB962C8B-B14F-4D97-AF65-F5344CB8AC3E}">
        <p14:creationId xmlns:p14="http://schemas.microsoft.com/office/powerpoint/2010/main" val="11067625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B40B69-4F28-462B-BC48-2204B0A1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1.8. A kereset közlése és a perfelvételi szak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BBCB91-1DCE-4DD8-A9EA-8B19B4845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keresetlevelet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annak az alperes részére történő kézbesítésével egyidejűleg - azzal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küldi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ügyben eljárt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végrehajtónak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nyilatkozzon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általa lefolytatott eljárási cselekményéről és az eljárással kapcsolatban felmerült 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költségeiről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díjáról, valamint az azokat megalapozó körülményekről [Pp. 535. § </a:t>
            </a:r>
            <a:b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bekezdés]. </a:t>
            </a:r>
          </a:p>
          <a:p>
            <a:pPr algn="just"/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végrehajtót a tárgyalás határnapjáról értesíteni kell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535. § (1) bekezdés].</a:t>
            </a:r>
          </a:p>
          <a:p>
            <a:pPr algn="just"/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ellenkérelem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a </a:t>
            </a:r>
            <a:r>
              <a:rPr lang="hu-H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viszontkereset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előterjesztésére vonatkozó határidő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nap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535. § </a:t>
            </a:r>
            <a:b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bekezdés].</a:t>
            </a:r>
          </a:p>
          <a:p>
            <a:pPr algn="just"/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írásbeli ellenkérelem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benyújtására előírt határidő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meghosszabbítására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vonatkozó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határidő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15 nap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[Pp. 535. § (1) bekezdés].</a:t>
            </a:r>
          </a:p>
          <a:p>
            <a:pPr algn="just"/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perfelvétel során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írásbeli perfelvétel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elrendelésének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helye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tárgyalási időköz 8 nap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535. § (3) bekezdés].</a:t>
            </a:r>
          </a:p>
          <a:p>
            <a:pPr algn="just"/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548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152400"/>
            <a:ext cx="12192000" cy="6705599"/>
          </a:xfrm>
        </p:spPr>
        <p:txBody>
          <a:bodyPr>
            <a:normAutofit/>
          </a:bodyPr>
          <a:lstStyle/>
          <a:p>
            <a:pPr lvl="0"/>
            <a:endParaRPr lang="hu-HU" b="1" dirty="0"/>
          </a:p>
          <a:p>
            <a:pPr marL="0" lvl="0" indent="0" algn="ctr">
              <a:buNone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VÉGREHAJTÁSI PEREK FAJTÁI</a:t>
            </a:r>
          </a:p>
          <a:p>
            <a:pPr lvl="0"/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Végrehajtás megszüntetése és korlátozása iránt indított perek</a:t>
            </a:r>
          </a:p>
          <a:p>
            <a:pPr lvl="0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Végrehajtási igényper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Foglalás tűrése iránti per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4.) Követelés behajtása iránti per 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5.) Végrehajtási eljárásba történő bekapcsolódás engedélyezése iránti per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2E7E9E8-E826-45AA-BF3A-47D8F9D3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73" y="152400"/>
            <a:ext cx="246909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1516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E9B11E-DD6F-4C82-94C9-539F68EC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1.9. Tárgyalás kitűzése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C89BDF-D29C-4AD5-A733-0104783AC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tárgyalás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kitűzésére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vonatkozó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határidő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hónap [Pp. 536. §]. </a:t>
            </a:r>
          </a:p>
        </p:txBody>
      </p:sp>
    </p:spTree>
    <p:extLst>
      <p:ext uri="{BB962C8B-B14F-4D97-AF65-F5344CB8AC3E}">
        <p14:creationId xmlns:p14="http://schemas.microsoft.com/office/powerpoint/2010/main" val="274256076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A2B7B5-A6E5-49FD-88CE-4125D6B7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1.10. Döntés a végrehajtási költségekről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D89CD1-D5A2-4E86-B27B-51A9F9175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végrehajtó a nyilatkozatát a perben előterjesztette, a bíróság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végrehajtást megszüntető ítéletében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végrehajtási költségek összegéről és megtérítéséről is dönt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537. §].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ítélete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végrehajtási költségek tekintetében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végrehajtó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fellebbezhet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537. §].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4982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B2AA6A9D-0457-4358-AA68-BE88E749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Végrehajtási igényper</a:t>
            </a:r>
          </a:p>
        </p:txBody>
      </p:sp>
      <p:cxnSp>
        <p:nvCxnSpPr>
          <p:cNvPr id="76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artalom helye 2">
            <a:extLst>
              <a:ext uri="{FF2B5EF4-FFF2-40B4-BE49-F238E27FC236}">
                <a16:creationId xmlns:a16="http://schemas.microsoft.com/office/drawing/2014/main" id="{DCD1B504-C8C8-4F3E-BA79-71010933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A per tárgya és alanyai</a:t>
            </a: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Illetékesség és pertárgyérték</a:t>
            </a: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Perköltség viselése</a:t>
            </a: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A végrehajtás felfüggesztése</a:t>
            </a: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 A kereset közlése és a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viszontkereset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2.6.  A bíróság döntése</a:t>
            </a: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 Perújítás</a:t>
            </a: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2.8. Házastársi vagyonközösségi igényper tárgya</a:t>
            </a: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2.9. Illetékesség a házastársi vagyonközösségi igényperben</a:t>
            </a: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2.10. Házastársi vagyonközösségi igényper indítása</a:t>
            </a: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2.11. Érdemi döntés a házastársi vagyonközösségi igényperben</a:t>
            </a:r>
          </a:p>
          <a:p>
            <a:pPr>
              <a:lnSpc>
                <a:spcPct val="110000"/>
              </a:lnSpc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2.12. Közös tulajdonban lévő vagyontárggyal kapcsolatos igényper</a:t>
            </a:r>
          </a:p>
          <a:p>
            <a:pPr marL="0" indent="0">
              <a:lnSpc>
                <a:spcPct val="110000"/>
              </a:lnSpc>
              <a:buNone/>
            </a:pPr>
            <a:endParaRPr lang="hu-HU" sz="1400" dirty="0"/>
          </a:p>
          <a:p>
            <a:pPr>
              <a:lnSpc>
                <a:spcPct val="110000"/>
              </a:lnSpc>
            </a:pPr>
            <a:endParaRPr lang="hu-HU" sz="1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94738485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D18858-AD34-4887-9C8B-140B5F96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A per tárgya és alanyai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B60BA4-F424-45F5-8FC2-5DC976A2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6656"/>
            <a:ext cx="9905999" cy="402454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hu-H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Elhatárolása a végrehajtási kifogástól</a:t>
            </a:r>
          </a:p>
          <a:p>
            <a:pPr marL="0" indent="0" algn="just">
              <a:buNone/>
            </a:pPr>
            <a:endParaRPr lang="hu-H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végrehajtási igényper 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esetén nem a végrehajtó törvénysértő intézkedése miatt kerül a foglalás alól feloldásra a vagyontárgy, hanem azért, mert a vagyontárgy vonatkozásában a harmadik személy (felperes) bizonyítja, hogy a lefoglalt vagyontárgy a tulajdona (BDT2002. 690.).  </a:t>
            </a:r>
          </a:p>
          <a:p>
            <a:pPr marL="0" indent="0" algn="just">
              <a:buNone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végrehajtási kifogás 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végrehajtó törvénysértő intézkedése vagy intézkedésének elmulasztása esetén terjeszthető elő. Ebből következően, ha végrehajtási kifogás elbírálása során arra a következtetésre jut a végrehajtást foganatosító bíróság [</a:t>
            </a:r>
            <a:r>
              <a:rPr lang="hu-H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225. § (6) bekezdés második mondat], hogy a végrehajtó törvénysértő intézkedésének eredményeképpen került lefoglalásra a vagyontárgy, akkor a végrehajtó intézkedését megsemmisíti [</a:t>
            </a:r>
            <a:r>
              <a:rPr lang="hu-H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217. § (1) bekezdés és 217/A. § (5) bekezdés].</a:t>
            </a: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5556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8CDF1F-2732-4DD4-83DD-53B58424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per tárgya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41C541-587C-4147-80F3-308EF7DCB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a </a:t>
            </a:r>
            <a:r>
              <a:rPr lang="hu-HU" b="1" dirty="0"/>
              <a:t>lefoglalt vagyontárgy </a:t>
            </a:r>
            <a:r>
              <a:rPr lang="hu-HU" dirty="0"/>
              <a:t>(ingó, ingatlan, követelés, jog) </a:t>
            </a:r>
            <a:r>
              <a:rPr lang="hu-HU" b="1" dirty="0"/>
              <a:t>foglalás alóli feloldása </a:t>
            </a:r>
            <a:r>
              <a:rPr lang="hu-HU" dirty="0"/>
              <a:t>[Pp. 538. § (1) bekezdés],  </a:t>
            </a:r>
          </a:p>
          <a:p>
            <a:r>
              <a:rPr lang="hu-HU" b="1" dirty="0"/>
              <a:t>lefoglalt házastársi különvagyon foglalás alóli feloldása </a:t>
            </a:r>
            <a:r>
              <a:rPr lang="hu-HU" dirty="0"/>
              <a:t>[Pp. 538. § (2) bekezdés] feltéve, hogy a házastárs felelőssége csak a közös vagyonból rá eső vagyoni hányad erejéig áll fenn,</a:t>
            </a:r>
          </a:p>
          <a:p>
            <a:r>
              <a:rPr lang="hu-HU" b="1" dirty="0"/>
              <a:t>közös tulajdonban lévő vagyontárgy foglalás alóli feloldása </a:t>
            </a:r>
            <a:r>
              <a:rPr lang="hu-HU" dirty="0"/>
              <a:t>[Pp. 538. § (4) bekezdés].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/>
              <a:t>Kizárt esetkörök: </a:t>
            </a:r>
          </a:p>
          <a:p>
            <a:r>
              <a:rPr lang="hu-HU" dirty="0"/>
              <a:t> aki a végrehajtandó tartozásért az </a:t>
            </a:r>
            <a:r>
              <a:rPr lang="hu-HU" b="1" dirty="0"/>
              <a:t>adóssal egysorban felel </a:t>
            </a:r>
            <a:r>
              <a:rPr lang="hu-HU" dirty="0"/>
              <a:t>[Pp. 538. § (2) bekezdés],</a:t>
            </a:r>
          </a:p>
          <a:p>
            <a:r>
              <a:rPr lang="hu-HU" dirty="0"/>
              <a:t>haszonélvezeti joggal terhelt </a:t>
            </a:r>
            <a:r>
              <a:rPr lang="hu-HU" b="1" dirty="0"/>
              <a:t>ingatlan</a:t>
            </a:r>
            <a:r>
              <a:rPr lang="hu-HU" dirty="0"/>
              <a:t> </a:t>
            </a:r>
            <a:r>
              <a:rPr lang="hu-HU" b="1" dirty="0"/>
              <a:t>haszonélvezője</a:t>
            </a:r>
            <a:r>
              <a:rPr lang="hu-HU" dirty="0"/>
              <a:t>, ha az adóssal nem egy sorban felel a végrehajtandó tartozásért, mivel a haszonélvezeti jog az ingatlan árverésen történő értékesítése esetén főszabály szerint fennmarad [Pp. 538. § (3) bekezdés], </a:t>
            </a:r>
            <a:r>
              <a:rPr lang="hu-HU" dirty="0" err="1"/>
              <a:t>Vht</a:t>
            </a:r>
            <a:r>
              <a:rPr lang="hu-HU" dirty="0"/>
              <a:t>. 137. § (1) bekezdés c)-d) pontok].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154705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A74471-3DA4-4DC2-BA8D-FB4557D8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per alanyai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A41B24-3AF5-4D47-A538-DC8C52948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75534"/>
            <a:ext cx="9905999" cy="4669653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endParaRPr lang="hu-HU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Felperes</a:t>
            </a:r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r>
              <a:rPr lang="hu-H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 a lefoglalt vagyontárgyra a </a:t>
            </a:r>
            <a:r>
              <a:rPr lang="hu-H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tulajdonjoga</a:t>
            </a:r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más olyan </a:t>
            </a:r>
            <a:r>
              <a:rPr lang="hu-H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joga (</a:t>
            </a:r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pl.: ingón, kamatozó követelésen, illetve más hasznot hajtó jogon fennálló haszonélvezet, a használat joga, valamint ingón fennálló bérleti és haszonbérleti jog, továbbá a vételi jog és az érvényes adásvételi szerződésen alapuló kötelmi jogcím) alapján tart igényt, amely </a:t>
            </a:r>
            <a:r>
              <a:rPr lang="hu-H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akadálya</a:t>
            </a:r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bírósági, közigazgatási vagy adó</a:t>
            </a:r>
            <a:r>
              <a:rPr lang="hu-H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 során történő értékesítésnek, </a:t>
            </a:r>
          </a:p>
          <a:p>
            <a:pPr lvl="1" algn="just"/>
            <a:r>
              <a:rPr lang="hu-H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házastárs, </a:t>
            </a:r>
          </a:p>
          <a:p>
            <a:pPr lvl="1" algn="just"/>
            <a:r>
              <a:rPr lang="hu-H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bármelyik tulajdonostárs, </a:t>
            </a:r>
          </a:p>
          <a:p>
            <a:pPr lvl="1" algn="just"/>
            <a:r>
              <a:rPr lang="hu-H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kivételesen az adós is </a:t>
            </a:r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538. § (1), (2) és (4) bekezdések].</a:t>
            </a:r>
          </a:p>
          <a:p>
            <a:pPr lvl="1" algn="just"/>
            <a:endParaRPr lang="hu-H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Alperes</a:t>
            </a:r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végrehajtást kérő(k) függetlenül a perbeli jogképesség hiányától is [Pp. 542. § (1) és (4) bekezdések],</a:t>
            </a:r>
          </a:p>
          <a:p>
            <a:pPr lvl="1" algn="just"/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 nevében a követelés jogosultjaként eljárni jogosult (a büntetőeljárásban meghozott határozattal megállapított bűnügyi követelés esetén) [Pp. 542. § (2) bekezdés],</a:t>
            </a:r>
          </a:p>
          <a:p>
            <a:pPr lvl="1" algn="just"/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sértett, illetve magánfél (a büntetőeljárásban a zár alá vételt polgári jogi igény biztosítására rendelték el) [Pp. 542. §</a:t>
            </a:r>
            <a:b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bekezdés].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295429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D9A286-FE3F-4078-8477-9452DAD4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Illetékesség és pertárgyérték 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383DBA-DD70-4574-A70F-B9FC229DC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Kizárólagos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illetékességi szabályok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539. § (1) és (2) bekezdések]:</a:t>
            </a: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Főszabály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az a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járásbíróság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amelynek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területén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foglalás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történt,</a:t>
            </a: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Kivétel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ingatlanigényperre az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ingatlan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fekvése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szerinti járásbíróság.</a:t>
            </a:r>
          </a:p>
          <a:p>
            <a:pPr lvl="1"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pertárgy értéke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539. § (2) bekezdés]:</a:t>
            </a: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Főszabály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végrehajtani kívánt (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Kivétel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 a foglalás alól feloldani kívánt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vagyontárgy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kisebb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utóbbi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0885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594CA2-CF69-4F6B-9ED7-DD50F262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Perköltség viselése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3861F3-270D-4EEC-BADE-7CB13C0F5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elsőfokú eljárás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során a perköltségviselés általános szabályaitól [Pp. 83.]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szabályok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[Pp. 540. §]:</a:t>
            </a: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főszabály: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pernyertes felperes viseli a saját költségét,</a:t>
            </a: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kivétel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pernyertes felperes perköltségét a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pervesztes alperes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akkor téríti meg, ha a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foglalásnál jelen volt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rosszhiszemű magatartást tanúsított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fellebbezési eljárásban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felszámított perköltség tekintetében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perköltség viselésének általános szabályai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irányadók.</a:t>
            </a:r>
          </a:p>
          <a:p>
            <a:pPr algn="just"/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6180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5BB002-6C2C-4F44-8B07-9C3ECA92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Végrehajtás felfüggesztése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7ED0A8-437E-4016-AF41-BB60020D2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perben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eljáró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bíróság 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kérelemre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kizárólag az igényelt vagyontárgyra </a:t>
            </a:r>
            <a:b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kiterjedően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jogerős befejezéséig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felfüggesztheti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felfüggesztés tárgyában hozott határozat ellen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fellebbezésnek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helye. A végrehajtás felfüggesztésére a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erre vonatkozó szabályait kell alkalmazni [Pp. 541. §,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49. § (2) bekezdés, 50-51. §].</a:t>
            </a:r>
          </a:p>
        </p:txBody>
      </p:sp>
    </p:spTree>
    <p:extLst>
      <p:ext uri="{BB962C8B-B14F-4D97-AF65-F5344CB8AC3E}">
        <p14:creationId xmlns:p14="http://schemas.microsoft.com/office/powerpoint/2010/main" val="62258246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CA1B5A-23FA-448C-8BB5-EA4A49DC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63984"/>
            <a:ext cx="9905998" cy="1733104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A kereset közlése és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viszontkereset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59B68E-4208-4E68-B48C-1F71B6BF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48882"/>
            <a:ext cx="9905999" cy="486967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a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halasztó hatályú igényperben 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keresetlevél vizsgálata és a kereset közlése során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soron kívül 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jár el [Pp. 543. § (1) bekezdés]. </a:t>
            </a:r>
          </a:p>
          <a:p>
            <a:pPr marL="1828800" lvl="4" indent="0" algn="just">
              <a:buNone/>
            </a:pP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Halasztó hatályú igényper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esetei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5" algn="just"/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 ingóság esetén a foglalást követő 8 napon belül a harmadik személy (felperes) igénypert indít </a:t>
            </a:r>
            <a:b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u-H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115. § (2) bekezdés], </a:t>
            </a:r>
          </a:p>
          <a:p>
            <a:pPr lvl="5" algn="just"/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ingatlan esetén pedig a végrehajtási jog bejegyzéséről szóló határozatnak a végrehajtó részére történt kézbesítésétől számított 8 napon belül a harmadik személy (felperes) igénypert indít, [</a:t>
            </a:r>
            <a:r>
              <a:rPr lang="hu-H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139. § (2) bekezdés],</a:t>
            </a:r>
          </a:p>
          <a:p>
            <a:pPr lvl="5" algn="just"/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meghatározott ingóság kiadására elrendelt végrehajtás esetén, hogyha a vagyontárgy nem kerül lefoglalásra, hanem a helyszíni eljárás során kerül átadásra a végrehajtást kérő részére, nem a vagyontárgy foglalásától, hanem a vagyontárgy átadásától számított 15 napon belül a harmadik személy (felperes) igénypert indít [</a:t>
            </a:r>
            <a:r>
              <a:rPr lang="hu-H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178. § (2) bekezdés].</a:t>
            </a:r>
          </a:p>
          <a:p>
            <a:pPr marL="0" indent="0" algn="just">
              <a:buNone/>
            </a:pP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halasztó hatály </a:t>
            </a:r>
            <a:r>
              <a:rPr lang="hu-H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lényege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lefoglalt vagyontárgy értékesítése iránt az igényper jogerős befejezéséig nem lehet intézkedni, meghatározott ingóság kiadására elrendelt végrehajtás esetén pedig a végrehajtást kérő az ingóságot az igényper jogerős befejezéséig köteles megőrizni.</a:t>
            </a:r>
          </a:p>
          <a:p>
            <a:pPr marL="0" indent="0" algn="just">
              <a:buNone/>
            </a:pP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 a keresetlevélnek az alperes részére történő kézbesítésével </a:t>
            </a:r>
            <a:r>
              <a:rPr lang="hu-H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egyidejűleg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halasztó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hatályú igényperről a </a:t>
            </a:r>
            <a:r>
              <a:rPr lang="hu-H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végrehajtót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halasztó hatályú </a:t>
            </a:r>
            <a:r>
              <a:rPr lang="hu-H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ingatlan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igényper esetén pedig </a:t>
            </a:r>
            <a:r>
              <a:rPr lang="hu-H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haladéktalanul elrendeli 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halasztó hatályú ingatlanigényper indítása tényének az </a:t>
            </a:r>
            <a:r>
              <a:rPr lang="hu-H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ingatlan-nyilvántartásba történő bejegyzését is 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543. § (2) bekezdés].</a:t>
            </a:r>
          </a:p>
          <a:p>
            <a:pPr marL="0" indent="0" algn="just">
              <a:buNone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végrehajtási igényperben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helye </a:t>
            </a:r>
            <a:r>
              <a:rPr lang="hu-H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viszontkeresetnek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543. § (3) bekezdés].</a:t>
            </a:r>
          </a:p>
          <a:p>
            <a:pPr algn="just"/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karóra, beltéri, személy, kéz látható&#10;&#10;Automatikusan generált leírás">
            <a:extLst>
              <a:ext uri="{FF2B5EF4-FFF2-40B4-BE49-F238E27FC236}">
                <a16:creationId xmlns:a16="http://schemas.microsoft.com/office/drawing/2014/main" id="{A9CAE255-0830-42BB-BF36-C6980BC20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2377441"/>
            <a:ext cx="2540697" cy="22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62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692727"/>
            <a:ext cx="10515600" cy="548423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hu-H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VÉGREHAJTÁSI PEREK </a:t>
            </a:r>
            <a:r>
              <a:rPr lang="hu-H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SZABÁLYAI</a:t>
            </a:r>
          </a:p>
          <a:p>
            <a:pPr marL="0" indent="0">
              <a:buNone/>
            </a:pP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Pp. rendelkezéseit a végrehajtási perekben a </a:t>
            </a:r>
            <a:r>
              <a:rPr lang="hu-H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XL. Fejezetben 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meghatározott </a:t>
            </a:r>
            <a:r>
              <a:rPr lang="hu-H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eltérésekkel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kell alkalmazni </a:t>
            </a:r>
            <a:b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527. §].</a:t>
            </a:r>
          </a:p>
          <a:p>
            <a:pPr marL="0" indent="0" algn="just">
              <a:buNone/>
            </a:pPr>
            <a:endParaRPr lang="hu-H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végrehajtási perekre vonatkozó </a:t>
            </a:r>
            <a:r>
              <a:rPr lang="hu-H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speciális rendelkezéseket 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a Pp. a XL. Fejezetén kívül is tartalmaz:</a:t>
            </a:r>
          </a:p>
          <a:p>
            <a:pPr marL="0" indent="0" algn="just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végrehajtási perek </a:t>
            </a:r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vagyonjogi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pernek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minősülnek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a Pp. 20. § (3) bekezdés c) pontja értelmében a </a:t>
            </a:r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tárgyának értékétől függetlenül a járásbíróság hatáskörébe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tartoznak,</a:t>
            </a:r>
          </a:p>
          <a:p>
            <a:pPr algn="just"/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 vitelére szóló </a:t>
            </a:r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meghatalmazás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külön kikötés hiányában - </a:t>
            </a:r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kiterjed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végrehajtási eljárásra, valamint az annak során, azzal összefüggésben indított perre [Pp. 68. § (3) bekezdés],</a:t>
            </a:r>
          </a:p>
          <a:p>
            <a:pPr algn="just"/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ügygondnok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kirendelésének a hatálya - főszabály szerint - </a:t>
            </a:r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kiterjed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végrehajtási eljárásra, ideértve az annak során, azzal összefüggésben indított pereket is [Pp. 77. § (5) bekezdés b) pont],</a:t>
            </a:r>
          </a:p>
          <a:p>
            <a:pPr algn="just"/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helye felülvizsgálatnak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 az elsőfokú bíróság </a:t>
            </a:r>
            <a:r>
              <a:rPr lang="hu-H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ítéletét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másodfokú bíróság helybenhagyta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407. § (2) bekezdés b) pont].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359106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20A164-B714-4D32-BC57-0D74DD54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2.6. A bíróság döntése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425ADB-1FFF-47A9-8C3C-053B418BE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37678"/>
            <a:ext cx="9905999" cy="44018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bíróság az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igénykeresetnek helyt ad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igényelt vagyontárgyat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feloldja a foglalás alól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 a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vagyontárgyat már értékesítették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végrehajtó letéti számláján rendelkezésre áll, a bíróság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ezen összeg kiutalását rendeli el; vételárnak megfelelő összeg 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544. § (1) bekezdés].</a:t>
            </a:r>
          </a:p>
          <a:p>
            <a:pPr marL="0" indent="0" algn="just">
              <a:buNone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bíróság a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haszonélvezeti joggal terhelt vagyontárgy 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iránt a haszonélvező által indított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igénykeresetnek helyt ad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vagyontárgyat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kizárólag a haszonélvező vonatkozásában a foglalás alól feloldja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azzal, hogy </a:t>
            </a:r>
            <a:r>
              <a:rPr lang="hu-H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csak a haszonélvezeti jog megszűnése után lehet értékesíteni 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544. § (2) bekezdés].</a:t>
            </a:r>
          </a:p>
          <a:p>
            <a:pPr marL="0" indent="0" algn="just">
              <a:buNone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bíróság a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halasztó hatályú ingatlanigényper indítása tényének az ingatlan-nyilvántartásba történő bejegyzését elrendelte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eljárást befejező határozatában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elrendeli e tény törlését 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ingatlan-nyilvántartásból [Pp. 544. § (2a) bekezdés].</a:t>
            </a:r>
          </a:p>
          <a:p>
            <a:pPr marL="0" indent="0" algn="just">
              <a:buNone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igényperben hozott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jogerős határozatot 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végrehajtó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részére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kézbesíteni kell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[Pp. 544. § (3) bekezdés].</a:t>
            </a:r>
          </a:p>
          <a:p>
            <a:pPr marL="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Bírósági gyakorlat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szerzett joga bejegyeztetésével késedelmeskedő ingatlan-nyilvántartáson kívüli tulajdonossal szemben az ingatlan-nyilvántartásba bejegyzett végrehajtási jog jogosultja nem részesül a Ptk. 5:174-5:175. §-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aiban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írt, az ingatlanra jóhiszeműen és ellenérték fejében tulajdonjogot vagy tulajdoni igényt szerző felet megillető védelemben. A végrehajtási jog nem tekinthető ellenérték fejében szerzett jognak [BDT2021. 4309.].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749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4415BA-0121-4AF7-B9B6-35DDFFC7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 Perújítás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B3A840-7FB3-4C7D-85D3-D6853426F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végrehajtási igényperben az ítélet ellen - a 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főtárgya tekintetében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perújításnak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 </a:t>
            </a:r>
            <a:b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545. §].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BE085EA-C46D-4E88-A90A-89D39609A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384" y="268942"/>
            <a:ext cx="1679090" cy="167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131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9819E4-6FE8-4094-8646-BC839FB6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2.8. Házastársi vagyonközösségi igényper tárgya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B889BC-311F-4347-B36D-7B311E642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75534"/>
            <a:ext cx="9905999" cy="453648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házastársi vagyonközösséghez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tartozó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vagyontárgyat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tartozásért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(tipikusan ilyen a pénzbírság, rendbírság, pénzbüntetés)  foglalták le, amely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kizárólag az egyik házastársat terheli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másik házastárs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igényperben kérheti a vagyontárgy foglalás alóli feloldását 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vagyonból rá eső hányad értékéig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546. §].</a:t>
            </a:r>
          </a:p>
          <a:p>
            <a:pPr lvl="1" algn="just"/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házastársak közös vagyona [Ptk. 4:37. § (1) bekezdés].,</a:t>
            </a:r>
          </a:p>
          <a:p>
            <a:pPr lvl="1" algn="just"/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házastársak külön vagyona [Ptk. 4:38. §]. </a:t>
            </a:r>
          </a:p>
          <a:p>
            <a:pPr marL="0" indent="0" algn="just">
              <a:buNone/>
            </a:pP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kifejezetten lehetővé teszi, hogy a házassági életközösség tartama alatt a házastársaknak vagy </a:t>
            </a:r>
            <a:r>
              <a:rPr lang="hu-H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bármelyiküknek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vagyontárgyát bármelyik házastárs ellen külön vezetett végrehajtás során is le lehet foglalni. Azonban a vagyontárgy lefoglalása elkerülhető, ha az a házastárs, aki ellen a végrehajtás nem irányul, kétséget kizáróan igazolja, hogy a szóban levő vagyontárgy nem a házastársi vagyonközösséghez, hanem az ő különvagyonához tartozik. [</a:t>
            </a:r>
            <a:r>
              <a:rPr lang="hu-H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86. § (3) bekezdés].</a:t>
            </a:r>
          </a:p>
          <a:p>
            <a:pPr marL="0" indent="0" algn="just">
              <a:buNone/>
            </a:pP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tartozásért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mindkét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felelős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például </a:t>
            </a:r>
            <a:r>
              <a:rPr lang="hu-H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kezesség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esetén -, akkor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fél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indíthat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házastársi vagyonközösségi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igénypert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lefoglalt vagyontárgy feloldása céljából.</a:t>
            </a:r>
          </a:p>
          <a:p>
            <a:pPr marL="0" indent="0" algn="just">
              <a:buNone/>
            </a:pP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házassági vagyonközösségi igényperben tehát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 adós házastárs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(felperes)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kérheti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vagyonba tartozó vagyontárgy foglalás alóli feloldását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közös vagyonból rá eső hányad erejéig. A vagyontárgy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házastársi közös vagyon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tartozása tekintetében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vélelmet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állít a Ptk., miszerint a 4:37. § (3) bekezdése alapján a házastársakat a házastársi közös vagyon főszabály szerint egyenlő arányban illeti meg, ha a házassági vagyonjogi szerződésben eltérően nem rendelkeznek.</a:t>
            </a:r>
          </a:p>
          <a:p>
            <a:pPr marL="0" indent="0" algn="just">
              <a:buNone/>
            </a:pP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Ptk. 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házastársak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tartozásért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való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felelőssége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körében akként rendelkezik, hogy a szerződéskötésben részt nem vett házastárs felelőssége a házastársa által a hozzájárulásával kötött szerződésért a harmadik személlyel szemben a közös vagyonból a tartozás esedékességekor rá eső vagyoni hányad erejéig áll fenn [Ptk. 4:49. § (2) bekezdés].</a:t>
            </a:r>
          </a:p>
          <a:p>
            <a:pPr marL="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8357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5AEC23-50D2-4967-A911-6342E9BE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2.9. illetékesség Házastársi vagyonközösségi igényperben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C79F42-D2D9-4FE2-875F-C4F510F5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végrehajtás során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több, a házastársi vagyonközösségbe tartozó vagyontárgyat foglaltak le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akkor a felperes a pert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bármelyik, az igényper illetékességi szabályai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539.§]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alapján illetékességgel rendelkező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bíróság előtt megindíthatja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547. § első mondat]. </a:t>
            </a:r>
          </a:p>
          <a:p>
            <a:pPr marL="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folyamatban van házastársi vagyonközösségi igényper és ugyanazon házastársi vagyonközösséghez tartozó vagyontárgyra vonatkozóan több házastársi vagyonközösségi igényper kerül megindításra, akkor a törvény 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folyamatban lévő per bíróságának kizárólagos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illetékességét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írja elő [Pp. 547. § második mondat]. </a:t>
            </a:r>
          </a:p>
        </p:txBody>
      </p:sp>
    </p:spTree>
    <p:extLst>
      <p:ext uri="{BB962C8B-B14F-4D97-AF65-F5344CB8AC3E}">
        <p14:creationId xmlns:p14="http://schemas.microsoft.com/office/powerpoint/2010/main" val="94902224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782EF6-11D8-4043-BB1E-E43A4021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2.10. Házastársi vagyonközösségi igényper indítása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7965D3-A75D-4B0C-8C02-757E4DAA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61965"/>
            <a:ext cx="9905999" cy="41902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házastársi vagyonközösségi igénypert az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(az igénylő felperes házastársa)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 kell indítani [Pp. 548. §].</a:t>
            </a:r>
          </a:p>
          <a:p>
            <a:pPr marL="0" indent="0" algn="just">
              <a:buNone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házastársi vagyonközösségi igényper alanyai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felperes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igényt támasztó nem adós házastárs,</a:t>
            </a:r>
          </a:p>
          <a:p>
            <a:pPr lvl="1"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alperesek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végrehajtást kérő + adós (házastárs).</a:t>
            </a:r>
          </a:p>
          <a:p>
            <a:pPr marL="0" indent="0" algn="just">
              <a:buNone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Perakadályt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képez, ha nem a megfelelő személyek ellen kerül megindításra az igényper, ebből következően a bíróság hiánypótlási felhívásának eredménytelen elteltét követően a keresetlevelet visszautasítja, illetve az eljárást hivatalból megszünteti [Pp. 176. § (2) bekezdés b) pont és 240. § </a:t>
            </a:r>
            <a:b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bekezdés a) pont].</a:t>
            </a:r>
          </a:p>
        </p:txBody>
      </p:sp>
    </p:spTree>
    <p:extLst>
      <p:ext uri="{BB962C8B-B14F-4D97-AF65-F5344CB8AC3E}">
        <p14:creationId xmlns:p14="http://schemas.microsoft.com/office/powerpoint/2010/main" val="255089839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8C67D5-99AB-4278-A1CB-8B3FFC20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2.11. Érdemi döntés a házastársi vagyonközösségi igényperben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E2623F-D8EC-4128-8711-85E18D73F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2166"/>
            <a:ext cx="9905999" cy="443731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Teljesség elve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bíróság a házastársi vagyonközösséghez tartozó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valamennyi lefoglalt vagyontárgy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figyelembevételével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dönt </a:t>
            </a:r>
            <a:b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549. § (1) bekezdés].</a:t>
            </a:r>
          </a:p>
          <a:p>
            <a:pPr marL="0" indent="0" algn="just">
              <a:buNone/>
            </a:pP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bíróság az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igénykeresetnek helyt ad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házastársi közös vagyont akként szünteti meg az adós házastárs és a nem adós házastárs (felperes) között, hogy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kizárólag a foglalás alól feloldani kért vagyontárgy tekintetében kerül megszüntetésre a közös tulajdon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így tulajdonképpen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részleges megszüntetésre kerül a vagyonközösség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[Pp. 549. § (2) bekezdés]. </a:t>
            </a:r>
          </a:p>
          <a:p>
            <a:pPr marL="0" indent="0" algn="just">
              <a:buNone/>
            </a:pP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foglalás alól feloldott vagyontárgyak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igénypert indító házastársnak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 nem oldott vagyontárgyak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adósnak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különvagyonába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kerülnek [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 549. § (3) bekezdés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marL="0" indent="0" algn="just">
              <a:buNone/>
            </a:pP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részleges vagyonközösség megszüntetésével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egyidejűleg megállapításra kerül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 adós házastárs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(felperes) tulajdonjoga is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 egyéb igényperek esetén nem történik meg, így a házastársi vagyonközösségi igényper ebből a szempontból is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speciális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nem adós házastársat (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felperest) a meghatározott vagyontárgy feloldásával nem lehet teljesen kielégíteni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bíróság meghatározott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vagyontárgyat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azzal a feltétellel oldja fel a foglalás alól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nem adós házastárs a közös vagyonból rá eső hányad értékét meghaladó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értékkülönbözetet 15 napon belül befizeti az eljáró végrehajtó letéti számlájára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Tehát a nem adós házastárs 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lefoglalt vagyontárgyat magához válthatja értékkülönbözet megfizetésével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Olyan esetben, ha a magához váltásra nincs lehetőség, akkor a bíróság nem oldja fel a vagyontárgyat a foglalás alól, hanem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engedélyezi a vagyontárgy végrehajtási eljárás során történő értékesítését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befolyó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vételár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vonatkozásában rendelkezik akként, hogy a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adós házastársat megillető vételárrész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kerüljön részére </a:t>
            </a:r>
            <a:r>
              <a:rPr lang="hu-H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kiutalásra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[Pp. 549. § (2) bekezdés]. A kiutalandó vételárrész megegyezik a közös vagyonból a nem adós házastársra eső hányad őt megillető értékével figyelemmel a meghatározott vagyontárgy értékére. Ha azonban a nem adós házastárs a magához váltás lehetőségével nem él, és az értékesítésből befolyó vételár alacsonyabb, mint a vagyontárgy megállapított értéke, a nem adós házastárs így kevesebb értékhez jut hozzá.</a:t>
            </a:r>
          </a:p>
          <a:p>
            <a:pPr algn="just"/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8731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912D5E-6747-47E6-9D33-4549BF46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2.12. Közös tulajdonban lévő vagyontárggyal kapcsolatos igényper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5596F6-FD0C-44CC-8942-F17B91017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házastársi vagyonközösségi igényper érdemi döntésre vonatkozó szabályait [Pp. 549. §] a közös tulajdonban lévő bármely vagyontárggyal kapcsolatos igényperben is megfelelően alkalmazni kell. </a:t>
            </a:r>
          </a:p>
          <a:p>
            <a:pPr marL="0" indent="0" algn="just">
              <a:buNone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tulajdonban lévő vagyontárggyal kapcsolatos igényperre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 kerülhet sor, ha az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adós is tulajdonostárs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végrehajtás során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kizárólag az adós tulajdoni hányadát foglalta le a végrehajtó,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egyéb esetben az „általános” végrehajtási igényper [538. §] alkalmazandó. </a:t>
            </a:r>
          </a:p>
          <a:p>
            <a:pPr marL="0" indent="0" algn="just">
              <a:buNone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tulajdonostársak tulajdoni hányada nem megállapítható vagy kétséges, a Ptk. 5:73. § alapján a 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tulajdonostársak tulajdoni hányadát egyenlőnek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kell tekinteni.</a:t>
            </a:r>
          </a:p>
        </p:txBody>
      </p:sp>
    </p:spTree>
    <p:extLst>
      <p:ext uri="{BB962C8B-B14F-4D97-AF65-F5344CB8AC3E}">
        <p14:creationId xmlns:p14="http://schemas.microsoft.com/office/powerpoint/2010/main" val="99654112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12086707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B2AA6A9D-0457-4358-AA68-BE88E749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hu-H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Végrehajtás megszüntetése és korlátozása iránt indított perek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D1B504-C8C8-4F3E-BA79-71010933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A per tárgya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Az előzetes eljárás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Illetékesség és pertárgyérték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Perindítás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Az eljárás szünetelése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 Soronkívüliség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1.7. A végrehajtás felfüggesztése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1.8.  A kereset közlése és a perfelvételi szak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1.9.  A tárgyalás kitűzése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1.10. Döntés a végrehajtási költségekről</a:t>
            </a:r>
          </a:p>
          <a:p>
            <a:endParaRPr lang="hu-HU" sz="1800" dirty="0"/>
          </a:p>
          <a:p>
            <a:endParaRPr lang="hu-HU" sz="18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318606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5F4A17-6C3D-472F-B06B-DC3C50A8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A per tárgya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952F9C-A725-43CA-A9FC-13B60C2A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87794"/>
            <a:ext cx="9905999" cy="43516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sz="1900" b="1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Két alaptípus </a:t>
            </a:r>
            <a:r>
              <a:rPr lang="hu-HU" sz="19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került szabályozásra a Pp-ben: a Pp. 528. § (1) bekezdése szerinti </a:t>
            </a:r>
            <a:r>
              <a:rPr lang="hu-HU" sz="1900" b="1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végrehajtási lappal</a:t>
            </a:r>
            <a:r>
              <a:rPr lang="hu-HU" sz="1900" b="1" spc="3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900" spc="30" dirty="0">
                <a:latin typeface="Times New Roman" panose="02020603050405020304" pitchFamily="18" charset="0"/>
                <a:ea typeface="Calibri" panose="020F0502020204030204" pitchFamily="34" charset="0"/>
              </a:rPr>
              <a:t>és az azzal egy tekintet alá eső végrehajtható okirattal</a:t>
            </a:r>
            <a:r>
              <a:rPr lang="hu-HU" sz="1900" b="1" spc="3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hu-HU" sz="19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míg a Pp. 528. § (2) bekezdése szerinti </a:t>
            </a:r>
            <a:r>
              <a:rPr lang="hu-HU" sz="1900" b="1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végrehajtási záradékkal </a:t>
            </a:r>
            <a:r>
              <a:rPr lang="hu-HU" sz="1900" spc="30" dirty="0">
                <a:latin typeface="Times New Roman" panose="02020603050405020304" pitchFamily="18" charset="0"/>
                <a:ea typeface="Calibri" panose="020F0502020204030204" pitchFamily="34" charset="0"/>
              </a:rPr>
              <a:t>és az azzal egy tekintet alá eső végrehajtható okirattal </a:t>
            </a:r>
            <a:r>
              <a:rPr lang="hu-HU" sz="19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elrendelt végrehajtás megszüntetési és korlátozási per,</a:t>
            </a:r>
          </a:p>
          <a:p>
            <a:pPr algn="just"/>
            <a:r>
              <a:rPr lang="hu-HU" sz="1900" b="1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speciális típus</a:t>
            </a:r>
            <a:r>
              <a:rPr lang="hu-HU" sz="19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 szülői felelősséget érintő nemzetközi igazságügyi együttműködésről szóló törvény alapján a jogellenesen Magyarországra hozott gyermek visszavitelét elrendelő határozat végrehajtásának megszüntetése [Pp. 528. § (3) bekezdés],</a:t>
            </a:r>
          </a:p>
          <a:p>
            <a:pPr algn="just"/>
            <a:r>
              <a:rPr lang="hu-HU" sz="1900" spc="30" dirty="0">
                <a:latin typeface="Times New Roman" panose="02020603050405020304" pitchFamily="18" charset="0"/>
                <a:ea typeface="Calibri" panose="020F0502020204030204" pitchFamily="34" charset="0"/>
              </a:rPr>
              <a:t>a végrehajtási lappal elrendelt végrehajtás megszüntetési és korlátozási perek </a:t>
            </a:r>
            <a:r>
              <a:rPr lang="hu-HU" sz="1900" b="1" spc="30" dirty="0">
                <a:latin typeface="Times New Roman" panose="02020603050405020304" pitchFamily="18" charset="0"/>
                <a:ea typeface="Calibri" panose="020F0502020204030204" pitchFamily="34" charset="0"/>
              </a:rPr>
              <a:t>vizsgálati köre szűkebb</a:t>
            </a:r>
            <a:r>
              <a:rPr lang="hu-HU" sz="1900" spc="30" dirty="0">
                <a:latin typeface="Times New Roman" panose="02020603050405020304" pitchFamily="18" charset="0"/>
                <a:ea typeface="Calibri" panose="020F0502020204030204" pitchFamily="34" charset="0"/>
              </a:rPr>
              <a:t>, mivel az alapul fekvő követelést korábban elbírálta a bíróság (közjegyző),</a:t>
            </a:r>
          </a:p>
          <a:p>
            <a:pPr algn="just"/>
            <a:r>
              <a:rPr lang="hu-HU" sz="1900" spc="30" dirty="0">
                <a:latin typeface="Times New Roman" panose="02020603050405020304" pitchFamily="18" charset="0"/>
                <a:ea typeface="Calibri" panose="020F0502020204030204" pitchFamily="34" charset="0"/>
              </a:rPr>
              <a:t>ha végrehajtás megszüntetése, illetve korlátozása iránti perben a végrehajtás felfüggesztésére nem került sor, és a per folyamatban léte alatt az adós teljesítése folytán a nemperes eljárás megszűnik, a kereset okafogyottá vált, melynek következménye a kereset elutasítása [Kúria Pfv.I.20.032/2018/6.],</a:t>
            </a:r>
          </a:p>
          <a:p>
            <a:pPr algn="just"/>
            <a:r>
              <a:rPr lang="hu-HU" sz="1900" spc="30" dirty="0">
                <a:latin typeface="Times New Roman" panose="02020603050405020304" pitchFamily="18" charset="0"/>
                <a:ea typeface="Calibri" panose="020F0502020204030204" pitchFamily="34" charset="0"/>
              </a:rPr>
              <a:t>a végrehajtási lappal elrendelt végrehajtás megszüntetése és korlátozása iránt indított perben a végrehajtás alapjául szolgáló jogerős bírósági (közjegyzői) határozat (pl. ítélet, egyezséget jóváhagyó végzés, bírósági meghagyás, fizetési meghagyás) </a:t>
            </a:r>
            <a:r>
              <a:rPr lang="hu-HU" sz="1900" b="1" spc="30" dirty="0">
                <a:latin typeface="Times New Roman" panose="02020603050405020304" pitchFamily="18" charset="0"/>
                <a:ea typeface="Calibri" panose="020F0502020204030204" pitchFamily="34" charset="0"/>
              </a:rPr>
              <a:t>jogszerűsége</a:t>
            </a:r>
            <a:r>
              <a:rPr lang="hu-HU" sz="1900" spc="3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900" b="1" spc="30" dirty="0">
                <a:latin typeface="Times New Roman" panose="02020603050405020304" pitchFamily="18" charset="0"/>
                <a:ea typeface="Calibri" panose="020F0502020204030204" pitchFamily="34" charset="0"/>
              </a:rPr>
              <a:t>alappal nem tehető vitássá</a:t>
            </a:r>
            <a:r>
              <a:rPr lang="hu-HU" sz="1900" spc="30" dirty="0">
                <a:latin typeface="Times New Roman" panose="02020603050405020304" pitchFamily="18" charset="0"/>
                <a:ea typeface="Calibri" panose="020F0502020204030204" pitchFamily="34" charset="0"/>
              </a:rPr>
              <a:t> [Legfelsőbb Bíróság mint felülvizsgálati bíróság Pfv.I.20.361/2009/9.].</a:t>
            </a:r>
            <a:endParaRPr lang="hu-HU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85350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D8D755A-0DCF-4951-9C9F-E84D942071D8}"/>
              </a:ext>
            </a:extLst>
          </p:cNvPr>
          <p:cNvSpPr txBox="1"/>
          <p:nvPr/>
        </p:nvSpPr>
        <p:spPr>
          <a:xfrm>
            <a:off x="1020932" y="878889"/>
            <a:ext cx="10289219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Speciális perindítási okok:</a:t>
            </a:r>
          </a:p>
          <a:p>
            <a:endParaRPr lang="hu-HU" dirty="0"/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végrehajtási lappal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elrendelt végrehajtás megszüntetését, illetőleg korlátozását az adós keresettel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esetben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kérheti: ha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perben közölni kívánt tény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 történt, amikor az már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volt közölhető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végrehajtható okirat kiállításának alapjául szolgáló határozat meghozatalát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megelőző eljárásban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végrehajtható okirat kiállításának alapjául szolgáló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egyezség megkötése után következett be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/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Leggyakoribb esetek: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teljesítés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részteljesítés;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teljesítés lehetetlenné válása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[1959-es Ptk. 312. §, Ptk. 6:179-180. §];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beszámítás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[1959-es Ptk. 296-297.§-ok , Ptk. 6:179-180. §-ok];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végrehajtási jog elévülése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1959-es Ptk. 324-327. §-ok,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Ptk. 6:22-25. §-ok,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57. §, EBH2004. 1037., BH2005. 291., BH2009. 113., BH2016. 144., Magyar Köztársaság </a:t>
            </a:r>
            <a:r>
              <a:rPr lang="hu-HU" sz="18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Legfelsőbb Bírósága mint felülvizsgálati bíróság Pfv.I.22.130/2007/6. és </a:t>
            </a:r>
            <a:r>
              <a:rPr lang="hu-HU" dirty="0"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P</a:t>
            </a:r>
            <a:r>
              <a:rPr lang="hu-HU" sz="18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fv.I.21.089/2008/7., Kúria mint felülvizsgálati bíróság Pfv.I.21.284/2011/4., Pfv.I.20.639/2015/7., Pfv.I.21.171/2015/6. és Pfv.I.20.577/2017/12.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felek eltérő megállapodása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00772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D8D755A-0DCF-4951-9C9F-E84D942071D8}"/>
              </a:ext>
            </a:extLst>
          </p:cNvPr>
          <p:cNvSpPr txBox="1"/>
          <p:nvPr/>
        </p:nvSpPr>
        <p:spPr>
          <a:xfrm>
            <a:off x="1020932" y="878889"/>
            <a:ext cx="1028921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hu-HU" sz="18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1800" spc="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Vht</a:t>
            </a:r>
            <a:r>
              <a:rPr lang="hu-HU" sz="18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nem határozza meg a végrehajtási cselekmény fogalmát, így a bírói értelmezés körébe tartozó kérdés annak eldöntése, hogy mi minősül végrehajtási cselekménynek. Ebből a szempontból nem </a:t>
            </a:r>
            <a:r>
              <a:rPr lang="hu-HU" sz="1800" b="1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annak</a:t>
            </a:r>
            <a:r>
              <a:rPr lang="hu-HU" sz="18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b="1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van jelentősége</a:t>
            </a:r>
            <a:r>
              <a:rPr lang="hu-HU" sz="18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hogy az adott cselekményről az adós értesült-e, hanem annak, </a:t>
            </a:r>
            <a:r>
              <a:rPr lang="hu-HU" sz="1800" b="1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hogy a cselekmény vagy nyilatkozat a végrehajtási eljárás szempontjából alkalmas-e joghatás kiváltására: a végrehajtási eljárás megindítására, vagy a már elrendelt végrehajtási eljárásban annak előbbre vitelére</a:t>
            </a:r>
            <a:r>
              <a:rPr lang="hu-HU" sz="18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E jognyilatkozatok és cselekmények a végrehajtási cselekmények, amelyek alkalmasak a végrehajtási jog elévülésének a megszakítására [Kúria mint felülvizsgálati bíróság Pfv.I.20.639/2015/7. és Pfv.I.21.171/2015/6.].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endParaRPr lang="hu-HU" sz="1800" spc="3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hu-HU" sz="18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végrehajtást kérő végrehajtás elrendelése iránti kérelme akkor nem tekinthető végrehajtási cselekménynek, ha alkalmatlannak bizonyul a kívánt joghatás elérésére, azaz a </a:t>
            </a:r>
            <a:r>
              <a:rPr lang="hu-HU" sz="1800" b="1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végrehajtás elrendelésére, hiszen a bíróság a jogerős végzésével – érdemi vizsgálat nélkül – visszautasította a kérelmet</a:t>
            </a:r>
            <a:r>
              <a:rPr lang="hu-HU" sz="18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Az eredménytelen végrehajtási kérelem pedig </a:t>
            </a:r>
            <a:r>
              <a:rPr lang="hu-HU" sz="1800" b="1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nem végrehajtási cselekmény</a:t>
            </a:r>
            <a:r>
              <a:rPr lang="hu-HU" sz="1800" spc="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mert nem alkalmas a végrehajtási jog elévülésének a megszakítására [Kúria mint felülvizsgálati bíróság Pfv.I.20.639/2015/7.].</a:t>
            </a:r>
          </a:p>
          <a:p>
            <a:pPr lvl="0" algn="just"/>
            <a:endParaRPr lang="hu-HU" spc="3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308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D8D755A-0DCF-4951-9C9F-E84D942071D8}"/>
              </a:ext>
            </a:extLst>
          </p:cNvPr>
          <p:cNvSpPr txBox="1"/>
          <p:nvPr/>
        </p:nvSpPr>
        <p:spPr>
          <a:xfrm>
            <a:off x="1020932" y="878889"/>
            <a:ext cx="10289219" cy="619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 </a:t>
            </a:r>
            <a:r>
              <a:rPr lang="hu-HU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végrehajtási jog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valójában a végrehajtandó követelés bírósági úton történő érvényesítéséhez való jogosultság részjogosítványa, a végrehajtandó követelés bírósági úton történő érvényesítésére vonatkozó jogosultság (igény) megszűnésével – amelynek legtipikusabb esete az elévülés – a végrehajtási jog is „elenyészik”.</a:t>
            </a: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 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Vht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57. § (1) bekezdésében foglalt normaszöveg helyes értelmezése azt jelenti, hogy </a:t>
            </a:r>
            <a:r>
              <a:rPr lang="hu-HU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 </a:t>
            </a:r>
            <a:r>
              <a:rPr lang="hu-HU" sz="18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végrehajtandó követelés és a végrehajtási jog elévülésére irányadó határidő azonos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hasonló álláspont tükröződik a bírósági gyakorlat mellett a publikált jogirodalomban is, Kiss Nikolett – 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Osztovics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András – 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Pomeisl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András – Villám Krisztián, A bírósági végrehajtásról szóló 1994. évi LIII. törvény Nagykommentárja, OPTEN Informatikai Kft., Budapest, 2015., 330. oldal utolsó bekezdés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Az 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általános elévülési idő 5 év, de az 1959-es Ptk. 324. § (1) bekezdése és a Ptk. 6:22. § (1) bekezdése is utal arra, hogyha „jogszabály, illetőleg e törvény másként nem rendelkezik”.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Eltérő elévülési határidőt tartalmaz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például az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Eht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143. § (2) bekezdése az előfizetői szerződésekből eredő polgári jogi igény tekintetében (1 éves elévülési idő).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Hasonlóan a közúti közlekedésről szóló 1988. évi I. törvény (a továbbiakban: 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Kktv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.) 15/C. § (3) bekezdése a várakozási díj és pótdíj fizetési kötelezettség vonatkozásában is (szintén 1 éves elévülési idő).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endParaRPr lang="hu-HU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hu-HU" spc="3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984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D8D755A-0DCF-4951-9C9F-E84D942071D8}"/>
              </a:ext>
            </a:extLst>
          </p:cNvPr>
          <p:cNvSpPr txBox="1"/>
          <p:nvPr/>
        </p:nvSpPr>
        <p:spPr>
          <a:xfrm>
            <a:off x="1020932" y="878889"/>
            <a:ext cx="10289219" cy="412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Önmagában azon körülmény, hogy akár a bíróság egy jogerős ítélet vagy a közjegyző egy jogerős fizetési meghagyás alapján a végrehajtást kérő kérelmére végrehajtási lap kiállításával 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végrehajtást rendel el, a végrehajtás alapjául szolgáló </a:t>
            </a:r>
            <a:r>
              <a:rPr lang="hu-HU" sz="18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követelés jogcímét nem változtatja meg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arra továbbra is a végrehajtást megelőző eljárás jogalapjául szolgáló jogcím szerinti elévülési idő az irányadó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</a:t>
            </a: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 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fizetési meghagyásos eljárás, illetőleg a peres eljárás, valamint az azokat – önkéntes teljesítés hiányából adódóan – követő bírósági végrehajtási eljárás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a 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követelés érvényesítése vonatkozásában </a:t>
            </a:r>
            <a:r>
              <a:rPr lang="hu-HU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egységet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képez, </a:t>
            </a:r>
            <a:r>
              <a:rPr lang="hu-HU" sz="1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azok megbontása az esetleges eltérő elévülési időből adódóan az eljárás egységességének elvét sértené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endParaRPr lang="hu-HU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80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hu-HU" spc="3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7815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4849</Words>
  <Application>Microsoft Office PowerPoint</Application>
  <PresentationFormat>Szélesvásznú</PresentationFormat>
  <Paragraphs>300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7" baseType="lpstr">
      <vt:lpstr>SimSun</vt:lpstr>
      <vt:lpstr>Arial</vt:lpstr>
      <vt:lpstr>Calibri</vt:lpstr>
      <vt:lpstr>Calibri Light</vt:lpstr>
      <vt:lpstr>Lucida Sans Unicode</vt:lpstr>
      <vt:lpstr>Mangal</vt:lpstr>
      <vt:lpstr>Times New Roman</vt:lpstr>
      <vt:lpstr>Trebuchet MS</vt:lpstr>
      <vt:lpstr>Tw Cen MT</vt:lpstr>
      <vt:lpstr>Áramkör</vt:lpstr>
      <vt:lpstr> A végrehajtási perek eljárásjogi kérdései</vt:lpstr>
      <vt:lpstr>PowerPoint-bemutató</vt:lpstr>
      <vt:lpstr>PowerPoint-bemutató</vt:lpstr>
      <vt:lpstr>1.) Végrehajtás megszüntetése és korlátozása iránt indított perek</vt:lpstr>
      <vt:lpstr>1.1. A per tárgya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1.2. Az előzetes eljárás</vt:lpstr>
      <vt:lpstr>1.3. Illetékesség és pertárgyérték </vt:lpstr>
      <vt:lpstr>1.4. Perindítás</vt:lpstr>
      <vt:lpstr>1.5. Az eljárás szünetelése</vt:lpstr>
      <vt:lpstr>1.6. Soronkívüliség </vt:lpstr>
      <vt:lpstr>1.7. Végrehajtás felfüggesztése</vt:lpstr>
      <vt:lpstr>1.8. A kereset közlése és a perfelvételi szak</vt:lpstr>
      <vt:lpstr>1.9. Tárgyalás kitűzése</vt:lpstr>
      <vt:lpstr>1.10. Döntés a végrehajtási költségekről</vt:lpstr>
      <vt:lpstr>2.) Végrehajtási igényper</vt:lpstr>
      <vt:lpstr>2.1. A per tárgya és alanyai</vt:lpstr>
      <vt:lpstr>A per tárgya</vt:lpstr>
      <vt:lpstr>A per alanyai</vt:lpstr>
      <vt:lpstr>2.2. Illetékesség és pertárgyérték </vt:lpstr>
      <vt:lpstr>2.3. Perköltség viselése</vt:lpstr>
      <vt:lpstr>2.4. Végrehajtás felfüggesztése</vt:lpstr>
      <vt:lpstr>2.5. A kereset közlése és a viszontkereset </vt:lpstr>
      <vt:lpstr>2.6. A bíróság döntése</vt:lpstr>
      <vt:lpstr>2.7. Perújítás </vt:lpstr>
      <vt:lpstr>2.8. Házastársi vagyonközösségi igényper tárgya</vt:lpstr>
      <vt:lpstr>2.9. illetékesség Házastársi vagyonközösségi igényperben</vt:lpstr>
      <vt:lpstr>2.10. Házastársi vagyonközösségi igényper indítása </vt:lpstr>
      <vt:lpstr>2.11. Érdemi döntés a házastársi vagyonközösségi igényperben</vt:lpstr>
      <vt:lpstr>2.12. Közös tulajdonban lévő vagyontárggyal kapcsolatos igényper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Pp. a gyakorlatban  Képzők képzése-workshop</dc:title>
  <dc:creator>Tünde Vida-Sós</dc:creator>
  <cp:lastModifiedBy>Iroda</cp:lastModifiedBy>
  <cp:revision>90</cp:revision>
  <dcterms:created xsi:type="dcterms:W3CDTF">2019-05-30T15:38:15Z</dcterms:created>
  <dcterms:modified xsi:type="dcterms:W3CDTF">2025-03-31T06:59:31Z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c82343-9d13-414f-905f-5bbf2500b0c0_Enabled">
    <vt:lpwstr>true</vt:lpwstr>
  </property>
  <property fmtid="{D5CDD505-2E9C-101B-9397-08002B2CF9AE}" pid="3" name="MSIP_Label_98c82343-9d13-414f-905f-5bbf2500b0c0_SetDate">
    <vt:lpwstr>2025-03-27T02:09:37Z</vt:lpwstr>
  </property>
  <property fmtid="{D5CDD505-2E9C-101B-9397-08002B2CF9AE}" pid="4" name="MSIP_Label_98c82343-9d13-414f-905f-5bbf2500b0c0_Method">
    <vt:lpwstr>Standard</vt:lpwstr>
  </property>
  <property fmtid="{D5CDD505-2E9C-101B-9397-08002B2CF9AE}" pid="5" name="MSIP_Label_98c82343-9d13-414f-905f-5bbf2500b0c0_Name">
    <vt:lpwstr>Nyilvános adat</vt:lpwstr>
  </property>
  <property fmtid="{D5CDD505-2E9C-101B-9397-08002B2CF9AE}" pid="6" name="MSIP_Label_98c82343-9d13-414f-905f-5bbf2500b0c0_SiteId">
    <vt:lpwstr>ed7c5d0d-cb34-4252-afc1-c82c132bfed0</vt:lpwstr>
  </property>
  <property fmtid="{D5CDD505-2E9C-101B-9397-08002B2CF9AE}" pid="7" name="MSIP_Label_98c82343-9d13-414f-905f-5bbf2500b0c0_ActionId">
    <vt:lpwstr>efc829f4-bbf7-498d-be35-da11b792ba28</vt:lpwstr>
  </property>
  <property fmtid="{D5CDD505-2E9C-101B-9397-08002B2CF9AE}" pid="8" name="MSIP_Label_98c82343-9d13-414f-905f-5bbf2500b0c0_ContentBits">
    <vt:lpwstr>0</vt:lpwstr>
  </property>
  <property fmtid="{D5CDD505-2E9C-101B-9397-08002B2CF9AE}" pid="9" name="MSIP_Label_98c82343-9d13-414f-905f-5bbf2500b0c0_Tag">
    <vt:lpwstr>10, 3, 0, 1</vt:lpwstr>
  </property>
</Properties>
</file>