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380" r:id="rId4"/>
    <p:sldId id="394" r:id="rId5"/>
    <p:sldId id="395" r:id="rId6"/>
    <p:sldId id="257" r:id="rId7"/>
    <p:sldId id="332" r:id="rId8"/>
    <p:sldId id="381" r:id="rId9"/>
    <p:sldId id="345" r:id="rId10"/>
    <p:sldId id="382" r:id="rId11"/>
    <p:sldId id="364" r:id="rId12"/>
    <p:sldId id="367" r:id="rId13"/>
    <p:sldId id="368" r:id="rId14"/>
    <p:sldId id="379" r:id="rId15"/>
    <p:sldId id="366" r:id="rId16"/>
    <p:sldId id="378" r:id="rId17"/>
    <p:sldId id="369" r:id="rId18"/>
    <p:sldId id="383" r:id="rId19"/>
    <p:sldId id="386" r:id="rId20"/>
    <p:sldId id="387" r:id="rId21"/>
    <p:sldId id="389" r:id="rId22"/>
    <p:sldId id="396" r:id="rId23"/>
    <p:sldId id="406" r:id="rId24"/>
    <p:sldId id="407" r:id="rId25"/>
    <p:sldId id="397" r:id="rId26"/>
    <p:sldId id="400" r:id="rId27"/>
    <p:sldId id="403" r:id="rId28"/>
    <p:sldId id="404" r:id="rId29"/>
    <p:sldId id="401" r:id="rId30"/>
    <p:sldId id="405" r:id="rId31"/>
    <p:sldId id="408" r:id="rId32"/>
    <p:sldId id="402" r:id="rId33"/>
    <p:sldId id="409" r:id="rId34"/>
    <p:sldId id="365" r:id="rId35"/>
    <p:sldId id="411" r:id="rId36"/>
    <p:sldId id="412" r:id="rId37"/>
    <p:sldId id="414" r:id="rId38"/>
    <p:sldId id="415" r:id="rId39"/>
    <p:sldId id="416" r:id="rId40"/>
    <p:sldId id="418" r:id="rId41"/>
    <p:sldId id="410" r:id="rId42"/>
    <p:sldId id="353" r:id="rId43"/>
    <p:sldId id="335" r:id="rId44"/>
    <p:sldId id="354" r:id="rId45"/>
    <p:sldId id="336" r:id="rId46"/>
    <p:sldId id="337" r:id="rId47"/>
    <p:sldId id="339" r:id="rId48"/>
    <p:sldId id="356" r:id="rId49"/>
    <p:sldId id="340" r:id="rId50"/>
    <p:sldId id="342" r:id="rId51"/>
    <p:sldId id="343" r:id="rId52"/>
    <p:sldId id="347" r:id="rId53"/>
    <p:sldId id="360" r:id="rId54"/>
    <p:sldId id="294" r:id="rId5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A3F0"/>
    <a:srgbClr val="78AFF0"/>
    <a:srgbClr val="78AFF1"/>
    <a:srgbClr val="ECDB65"/>
    <a:srgbClr val="ECE5B6"/>
    <a:srgbClr val="ECCA00"/>
    <a:srgbClr val="C6C9CC"/>
    <a:srgbClr val="5A9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14"/>
    <p:restoredTop sz="94628"/>
  </p:normalViewPr>
  <p:slideViewPr>
    <p:cSldViewPr snapToGrid="0">
      <p:cViewPr>
        <p:scale>
          <a:sx n="99" d="100"/>
          <a:sy n="99" d="100"/>
        </p:scale>
        <p:origin x="504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9CFEFE-007C-4243-879B-C43AEF848563}" type="doc">
      <dgm:prSet loTypeId="urn:microsoft.com/office/officeart/2005/8/layout/venn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5174490-ED54-DD43-A5E4-87B9A36C2512}">
      <dgm:prSet custT="1"/>
      <dgm:spPr>
        <a:solidFill>
          <a:srgbClr val="78AFF0"/>
        </a:solidFill>
      </dgm:spPr>
      <dgm:t>
        <a:bodyPr/>
        <a:lstStyle/>
        <a:p>
          <a:r>
            <a:rPr lang="hu-HU" sz="3600" b="1" dirty="0">
              <a:solidFill>
                <a:schemeClr val="tx1"/>
              </a:solidFill>
              <a:latin typeface="American Typewriter" panose="02090604020004020304" pitchFamily="18" charset="0"/>
            </a:rPr>
            <a:t>ELJÁRÁSI</a:t>
          </a:r>
        </a:p>
        <a:p>
          <a:r>
            <a:rPr lang="hu-HU" sz="3600" b="1" dirty="0">
              <a:solidFill>
                <a:schemeClr val="tx1"/>
              </a:solidFill>
              <a:latin typeface="American Typewriter" panose="02090604020004020304" pitchFamily="18" charset="0"/>
            </a:rPr>
            <a:t>JOG</a:t>
          </a:r>
        </a:p>
      </dgm:t>
    </dgm:pt>
    <dgm:pt modelId="{A47696B1-A2CA-C64E-8855-0FEA95D3B2AC}" type="parTrans" cxnId="{F5DFCEEB-7324-2D49-9FAD-64C499D67C57}">
      <dgm:prSet/>
      <dgm:spPr/>
      <dgm:t>
        <a:bodyPr/>
        <a:lstStyle/>
        <a:p>
          <a:endParaRPr lang="hu-HU"/>
        </a:p>
      </dgm:t>
    </dgm:pt>
    <dgm:pt modelId="{A8FECFE5-A79E-D740-922C-DA800B06BE1B}" type="sibTrans" cxnId="{F5DFCEEB-7324-2D49-9FAD-64C499D67C57}">
      <dgm:prSet/>
      <dgm:spPr/>
      <dgm:t>
        <a:bodyPr/>
        <a:lstStyle/>
        <a:p>
          <a:endParaRPr lang="hu-HU"/>
        </a:p>
      </dgm:t>
    </dgm:pt>
    <dgm:pt modelId="{9A8BBAAB-330D-154B-A3B2-5BD77FC58E63}">
      <dgm:prSet custT="1"/>
      <dgm:spPr>
        <a:solidFill>
          <a:srgbClr val="78AFF0"/>
        </a:solidFill>
      </dgm:spPr>
      <dgm:t>
        <a:bodyPr tIns="122400"/>
        <a:lstStyle/>
        <a:p>
          <a:r>
            <a:rPr lang="hu-HU" sz="3200" b="1" dirty="0">
              <a:solidFill>
                <a:schemeClr val="tx1"/>
              </a:solidFill>
              <a:latin typeface="American Typewriter" panose="02090604020004020304" pitchFamily="18" charset="0"/>
            </a:rPr>
            <a:t>BIZONYÍTÁS+ MINDEN EGYÉB</a:t>
          </a:r>
        </a:p>
      </dgm:t>
    </dgm:pt>
    <dgm:pt modelId="{856B49B9-E91F-2144-9F26-1F1EBE905A0C}" type="parTrans" cxnId="{03B21E9D-4DB4-BA4E-89FB-5D507489482D}">
      <dgm:prSet/>
      <dgm:spPr/>
      <dgm:t>
        <a:bodyPr/>
        <a:lstStyle/>
        <a:p>
          <a:endParaRPr lang="hu-HU"/>
        </a:p>
      </dgm:t>
    </dgm:pt>
    <dgm:pt modelId="{022B292A-1338-4E4D-AA83-779C8319DC66}" type="sibTrans" cxnId="{03B21E9D-4DB4-BA4E-89FB-5D507489482D}">
      <dgm:prSet/>
      <dgm:spPr/>
      <dgm:t>
        <a:bodyPr/>
        <a:lstStyle/>
        <a:p>
          <a:endParaRPr lang="hu-HU"/>
        </a:p>
      </dgm:t>
    </dgm:pt>
    <dgm:pt modelId="{D8B6A303-B06D-7B4D-9807-30D6B1859966}">
      <dgm:prSet custT="1"/>
      <dgm:spPr>
        <a:solidFill>
          <a:srgbClr val="78AFF0"/>
        </a:solidFill>
      </dgm:spPr>
      <dgm:t>
        <a:bodyPr/>
        <a:lstStyle/>
        <a:p>
          <a:r>
            <a:rPr lang="hu-HU" sz="3200" b="1" dirty="0">
              <a:solidFill>
                <a:schemeClr val="tx1"/>
              </a:solidFill>
              <a:latin typeface="American Typewriter" panose="02090604020004020304" pitchFamily="18" charset="0"/>
            </a:rPr>
            <a:t>„FOGOLYCSERE”</a:t>
          </a:r>
        </a:p>
      </dgm:t>
    </dgm:pt>
    <dgm:pt modelId="{6C075CB2-5FEB-254A-9B8E-7C3C9422131B}" type="sibTrans" cxnId="{137A6345-3F5D-7447-AA6E-6D514760C558}">
      <dgm:prSet/>
      <dgm:spPr/>
      <dgm:t>
        <a:bodyPr/>
        <a:lstStyle/>
        <a:p>
          <a:endParaRPr lang="hu-HU"/>
        </a:p>
      </dgm:t>
    </dgm:pt>
    <dgm:pt modelId="{3AA3B04C-CDF5-1941-8459-84FD71B0486F}" type="parTrans" cxnId="{137A6345-3F5D-7447-AA6E-6D514760C558}">
      <dgm:prSet/>
      <dgm:spPr/>
      <dgm:t>
        <a:bodyPr/>
        <a:lstStyle/>
        <a:p>
          <a:endParaRPr lang="hu-HU"/>
        </a:p>
      </dgm:t>
    </dgm:pt>
    <dgm:pt modelId="{9D1DE2DE-F032-C04C-B5D8-2E83658C7622}" type="pres">
      <dgm:prSet presAssocID="{679CFEFE-007C-4243-879B-C43AEF848563}" presName="compositeShape" presStyleCnt="0">
        <dgm:presLayoutVars>
          <dgm:chMax val="7"/>
          <dgm:dir/>
          <dgm:resizeHandles val="exact"/>
        </dgm:presLayoutVars>
      </dgm:prSet>
      <dgm:spPr/>
    </dgm:pt>
    <dgm:pt modelId="{37AA11D8-71A3-204F-8523-35EF49AC014A}" type="pres">
      <dgm:prSet presAssocID="{D5174490-ED54-DD43-A5E4-87B9A36C2512}" presName="circ1" presStyleLbl="vennNode1" presStyleIdx="0" presStyleCnt="3" custLinFactNeighborX="-17348" custLinFactNeighborY="-6385"/>
      <dgm:spPr/>
    </dgm:pt>
    <dgm:pt modelId="{1B48A8FF-FE0F-424E-AC08-4E9396BFCFE9}" type="pres">
      <dgm:prSet presAssocID="{D5174490-ED54-DD43-A5E4-87B9A36C251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AF47CFD-0E37-0D4B-85D4-FED999C5DB3B}" type="pres">
      <dgm:prSet presAssocID="{D8B6A303-B06D-7B4D-9807-30D6B1859966}" presName="circ2" presStyleLbl="vennNode1" presStyleIdx="1" presStyleCnt="3" custScaleX="164864" custScaleY="96323" custLinFactNeighborX="9149" custLinFactNeighborY="-4590"/>
      <dgm:spPr/>
    </dgm:pt>
    <dgm:pt modelId="{0F70B27B-11EB-084A-91C1-3ADD17190FA4}" type="pres">
      <dgm:prSet presAssocID="{D8B6A303-B06D-7B4D-9807-30D6B185996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D76E494-358F-8C45-ABB0-017A8D30259B}" type="pres">
      <dgm:prSet presAssocID="{9A8BBAAB-330D-154B-A3B2-5BD77FC58E63}" presName="circ3" presStyleLbl="vennNode1" presStyleIdx="2" presStyleCnt="3" custScaleX="123995" custScaleY="54648" custLinFactNeighborX="-42574" custLinFactNeighborY="-4845"/>
      <dgm:spPr/>
    </dgm:pt>
    <dgm:pt modelId="{4DE175A3-14AB-7A44-B930-EB709756B4F7}" type="pres">
      <dgm:prSet presAssocID="{9A8BBAAB-330D-154B-A3B2-5BD77FC58E6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9E43B13-8740-E64E-9415-1C108C693E36}" type="presOf" srcId="{D5174490-ED54-DD43-A5E4-87B9A36C2512}" destId="{1B48A8FF-FE0F-424E-AC08-4E9396BFCFE9}" srcOrd="1" destOrd="0" presId="urn:microsoft.com/office/officeart/2005/8/layout/venn1"/>
    <dgm:cxn modelId="{460AAC35-0571-FD46-9D4E-AB129E1A7752}" type="presOf" srcId="{9A8BBAAB-330D-154B-A3B2-5BD77FC58E63}" destId="{4DE175A3-14AB-7A44-B930-EB709756B4F7}" srcOrd="1" destOrd="0" presId="urn:microsoft.com/office/officeart/2005/8/layout/venn1"/>
    <dgm:cxn modelId="{137A6345-3F5D-7447-AA6E-6D514760C558}" srcId="{679CFEFE-007C-4243-879B-C43AEF848563}" destId="{D8B6A303-B06D-7B4D-9807-30D6B1859966}" srcOrd="1" destOrd="0" parTransId="{3AA3B04C-CDF5-1941-8459-84FD71B0486F}" sibTransId="{6C075CB2-5FEB-254A-9B8E-7C3C9422131B}"/>
    <dgm:cxn modelId="{3DF4A751-29B6-9B42-A919-0D5914326667}" type="presOf" srcId="{679CFEFE-007C-4243-879B-C43AEF848563}" destId="{9D1DE2DE-F032-C04C-B5D8-2E83658C7622}" srcOrd="0" destOrd="0" presId="urn:microsoft.com/office/officeart/2005/8/layout/venn1"/>
    <dgm:cxn modelId="{929C8E90-1AFB-0D4C-B388-C4DED2C40D20}" type="presOf" srcId="{9A8BBAAB-330D-154B-A3B2-5BD77FC58E63}" destId="{ED76E494-358F-8C45-ABB0-017A8D30259B}" srcOrd="0" destOrd="0" presId="urn:microsoft.com/office/officeart/2005/8/layout/venn1"/>
    <dgm:cxn modelId="{03B21E9D-4DB4-BA4E-89FB-5D507489482D}" srcId="{679CFEFE-007C-4243-879B-C43AEF848563}" destId="{9A8BBAAB-330D-154B-A3B2-5BD77FC58E63}" srcOrd="2" destOrd="0" parTransId="{856B49B9-E91F-2144-9F26-1F1EBE905A0C}" sibTransId="{022B292A-1338-4E4D-AA83-779C8319DC66}"/>
    <dgm:cxn modelId="{566EE3A5-A2B7-754E-AE4E-78218A801194}" type="presOf" srcId="{D8B6A303-B06D-7B4D-9807-30D6B1859966}" destId="{0F70B27B-11EB-084A-91C1-3ADD17190FA4}" srcOrd="1" destOrd="0" presId="urn:microsoft.com/office/officeart/2005/8/layout/venn1"/>
    <dgm:cxn modelId="{A02BA0AB-E8E6-4F42-8430-3207AD13AE20}" type="presOf" srcId="{D5174490-ED54-DD43-A5E4-87B9A36C2512}" destId="{37AA11D8-71A3-204F-8523-35EF49AC014A}" srcOrd="0" destOrd="0" presId="urn:microsoft.com/office/officeart/2005/8/layout/venn1"/>
    <dgm:cxn modelId="{F5DFCEEB-7324-2D49-9FAD-64C499D67C57}" srcId="{679CFEFE-007C-4243-879B-C43AEF848563}" destId="{D5174490-ED54-DD43-A5E4-87B9A36C2512}" srcOrd="0" destOrd="0" parTransId="{A47696B1-A2CA-C64E-8855-0FEA95D3B2AC}" sibTransId="{A8FECFE5-A79E-D740-922C-DA800B06BE1B}"/>
    <dgm:cxn modelId="{BDC757F5-8A9C-4F45-847B-DF75F9500E52}" type="presOf" srcId="{D8B6A303-B06D-7B4D-9807-30D6B1859966}" destId="{FAF47CFD-0E37-0D4B-85D4-FED999C5DB3B}" srcOrd="0" destOrd="0" presId="urn:microsoft.com/office/officeart/2005/8/layout/venn1"/>
    <dgm:cxn modelId="{78315BC6-4031-8941-B60C-70922F0A4353}" type="presParOf" srcId="{9D1DE2DE-F032-C04C-B5D8-2E83658C7622}" destId="{37AA11D8-71A3-204F-8523-35EF49AC014A}" srcOrd="0" destOrd="0" presId="urn:microsoft.com/office/officeart/2005/8/layout/venn1"/>
    <dgm:cxn modelId="{0A12046A-942B-8E44-8863-5D88A1B5464E}" type="presParOf" srcId="{9D1DE2DE-F032-C04C-B5D8-2E83658C7622}" destId="{1B48A8FF-FE0F-424E-AC08-4E9396BFCFE9}" srcOrd="1" destOrd="0" presId="urn:microsoft.com/office/officeart/2005/8/layout/venn1"/>
    <dgm:cxn modelId="{F20724FE-F58C-AA4A-8ECF-096564F5BB98}" type="presParOf" srcId="{9D1DE2DE-F032-C04C-B5D8-2E83658C7622}" destId="{FAF47CFD-0E37-0D4B-85D4-FED999C5DB3B}" srcOrd="2" destOrd="0" presId="urn:microsoft.com/office/officeart/2005/8/layout/venn1"/>
    <dgm:cxn modelId="{8A61197F-2DD1-214A-8EFE-599AA45B11CA}" type="presParOf" srcId="{9D1DE2DE-F032-C04C-B5D8-2E83658C7622}" destId="{0F70B27B-11EB-084A-91C1-3ADD17190FA4}" srcOrd="3" destOrd="0" presId="urn:microsoft.com/office/officeart/2005/8/layout/venn1"/>
    <dgm:cxn modelId="{C13FB0B3-1779-9E45-93F9-D10A37F1720E}" type="presParOf" srcId="{9D1DE2DE-F032-C04C-B5D8-2E83658C7622}" destId="{ED76E494-358F-8C45-ABB0-017A8D30259B}" srcOrd="4" destOrd="0" presId="urn:microsoft.com/office/officeart/2005/8/layout/venn1"/>
    <dgm:cxn modelId="{FB86CFDB-19E8-7449-AD47-9EBF28AFB650}" type="presParOf" srcId="{9D1DE2DE-F032-C04C-B5D8-2E83658C7622}" destId="{4DE175A3-14AB-7A44-B930-EB709756B4F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9CFEFE-007C-4243-879B-C43AEF848563}" type="doc">
      <dgm:prSet loTypeId="urn:microsoft.com/office/officeart/2005/8/layout/pyramid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5174490-ED54-DD43-A5E4-87B9A36C2512}">
      <dgm:prSet custT="1"/>
      <dgm:spPr>
        <a:gradFill flip="none" rotWithShape="1">
          <a:gsLst>
            <a:gs pos="0">
              <a:srgbClr val="78AFF0">
                <a:tint val="66000"/>
                <a:satMod val="160000"/>
              </a:srgbClr>
            </a:gs>
            <a:gs pos="50000">
              <a:srgbClr val="78AFF0">
                <a:tint val="44500"/>
                <a:satMod val="160000"/>
              </a:srgbClr>
            </a:gs>
            <a:gs pos="100000">
              <a:srgbClr val="78AFF0">
                <a:tint val="23500"/>
                <a:satMod val="160000"/>
              </a:srgbClr>
            </a:gs>
          </a:gsLst>
          <a:lin ang="2700000" scaled="1"/>
          <a:tileRect/>
        </a:gradFill>
      </dgm:spPr>
      <dgm:t>
        <a:bodyPr/>
        <a:lstStyle/>
        <a:p>
          <a:endParaRPr lang="hu-HU" sz="2800" b="1" dirty="0">
            <a:solidFill>
              <a:schemeClr val="tx1"/>
            </a:solidFill>
            <a:latin typeface="American Typewriter" panose="02090604020004020304" pitchFamily="18" charset="0"/>
          </a:endParaRPr>
        </a:p>
        <a:p>
          <a:r>
            <a:rPr lang="hu-HU" sz="2800" b="1" dirty="0">
              <a:solidFill>
                <a:schemeClr val="tx1"/>
              </a:solidFill>
              <a:latin typeface="American Typewriter" panose="02090604020004020304" pitchFamily="18" charset="0"/>
            </a:rPr>
            <a:t>SÉRTETTI</a:t>
          </a:r>
        </a:p>
        <a:p>
          <a:r>
            <a:rPr lang="hu-HU" sz="2800" b="1" dirty="0">
              <a:solidFill>
                <a:schemeClr val="tx1"/>
              </a:solidFill>
              <a:latin typeface="American Typewriter" panose="02090604020004020304" pitchFamily="18" charset="0"/>
            </a:rPr>
            <a:t>IGÉNYEK</a:t>
          </a:r>
        </a:p>
      </dgm:t>
    </dgm:pt>
    <dgm:pt modelId="{A47696B1-A2CA-C64E-8855-0FEA95D3B2AC}" type="parTrans" cxnId="{F5DFCEEB-7324-2D49-9FAD-64C499D67C57}">
      <dgm:prSet/>
      <dgm:spPr/>
      <dgm:t>
        <a:bodyPr/>
        <a:lstStyle/>
        <a:p>
          <a:endParaRPr lang="hu-HU"/>
        </a:p>
      </dgm:t>
    </dgm:pt>
    <dgm:pt modelId="{A8FECFE5-A79E-D740-922C-DA800B06BE1B}" type="sibTrans" cxnId="{F5DFCEEB-7324-2D49-9FAD-64C499D67C57}">
      <dgm:prSet/>
      <dgm:spPr/>
      <dgm:t>
        <a:bodyPr/>
        <a:lstStyle/>
        <a:p>
          <a:endParaRPr lang="hu-HU"/>
        </a:p>
      </dgm:t>
    </dgm:pt>
    <dgm:pt modelId="{9A8BBAAB-330D-154B-A3B2-5BD77FC58E63}">
      <dgm:prSet custT="1"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 tIns="122400"/>
        <a:lstStyle/>
        <a:p>
          <a:r>
            <a:rPr lang="hu-HU" sz="2800" b="1" dirty="0">
              <a:solidFill>
                <a:schemeClr val="tx1"/>
              </a:solidFill>
              <a:latin typeface="American Typewriter" panose="02090604020004020304" pitchFamily="18" charset="0"/>
            </a:rPr>
            <a:t>KIADATÁS, ÁTADÁS</a:t>
          </a:r>
        </a:p>
      </dgm:t>
    </dgm:pt>
    <dgm:pt modelId="{856B49B9-E91F-2144-9F26-1F1EBE905A0C}" type="parTrans" cxnId="{03B21E9D-4DB4-BA4E-89FB-5D507489482D}">
      <dgm:prSet/>
      <dgm:spPr/>
      <dgm:t>
        <a:bodyPr/>
        <a:lstStyle/>
        <a:p>
          <a:endParaRPr lang="hu-HU"/>
        </a:p>
      </dgm:t>
    </dgm:pt>
    <dgm:pt modelId="{022B292A-1338-4E4D-AA83-779C8319DC66}" type="sibTrans" cxnId="{03B21E9D-4DB4-BA4E-89FB-5D507489482D}">
      <dgm:prSet/>
      <dgm:spPr/>
      <dgm:t>
        <a:bodyPr/>
        <a:lstStyle/>
        <a:p>
          <a:endParaRPr lang="hu-HU"/>
        </a:p>
      </dgm:t>
    </dgm:pt>
    <dgm:pt modelId="{D8B6A303-B06D-7B4D-9807-30D6B1859966}">
      <dgm:prSet custT="1"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hu-HU" sz="2800" b="1" baseline="0" dirty="0">
              <a:solidFill>
                <a:schemeClr val="tx1"/>
              </a:solidFill>
              <a:latin typeface="American Typewriter" panose="02090604020004020304" pitchFamily="18" charset="0"/>
            </a:rPr>
            <a:t>VAGYONI SZANKCIÓK  VH.</a:t>
          </a:r>
        </a:p>
        <a:p>
          <a:r>
            <a:rPr lang="hu-HU" sz="2800" b="1" baseline="0" dirty="0">
              <a:solidFill>
                <a:schemeClr val="tx1"/>
              </a:solidFill>
              <a:latin typeface="American Typewriter" panose="02090604020004020304" pitchFamily="18" charset="0"/>
            </a:rPr>
            <a:t>+</a:t>
          </a:r>
        </a:p>
        <a:p>
          <a:r>
            <a:rPr lang="hu-HU" sz="2800" b="1" baseline="0" dirty="0">
              <a:solidFill>
                <a:schemeClr val="tx1"/>
              </a:solidFill>
              <a:latin typeface="American Typewriter" panose="02090604020004020304" pitchFamily="18" charset="0"/>
            </a:rPr>
            <a:t>FELDERÍTÉS,BIZONYÍTÉK SZOLGÁLTATÁS</a:t>
          </a:r>
          <a:endParaRPr lang="hu-HU" sz="2800" b="1" dirty="0">
            <a:solidFill>
              <a:schemeClr val="tx1"/>
            </a:solidFill>
            <a:latin typeface="American Typewriter" panose="02090604020004020304" pitchFamily="18" charset="0"/>
          </a:endParaRPr>
        </a:p>
      </dgm:t>
    </dgm:pt>
    <dgm:pt modelId="{6C075CB2-5FEB-254A-9B8E-7C3C9422131B}" type="sibTrans" cxnId="{137A6345-3F5D-7447-AA6E-6D514760C558}">
      <dgm:prSet/>
      <dgm:spPr/>
      <dgm:t>
        <a:bodyPr/>
        <a:lstStyle/>
        <a:p>
          <a:endParaRPr lang="hu-HU"/>
        </a:p>
      </dgm:t>
    </dgm:pt>
    <dgm:pt modelId="{3AA3B04C-CDF5-1941-8459-84FD71B0486F}" type="parTrans" cxnId="{137A6345-3F5D-7447-AA6E-6D514760C558}">
      <dgm:prSet/>
      <dgm:spPr/>
      <dgm:t>
        <a:bodyPr/>
        <a:lstStyle/>
        <a:p>
          <a:endParaRPr lang="hu-HU"/>
        </a:p>
      </dgm:t>
    </dgm:pt>
    <dgm:pt modelId="{0D2D7D8D-73A3-D749-AEE6-269DDE5F1CCA}" type="pres">
      <dgm:prSet presAssocID="{679CFEFE-007C-4243-879B-C43AEF848563}" presName="Name0" presStyleCnt="0">
        <dgm:presLayoutVars>
          <dgm:dir/>
          <dgm:animLvl val="lvl"/>
          <dgm:resizeHandles val="exact"/>
        </dgm:presLayoutVars>
      </dgm:prSet>
      <dgm:spPr/>
    </dgm:pt>
    <dgm:pt modelId="{E60AA503-0BF3-1946-A333-14C8B242BC57}" type="pres">
      <dgm:prSet presAssocID="{D5174490-ED54-DD43-A5E4-87B9A36C2512}" presName="Name8" presStyleCnt="0"/>
      <dgm:spPr/>
    </dgm:pt>
    <dgm:pt modelId="{C9448474-35C5-9945-8532-6F2E44BE80BC}" type="pres">
      <dgm:prSet presAssocID="{D5174490-ED54-DD43-A5E4-87B9A36C2512}" presName="level" presStyleLbl="node1" presStyleIdx="0" presStyleCnt="3">
        <dgm:presLayoutVars>
          <dgm:chMax val="1"/>
          <dgm:bulletEnabled val="1"/>
        </dgm:presLayoutVars>
      </dgm:prSet>
      <dgm:spPr/>
    </dgm:pt>
    <dgm:pt modelId="{461AB710-1B7B-5445-9250-B199C1478BFB}" type="pres">
      <dgm:prSet presAssocID="{D5174490-ED54-DD43-A5E4-87B9A36C251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E0C9F9C-49F6-0A45-BB16-3B4C45FB9D5C}" type="pres">
      <dgm:prSet presAssocID="{D8B6A303-B06D-7B4D-9807-30D6B1859966}" presName="Name8" presStyleCnt="0"/>
      <dgm:spPr/>
    </dgm:pt>
    <dgm:pt modelId="{29C78882-8662-B241-A8EA-065FEE4F3A5D}" type="pres">
      <dgm:prSet presAssocID="{D8B6A303-B06D-7B4D-9807-30D6B1859966}" presName="level" presStyleLbl="node1" presStyleIdx="1" presStyleCnt="3">
        <dgm:presLayoutVars>
          <dgm:chMax val="1"/>
          <dgm:bulletEnabled val="1"/>
        </dgm:presLayoutVars>
      </dgm:prSet>
      <dgm:spPr/>
    </dgm:pt>
    <dgm:pt modelId="{7412ADF1-1B24-974A-A2FB-07A8FE27B0FB}" type="pres">
      <dgm:prSet presAssocID="{D8B6A303-B06D-7B4D-9807-30D6B185996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26D084A-60A7-BB4B-8FED-D0B6C1496531}" type="pres">
      <dgm:prSet presAssocID="{9A8BBAAB-330D-154B-A3B2-5BD77FC58E63}" presName="Name8" presStyleCnt="0"/>
      <dgm:spPr/>
    </dgm:pt>
    <dgm:pt modelId="{946298EF-9876-194D-B641-0C9DEA6AB961}" type="pres">
      <dgm:prSet presAssocID="{9A8BBAAB-330D-154B-A3B2-5BD77FC58E63}" presName="level" presStyleLbl="node1" presStyleIdx="2" presStyleCnt="3">
        <dgm:presLayoutVars>
          <dgm:chMax val="1"/>
          <dgm:bulletEnabled val="1"/>
        </dgm:presLayoutVars>
      </dgm:prSet>
      <dgm:spPr/>
    </dgm:pt>
    <dgm:pt modelId="{E66F78EB-61F1-B54A-A569-C777C6244E86}" type="pres">
      <dgm:prSet presAssocID="{9A8BBAAB-330D-154B-A3B2-5BD77FC58E6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37A6345-3F5D-7447-AA6E-6D514760C558}" srcId="{679CFEFE-007C-4243-879B-C43AEF848563}" destId="{D8B6A303-B06D-7B4D-9807-30D6B1859966}" srcOrd="1" destOrd="0" parTransId="{3AA3B04C-CDF5-1941-8459-84FD71B0486F}" sibTransId="{6C075CB2-5FEB-254A-9B8E-7C3C9422131B}"/>
    <dgm:cxn modelId="{D9567D80-5C1B-AF4F-9533-CBB27610EBC8}" type="presOf" srcId="{9A8BBAAB-330D-154B-A3B2-5BD77FC58E63}" destId="{E66F78EB-61F1-B54A-A569-C777C6244E86}" srcOrd="1" destOrd="0" presId="urn:microsoft.com/office/officeart/2005/8/layout/pyramid1"/>
    <dgm:cxn modelId="{FAD1EB8C-9B5D-454E-B8B3-1E803B027D00}" type="presOf" srcId="{D8B6A303-B06D-7B4D-9807-30D6B1859966}" destId="{7412ADF1-1B24-974A-A2FB-07A8FE27B0FB}" srcOrd="1" destOrd="0" presId="urn:microsoft.com/office/officeart/2005/8/layout/pyramid1"/>
    <dgm:cxn modelId="{03B21E9D-4DB4-BA4E-89FB-5D507489482D}" srcId="{679CFEFE-007C-4243-879B-C43AEF848563}" destId="{9A8BBAAB-330D-154B-A3B2-5BD77FC58E63}" srcOrd="2" destOrd="0" parTransId="{856B49B9-E91F-2144-9F26-1F1EBE905A0C}" sibTransId="{022B292A-1338-4E4D-AA83-779C8319DC66}"/>
    <dgm:cxn modelId="{05AFD7A6-4058-EF4F-9113-5807457A2B69}" type="presOf" srcId="{679CFEFE-007C-4243-879B-C43AEF848563}" destId="{0D2D7D8D-73A3-D749-AEE6-269DDE5F1CCA}" srcOrd="0" destOrd="0" presId="urn:microsoft.com/office/officeart/2005/8/layout/pyramid1"/>
    <dgm:cxn modelId="{D851F7B4-60F4-5C48-8A44-FE2ED3E4E53F}" type="presOf" srcId="{D8B6A303-B06D-7B4D-9807-30D6B1859966}" destId="{29C78882-8662-B241-A8EA-065FEE4F3A5D}" srcOrd="0" destOrd="0" presId="urn:microsoft.com/office/officeart/2005/8/layout/pyramid1"/>
    <dgm:cxn modelId="{CE88C2C1-37D8-9647-9B03-E74A0C7D08EA}" type="presOf" srcId="{D5174490-ED54-DD43-A5E4-87B9A36C2512}" destId="{C9448474-35C5-9945-8532-6F2E44BE80BC}" srcOrd="0" destOrd="0" presId="urn:microsoft.com/office/officeart/2005/8/layout/pyramid1"/>
    <dgm:cxn modelId="{02A39FC6-193A-E942-B344-33D9E8B81D94}" type="presOf" srcId="{9A8BBAAB-330D-154B-A3B2-5BD77FC58E63}" destId="{946298EF-9876-194D-B641-0C9DEA6AB961}" srcOrd="0" destOrd="0" presId="urn:microsoft.com/office/officeart/2005/8/layout/pyramid1"/>
    <dgm:cxn modelId="{E1A844D6-D8BF-4341-903C-C7B3A72BB0BB}" type="presOf" srcId="{D5174490-ED54-DD43-A5E4-87B9A36C2512}" destId="{461AB710-1B7B-5445-9250-B199C1478BFB}" srcOrd="1" destOrd="0" presId="urn:microsoft.com/office/officeart/2005/8/layout/pyramid1"/>
    <dgm:cxn modelId="{F5DFCEEB-7324-2D49-9FAD-64C499D67C57}" srcId="{679CFEFE-007C-4243-879B-C43AEF848563}" destId="{D5174490-ED54-DD43-A5E4-87B9A36C2512}" srcOrd="0" destOrd="0" parTransId="{A47696B1-A2CA-C64E-8855-0FEA95D3B2AC}" sibTransId="{A8FECFE5-A79E-D740-922C-DA800B06BE1B}"/>
    <dgm:cxn modelId="{6098458D-3430-074F-998B-8C7329613917}" type="presParOf" srcId="{0D2D7D8D-73A3-D749-AEE6-269DDE5F1CCA}" destId="{E60AA503-0BF3-1946-A333-14C8B242BC57}" srcOrd="0" destOrd="0" presId="urn:microsoft.com/office/officeart/2005/8/layout/pyramid1"/>
    <dgm:cxn modelId="{F92FA1DC-067F-E047-8D21-0CFA262761A2}" type="presParOf" srcId="{E60AA503-0BF3-1946-A333-14C8B242BC57}" destId="{C9448474-35C5-9945-8532-6F2E44BE80BC}" srcOrd="0" destOrd="0" presId="urn:microsoft.com/office/officeart/2005/8/layout/pyramid1"/>
    <dgm:cxn modelId="{4FE4BFCB-9B4E-D146-AD63-A022291AB9FD}" type="presParOf" srcId="{E60AA503-0BF3-1946-A333-14C8B242BC57}" destId="{461AB710-1B7B-5445-9250-B199C1478BFB}" srcOrd="1" destOrd="0" presId="urn:microsoft.com/office/officeart/2005/8/layout/pyramid1"/>
    <dgm:cxn modelId="{0D3C273D-7F94-5E49-B35F-10FC0A445F43}" type="presParOf" srcId="{0D2D7D8D-73A3-D749-AEE6-269DDE5F1CCA}" destId="{4E0C9F9C-49F6-0A45-BB16-3B4C45FB9D5C}" srcOrd="1" destOrd="0" presId="urn:microsoft.com/office/officeart/2005/8/layout/pyramid1"/>
    <dgm:cxn modelId="{7539D372-77B6-414D-8D77-343425148152}" type="presParOf" srcId="{4E0C9F9C-49F6-0A45-BB16-3B4C45FB9D5C}" destId="{29C78882-8662-B241-A8EA-065FEE4F3A5D}" srcOrd="0" destOrd="0" presId="urn:microsoft.com/office/officeart/2005/8/layout/pyramid1"/>
    <dgm:cxn modelId="{CA704E07-F829-744C-9F04-8E87A7C3B5E6}" type="presParOf" srcId="{4E0C9F9C-49F6-0A45-BB16-3B4C45FB9D5C}" destId="{7412ADF1-1B24-974A-A2FB-07A8FE27B0FB}" srcOrd="1" destOrd="0" presId="urn:microsoft.com/office/officeart/2005/8/layout/pyramid1"/>
    <dgm:cxn modelId="{DC63437B-61F8-CB46-B4A9-521F109C6392}" type="presParOf" srcId="{0D2D7D8D-73A3-D749-AEE6-269DDE5F1CCA}" destId="{626D084A-60A7-BB4B-8FED-D0B6C1496531}" srcOrd="2" destOrd="0" presId="urn:microsoft.com/office/officeart/2005/8/layout/pyramid1"/>
    <dgm:cxn modelId="{FB129A51-DA45-1646-B7C5-51F7126EE1D4}" type="presParOf" srcId="{626D084A-60A7-BB4B-8FED-D0B6C1496531}" destId="{946298EF-9876-194D-B641-0C9DEA6AB961}" srcOrd="0" destOrd="0" presId="urn:microsoft.com/office/officeart/2005/8/layout/pyramid1"/>
    <dgm:cxn modelId="{F839BEDC-2046-1348-8C68-470DD32D9383}" type="presParOf" srcId="{626D084A-60A7-BB4B-8FED-D0B6C1496531}" destId="{E66F78EB-61F1-B54A-A569-C777C6244E8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A11D8-71A3-204F-8523-35EF49AC014A}">
      <dsp:nvSpPr>
        <dsp:cNvPr id="0" name=""/>
        <dsp:cNvSpPr/>
      </dsp:nvSpPr>
      <dsp:spPr>
        <a:xfrm>
          <a:off x="3030860" y="0"/>
          <a:ext cx="3737709" cy="3737709"/>
        </a:xfrm>
        <a:prstGeom prst="ellipse">
          <a:avLst/>
        </a:prstGeom>
        <a:solidFill>
          <a:srgbClr val="78AF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ELJÁRÁSI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JOG</a:t>
          </a:r>
        </a:p>
      </dsp:txBody>
      <dsp:txXfrm>
        <a:off x="3529221" y="654099"/>
        <a:ext cx="2740986" cy="1681969"/>
      </dsp:txXfrm>
    </dsp:sp>
    <dsp:sp modelId="{FAF47CFD-0E37-0D4B-85D4-FED999C5DB3B}">
      <dsp:nvSpPr>
        <dsp:cNvPr id="0" name=""/>
        <dsp:cNvSpPr/>
      </dsp:nvSpPr>
      <dsp:spPr>
        <a:xfrm>
          <a:off x="4157717" y="2448239"/>
          <a:ext cx="6162136" cy="3600273"/>
        </a:xfrm>
        <a:prstGeom prst="ellipse">
          <a:avLst/>
        </a:prstGeom>
        <a:solidFill>
          <a:srgbClr val="78AF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„FOGOLYCSERE”</a:t>
          </a:r>
        </a:p>
      </dsp:txBody>
      <dsp:txXfrm>
        <a:off x="6042304" y="3378310"/>
        <a:ext cx="3697281" cy="1980150"/>
      </dsp:txXfrm>
    </dsp:sp>
    <dsp:sp modelId="{ED76E494-358F-8C45-ABB0-017A8D30259B}">
      <dsp:nvSpPr>
        <dsp:cNvPr id="0" name=""/>
        <dsp:cNvSpPr/>
      </dsp:nvSpPr>
      <dsp:spPr>
        <a:xfrm>
          <a:off x="290864" y="3217553"/>
          <a:ext cx="4634572" cy="2042583"/>
        </a:xfrm>
        <a:prstGeom prst="ellipse">
          <a:avLst/>
        </a:prstGeom>
        <a:solidFill>
          <a:srgbClr val="78AF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12240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BIZONYÍTÁS+ MINDEN EGYÉB</a:t>
          </a:r>
        </a:p>
      </dsp:txBody>
      <dsp:txXfrm>
        <a:off x="727286" y="3745221"/>
        <a:ext cx="2780743" cy="1123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448474-35C5-9945-8532-6F2E44BE80BC}">
      <dsp:nvSpPr>
        <dsp:cNvPr id="0" name=""/>
        <dsp:cNvSpPr/>
      </dsp:nvSpPr>
      <dsp:spPr>
        <a:xfrm>
          <a:off x="3953349" y="0"/>
          <a:ext cx="3953349" cy="2145029"/>
        </a:xfrm>
        <a:prstGeom prst="trapezoid">
          <a:avLst>
            <a:gd name="adj" fmla="val 92151"/>
          </a:avLst>
        </a:prstGeom>
        <a:gradFill flip="none" rotWithShape="1">
          <a:gsLst>
            <a:gs pos="0">
              <a:srgbClr val="78AFF0">
                <a:tint val="66000"/>
                <a:satMod val="160000"/>
              </a:srgbClr>
            </a:gs>
            <a:gs pos="50000">
              <a:srgbClr val="78AFF0">
                <a:tint val="44500"/>
                <a:satMod val="160000"/>
              </a:srgbClr>
            </a:gs>
            <a:gs pos="100000">
              <a:srgbClr val="78AFF0">
                <a:tint val="23500"/>
                <a:satMod val="160000"/>
              </a:srgb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b="1" kern="1200" dirty="0">
            <a:solidFill>
              <a:schemeClr val="tx1"/>
            </a:solidFill>
            <a:latin typeface="American Typewriter" panose="02090604020004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SÉRTETTI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IGÉNYEK</a:t>
          </a:r>
        </a:p>
      </dsp:txBody>
      <dsp:txXfrm>
        <a:off x="3953349" y="0"/>
        <a:ext cx="3953349" cy="2145029"/>
      </dsp:txXfrm>
    </dsp:sp>
    <dsp:sp modelId="{29C78882-8662-B241-A8EA-065FEE4F3A5D}">
      <dsp:nvSpPr>
        <dsp:cNvPr id="0" name=""/>
        <dsp:cNvSpPr/>
      </dsp:nvSpPr>
      <dsp:spPr>
        <a:xfrm>
          <a:off x="1976674" y="2145029"/>
          <a:ext cx="7906698" cy="2145029"/>
        </a:xfrm>
        <a:prstGeom prst="trapezoid">
          <a:avLst>
            <a:gd name="adj" fmla="val 92151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baseline="0" dirty="0">
              <a:solidFill>
                <a:schemeClr val="tx1"/>
              </a:solidFill>
              <a:latin typeface="American Typewriter" panose="02090604020004020304" pitchFamily="18" charset="0"/>
            </a:rPr>
            <a:t>VAGYONI SZANKCIÓK  VH.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baseline="0" dirty="0">
              <a:solidFill>
                <a:schemeClr val="tx1"/>
              </a:solidFill>
              <a:latin typeface="American Typewriter" panose="02090604020004020304" pitchFamily="18" charset="0"/>
            </a:rPr>
            <a:t>+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baseline="0" dirty="0">
              <a:solidFill>
                <a:schemeClr val="tx1"/>
              </a:solidFill>
              <a:latin typeface="American Typewriter" panose="02090604020004020304" pitchFamily="18" charset="0"/>
            </a:rPr>
            <a:t>FELDERÍTÉS,BIZONYÍTÉK SZOLGÁLTATÁS</a:t>
          </a:r>
          <a:endParaRPr lang="hu-HU" sz="2800" b="1" kern="1200" dirty="0">
            <a:solidFill>
              <a:schemeClr val="tx1"/>
            </a:solidFill>
            <a:latin typeface="American Typewriter" panose="02090604020004020304" pitchFamily="18" charset="0"/>
          </a:endParaRPr>
        </a:p>
      </dsp:txBody>
      <dsp:txXfrm>
        <a:off x="3360346" y="2145029"/>
        <a:ext cx="5139354" cy="2145029"/>
      </dsp:txXfrm>
    </dsp:sp>
    <dsp:sp modelId="{946298EF-9876-194D-B641-0C9DEA6AB961}">
      <dsp:nvSpPr>
        <dsp:cNvPr id="0" name=""/>
        <dsp:cNvSpPr/>
      </dsp:nvSpPr>
      <dsp:spPr>
        <a:xfrm>
          <a:off x="0" y="4290059"/>
          <a:ext cx="11860047" cy="2145029"/>
        </a:xfrm>
        <a:prstGeom prst="trapezoid">
          <a:avLst>
            <a:gd name="adj" fmla="val 92151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2240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>
              <a:solidFill>
                <a:schemeClr val="tx1"/>
              </a:solidFill>
              <a:latin typeface="American Typewriter" panose="02090604020004020304" pitchFamily="18" charset="0"/>
            </a:rPr>
            <a:t>KIADATÁS, ÁTADÁS</a:t>
          </a:r>
        </a:p>
      </dsp:txBody>
      <dsp:txXfrm>
        <a:off x="2075508" y="4290059"/>
        <a:ext cx="7709031" cy="2145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9" name="Kép 48"/>
          <p:cNvPicPr/>
          <p:nvPr/>
        </p:nvPicPr>
        <p:blipFill>
          <a:blip r:embed="rId2"/>
          <a:stretch/>
        </p:blipFill>
        <p:spPr>
          <a:xfrm>
            <a:off x="3602160" y="1604520"/>
            <a:ext cx="4986360" cy="3977280"/>
          </a:xfrm>
          <a:prstGeom prst="rect">
            <a:avLst/>
          </a:prstGeom>
          <a:ln>
            <a:noFill/>
          </a:ln>
        </p:spPr>
      </p:pic>
      <p:pic>
        <p:nvPicPr>
          <p:cNvPr id="50" name="Kép 49"/>
          <p:cNvPicPr/>
          <p:nvPr/>
        </p:nvPicPr>
        <p:blipFill>
          <a:blip r:embed="rId2"/>
          <a:stretch/>
        </p:blipFill>
        <p:spPr>
          <a:xfrm>
            <a:off x="3602160" y="1604520"/>
            <a:ext cx="498636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94" name="Kép 93"/>
          <p:cNvPicPr/>
          <p:nvPr/>
        </p:nvPicPr>
        <p:blipFill>
          <a:blip r:embed="rId2"/>
          <a:stretch/>
        </p:blipFill>
        <p:spPr>
          <a:xfrm>
            <a:off x="3602160" y="1604520"/>
            <a:ext cx="4986360" cy="3977280"/>
          </a:xfrm>
          <a:prstGeom prst="rect">
            <a:avLst/>
          </a:prstGeom>
          <a:ln>
            <a:noFill/>
          </a:ln>
        </p:spPr>
      </p:pic>
      <p:pic>
        <p:nvPicPr>
          <p:cNvPr id="95" name="Kép 94"/>
          <p:cNvPicPr/>
          <p:nvPr/>
        </p:nvPicPr>
        <p:blipFill>
          <a:blip r:embed="rId2"/>
          <a:stretch/>
        </p:blipFill>
        <p:spPr>
          <a:xfrm>
            <a:off x="3602160" y="1604520"/>
            <a:ext cx="498636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stomShape 1"/>
          <p:cNvSpPr/>
          <p:nvPr/>
        </p:nvSpPr>
        <p:spPr>
          <a:xfrm>
            <a:off x="457200" y="0"/>
            <a:ext cx="1122120" cy="5328720"/>
          </a:xfrm>
          <a:custGeom>
            <a:avLst/>
            <a:gdLst/>
            <a:ahLst/>
            <a:cxnLst/>
            <a:rect l="0" t="0" r="r" b="b"/>
            <a:pathLst>
              <a:path w="708" h="3358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CustomShape 2"/>
          <p:cNvSpPr/>
          <p:nvPr/>
        </p:nvSpPr>
        <p:spPr>
          <a:xfrm>
            <a:off x="150840" y="0"/>
            <a:ext cx="1117080" cy="5276520"/>
          </a:xfrm>
          <a:custGeom>
            <a:avLst/>
            <a:gdLst/>
            <a:ahLst/>
            <a:cxnLst/>
            <a:rect l="0" t="0" r="r" b="b"/>
            <a:pathLst>
              <a:path w="705" h="3325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150840" y="5238720"/>
            <a:ext cx="1228320" cy="1618920"/>
          </a:xfrm>
          <a:custGeom>
            <a:avLst/>
            <a:gdLst/>
            <a:ahLst/>
            <a:cxnLst/>
            <a:rect l="0" t="0" r="r" b="b"/>
            <a:pathLst>
              <a:path w="775" h="1021">
                <a:moveTo>
                  <a:pt x="0" y="0"/>
                </a:moveTo>
                <a:lnTo>
                  <a:pt x="740" y="1020"/>
                </a:lnTo>
                <a:lnTo>
                  <a:pt x="774" y="1020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457200" y="5291280"/>
            <a:ext cx="1495080" cy="1566360"/>
          </a:xfrm>
          <a:custGeom>
            <a:avLst/>
            <a:gdLst/>
            <a:ahLst/>
            <a:cxnLst/>
            <a:rect l="0" t="0" r="r" b="b"/>
            <a:pathLst>
              <a:path w="943" h="988">
                <a:moveTo>
                  <a:pt x="0" y="0"/>
                </a:moveTo>
                <a:lnTo>
                  <a:pt x="909" y="987"/>
                </a:lnTo>
                <a:lnTo>
                  <a:pt x="942" y="98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457200" y="5286240"/>
            <a:ext cx="2130120" cy="1571400"/>
          </a:xfrm>
          <a:custGeom>
            <a:avLst/>
            <a:gdLst/>
            <a:ahLst/>
            <a:cxnLst/>
            <a:rect l="0" t="0" r="r" b="b"/>
            <a:pathLst>
              <a:path w="1343" h="991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150840" y="5238720"/>
            <a:ext cx="1695240" cy="1618920"/>
          </a:xfrm>
          <a:custGeom>
            <a:avLst/>
            <a:gdLst/>
            <a:ahLst/>
            <a:cxnLst/>
            <a:rect l="0" t="0" r="r" b="b"/>
            <a:pathLst>
              <a:path w="1069" h="1021">
                <a:moveTo>
                  <a:pt x="1068" y="1020"/>
                </a:moveTo>
                <a:lnTo>
                  <a:pt x="184" y="60"/>
                </a:lnTo>
                <a:lnTo>
                  <a:pt x="154" y="27"/>
                </a:lnTo>
                <a:lnTo>
                  <a:pt x="157" y="27"/>
                </a:lnTo>
                <a:lnTo>
                  <a:pt x="157" y="24"/>
                </a:lnTo>
                <a:lnTo>
                  <a:pt x="154" y="24"/>
                </a:lnTo>
                <a:lnTo>
                  <a:pt x="0" y="0"/>
                </a:lnTo>
                <a:lnTo>
                  <a:pt x="0" y="0"/>
                </a:lnTo>
                <a:lnTo>
                  <a:pt x="774" y="1020"/>
                </a:lnTo>
                <a:lnTo>
                  <a:pt x="1068" y="1020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984240" y="-4680"/>
            <a:ext cx="1063440" cy="2782440"/>
          </a:xfrm>
          <a:custGeom>
            <a:avLst/>
            <a:gdLst/>
            <a:ahLst/>
            <a:cxnLst/>
            <a:rect l="0" t="0" r="r" b="b"/>
            <a:pathLst>
              <a:path w="671" h="1754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546120" y="-4680"/>
            <a:ext cx="1034640" cy="2673000"/>
          </a:xfrm>
          <a:custGeom>
            <a:avLst/>
            <a:gdLst/>
            <a:ahLst/>
            <a:cxnLst/>
            <a:rect l="0" t="0" r="r" b="b"/>
            <a:pathLst>
              <a:path w="653" h="1685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546120" y="2583000"/>
            <a:ext cx="2693520" cy="4274640"/>
          </a:xfrm>
          <a:custGeom>
            <a:avLst/>
            <a:gdLst/>
            <a:ahLst/>
            <a:cxnLst/>
            <a:rect l="0" t="0" r="r" b="b"/>
            <a:pathLst>
              <a:path w="1698" h="2694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988920" y="2692440"/>
            <a:ext cx="3331800" cy="4165200"/>
          </a:xfrm>
          <a:custGeom>
            <a:avLst/>
            <a:gdLst/>
            <a:ahLst/>
            <a:cxnLst/>
            <a:rect l="0" t="0" r="r" b="b"/>
            <a:pathLst>
              <a:path w="2100" h="2625">
                <a:moveTo>
                  <a:pt x="2099" y="2624"/>
                </a:moveTo>
                <a:lnTo>
                  <a:pt x="0" y="0"/>
                </a:lnTo>
                <a:lnTo>
                  <a:pt x="2021" y="2624"/>
                </a:lnTo>
                <a:lnTo>
                  <a:pt x="2099" y="2624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984240" y="2687760"/>
            <a:ext cx="4576320" cy="4169880"/>
          </a:xfrm>
          <a:custGeom>
            <a:avLst/>
            <a:gdLst/>
            <a:ahLst/>
            <a:cxnLst/>
            <a:rect l="0" t="0" r="r" b="b"/>
            <a:pathLst>
              <a:path w="2884" h="2628">
                <a:moveTo>
                  <a:pt x="0" y="0"/>
                </a:moveTo>
                <a:lnTo>
                  <a:pt x="3" y="3"/>
                </a:lnTo>
                <a:lnTo>
                  <a:pt x="2102" y="2627"/>
                </a:lnTo>
                <a:lnTo>
                  <a:pt x="2883" y="2627"/>
                </a:lnTo>
                <a:lnTo>
                  <a:pt x="225" y="5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546120" y="2577960"/>
            <a:ext cx="3584160" cy="4279680"/>
          </a:xfrm>
          <a:custGeom>
            <a:avLst/>
            <a:gdLst/>
            <a:ahLst/>
            <a:cxnLst/>
            <a:rect l="0" t="0" r="r" b="b"/>
            <a:pathLst>
              <a:path w="2259" h="2697">
                <a:moveTo>
                  <a:pt x="2258" y="2696"/>
                </a:moveTo>
                <a:lnTo>
                  <a:pt x="264" y="111"/>
                </a:lnTo>
                <a:lnTo>
                  <a:pt x="228" y="60"/>
                </a:lnTo>
                <a:lnTo>
                  <a:pt x="225" y="57"/>
                </a:lnTo>
                <a:lnTo>
                  <a:pt x="0" y="0"/>
                </a:lnTo>
                <a:lnTo>
                  <a:pt x="0" y="3"/>
                </a:lnTo>
                <a:lnTo>
                  <a:pt x="1697" y="2696"/>
                </a:lnTo>
                <a:lnTo>
                  <a:pt x="2258" y="2696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PlaceHolder 13"/>
          <p:cNvSpPr>
            <a:spLocks noGrp="1"/>
          </p:cNvSpPr>
          <p:nvPr>
            <p:ph type="title"/>
          </p:nvPr>
        </p:nvSpPr>
        <p:spPr>
          <a:xfrm>
            <a:off x="2928240" y="1380240"/>
            <a:ext cx="8574120" cy="261576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r>
              <a:rPr lang="en-US" sz="6000" strike="noStrike">
                <a:solidFill>
                  <a:srgbClr val="000000"/>
                </a:solidFill>
                <a:latin typeface="Corbel"/>
              </a:rPr>
              <a:t>Címszöveg formátumának szerkesztéseClick to edit Master title style</a:t>
            </a:r>
            <a:endParaRPr/>
          </a:p>
        </p:txBody>
      </p:sp>
      <p:sp>
        <p:nvSpPr>
          <p:cNvPr id="13" name="PlaceHolder 14"/>
          <p:cNvSpPr>
            <a:spLocks noGrp="1"/>
          </p:cNvSpPr>
          <p:nvPr>
            <p:ph type="dt"/>
          </p:nvPr>
        </p:nvSpPr>
        <p:spPr>
          <a:xfrm>
            <a:off x="9732600" y="5883120"/>
            <a:ext cx="11426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hu-HU" sz="1000" strike="noStrike">
                <a:solidFill>
                  <a:srgbClr val="000000"/>
                </a:solidFill>
                <a:latin typeface="Corbel"/>
              </a:rPr>
              <a:t>2018. 6. 14.</a:t>
            </a:r>
            <a:endParaRPr/>
          </a:p>
        </p:txBody>
      </p:sp>
      <p:sp>
        <p:nvSpPr>
          <p:cNvPr id="14" name="PlaceHolder 15"/>
          <p:cNvSpPr>
            <a:spLocks noGrp="1"/>
          </p:cNvSpPr>
          <p:nvPr>
            <p:ph type="ftr"/>
          </p:nvPr>
        </p:nvSpPr>
        <p:spPr>
          <a:xfrm>
            <a:off x="5332320" y="5883120"/>
            <a:ext cx="432360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15" name="PlaceHolder 16"/>
          <p:cNvSpPr>
            <a:spLocks noGrp="1"/>
          </p:cNvSpPr>
          <p:nvPr>
            <p:ph type="sldNum"/>
          </p:nvPr>
        </p:nvSpPr>
        <p:spPr>
          <a:xfrm>
            <a:off x="10951920" y="5883120"/>
            <a:ext cx="55080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7960835-2D11-4013-87E2-D5C67695E100}" type="slidenum">
              <a:rPr lang="hu-HU" sz="1000" strike="noStrike">
                <a:solidFill>
                  <a:srgbClr val="000000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16" name="PlaceHolder 1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400">
                <a:latin typeface="Corbel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Corbel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600">
                <a:latin typeface="Corbel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Corbel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Hetedik vázlatszint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57200" y="0"/>
            <a:ext cx="1122120" cy="5328720"/>
          </a:xfrm>
          <a:custGeom>
            <a:avLst/>
            <a:gdLst/>
            <a:ahLst/>
            <a:cxnLst/>
            <a:rect l="0" t="0" r="r" b="b"/>
            <a:pathLst>
              <a:path w="708" h="3358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2"/>
          <p:cNvSpPr/>
          <p:nvPr/>
        </p:nvSpPr>
        <p:spPr>
          <a:xfrm>
            <a:off x="150840" y="0"/>
            <a:ext cx="1117080" cy="5276520"/>
          </a:xfrm>
          <a:custGeom>
            <a:avLst/>
            <a:gdLst/>
            <a:ahLst/>
            <a:cxnLst/>
            <a:rect l="0" t="0" r="r" b="b"/>
            <a:pathLst>
              <a:path w="705" h="3325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3"/>
          <p:cNvSpPr/>
          <p:nvPr/>
        </p:nvSpPr>
        <p:spPr>
          <a:xfrm>
            <a:off x="150840" y="5238720"/>
            <a:ext cx="1228320" cy="1618920"/>
          </a:xfrm>
          <a:custGeom>
            <a:avLst/>
            <a:gdLst/>
            <a:ahLst/>
            <a:cxnLst/>
            <a:rect l="0" t="0" r="r" b="b"/>
            <a:pathLst>
              <a:path w="775" h="1021">
                <a:moveTo>
                  <a:pt x="0" y="0"/>
                </a:moveTo>
                <a:lnTo>
                  <a:pt x="740" y="1020"/>
                </a:lnTo>
                <a:lnTo>
                  <a:pt x="774" y="1020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CustomShape 4"/>
          <p:cNvSpPr/>
          <p:nvPr/>
        </p:nvSpPr>
        <p:spPr>
          <a:xfrm>
            <a:off x="457200" y="5291280"/>
            <a:ext cx="1495080" cy="1566360"/>
          </a:xfrm>
          <a:custGeom>
            <a:avLst/>
            <a:gdLst/>
            <a:ahLst/>
            <a:cxnLst/>
            <a:rect l="0" t="0" r="r" b="b"/>
            <a:pathLst>
              <a:path w="943" h="988">
                <a:moveTo>
                  <a:pt x="0" y="0"/>
                </a:moveTo>
                <a:lnTo>
                  <a:pt x="909" y="987"/>
                </a:lnTo>
                <a:lnTo>
                  <a:pt x="942" y="98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5"/>
          <p:cNvSpPr/>
          <p:nvPr/>
        </p:nvSpPr>
        <p:spPr>
          <a:xfrm>
            <a:off x="457200" y="5286240"/>
            <a:ext cx="2130120" cy="1571400"/>
          </a:xfrm>
          <a:custGeom>
            <a:avLst/>
            <a:gdLst/>
            <a:ahLst/>
            <a:cxnLst/>
            <a:rect l="0" t="0" r="r" b="b"/>
            <a:pathLst>
              <a:path w="1343" h="991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" name="CustomShape 6"/>
          <p:cNvSpPr/>
          <p:nvPr/>
        </p:nvSpPr>
        <p:spPr>
          <a:xfrm>
            <a:off x="150840" y="5238720"/>
            <a:ext cx="1695240" cy="1618920"/>
          </a:xfrm>
          <a:custGeom>
            <a:avLst/>
            <a:gdLst/>
            <a:ahLst/>
            <a:cxnLst/>
            <a:rect l="0" t="0" r="r" b="b"/>
            <a:pathLst>
              <a:path w="1069" h="1021">
                <a:moveTo>
                  <a:pt x="1068" y="1020"/>
                </a:moveTo>
                <a:lnTo>
                  <a:pt x="184" y="60"/>
                </a:lnTo>
                <a:lnTo>
                  <a:pt x="154" y="27"/>
                </a:lnTo>
                <a:lnTo>
                  <a:pt x="157" y="27"/>
                </a:lnTo>
                <a:lnTo>
                  <a:pt x="157" y="24"/>
                </a:lnTo>
                <a:lnTo>
                  <a:pt x="154" y="24"/>
                </a:lnTo>
                <a:lnTo>
                  <a:pt x="0" y="0"/>
                </a:lnTo>
                <a:lnTo>
                  <a:pt x="0" y="0"/>
                </a:lnTo>
                <a:lnTo>
                  <a:pt x="774" y="1020"/>
                </a:lnTo>
                <a:lnTo>
                  <a:pt x="1068" y="1020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PlaceHolder 7"/>
          <p:cNvSpPr>
            <a:spLocks noGrp="1"/>
          </p:cNvSpPr>
          <p:nvPr>
            <p:ph type="dt"/>
          </p:nvPr>
        </p:nvSpPr>
        <p:spPr>
          <a:xfrm>
            <a:off x="9732600" y="5883120"/>
            <a:ext cx="11426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hu-HU" sz="1000" strike="noStrike">
                <a:solidFill>
                  <a:srgbClr val="000000"/>
                </a:solidFill>
                <a:latin typeface="Corbel"/>
              </a:rPr>
              <a:t>2018. 6. 14.</a:t>
            </a:r>
            <a:endParaRPr/>
          </a:p>
        </p:txBody>
      </p:sp>
      <p:sp>
        <p:nvSpPr>
          <p:cNvPr id="58" name="PlaceHolder 8"/>
          <p:cNvSpPr>
            <a:spLocks noGrp="1"/>
          </p:cNvSpPr>
          <p:nvPr>
            <p:ph type="ftr"/>
          </p:nvPr>
        </p:nvSpPr>
        <p:spPr>
          <a:xfrm>
            <a:off x="2572200" y="5883120"/>
            <a:ext cx="70837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59" name="PlaceHolder 9"/>
          <p:cNvSpPr>
            <a:spLocks noGrp="1"/>
          </p:cNvSpPr>
          <p:nvPr>
            <p:ph type="sldNum"/>
          </p:nvPr>
        </p:nvSpPr>
        <p:spPr>
          <a:xfrm>
            <a:off x="10951920" y="5883120"/>
            <a:ext cx="55080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D3DD10C-4974-4B7B-AC8C-5500A92A4F48}" type="slidenum">
              <a:rPr lang="hu-HU" sz="1000" strike="noStrike">
                <a:solidFill>
                  <a:srgbClr val="000000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60" name="PlaceHolder 10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>
                <a:latin typeface="Corbel"/>
              </a:rPr>
              <a:t>Címszöveg formátumának szerkesztése</a:t>
            </a:r>
            <a:endParaRPr/>
          </a:p>
        </p:txBody>
      </p:sp>
      <p:sp>
        <p:nvSpPr>
          <p:cNvPr id="61" name="PlaceHolder 11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400">
                <a:latin typeface="Corbel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Corbel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600">
                <a:latin typeface="Corbel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Corbel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Hetedik vázlatszint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13279680" y="3424320"/>
            <a:ext cx="1063440" cy="2782440"/>
          </a:xfrm>
          <a:custGeom>
            <a:avLst/>
            <a:gdLst/>
            <a:ahLst/>
            <a:cxnLst/>
            <a:rect l="0" t="0" r="r" b="b"/>
            <a:pathLst>
              <a:path w="671" h="1754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2"/>
          <p:cNvSpPr/>
          <p:nvPr/>
        </p:nvSpPr>
        <p:spPr>
          <a:xfrm>
            <a:off x="12841560" y="3424320"/>
            <a:ext cx="1034640" cy="2673000"/>
          </a:xfrm>
          <a:custGeom>
            <a:avLst/>
            <a:gdLst/>
            <a:ahLst/>
            <a:cxnLst/>
            <a:rect l="0" t="0" r="r" b="b"/>
            <a:pathLst>
              <a:path w="653" h="1685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3"/>
          <p:cNvSpPr/>
          <p:nvPr/>
        </p:nvSpPr>
        <p:spPr>
          <a:xfrm>
            <a:off x="12841560" y="6012000"/>
            <a:ext cx="2693520" cy="4274640"/>
          </a:xfrm>
          <a:custGeom>
            <a:avLst/>
            <a:gdLst/>
            <a:ahLst/>
            <a:cxnLst/>
            <a:rect l="0" t="0" r="r" b="b"/>
            <a:pathLst>
              <a:path w="1698" h="2694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13284360" y="6121440"/>
            <a:ext cx="3331800" cy="4165200"/>
          </a:xfrm>
          <a:custGeom>
            <a:avLst/>
            <a:gdLst/>
            <a:ahLst/>
            <a:cxnLst/>
            <a:rect l="0" t="0" r="r" b="b"/>
            <a:pathLst>
              <a:path w="2100" h="2625">
                <a:moveTo>
                  <a:pt x="2099" y="2624"/>
                </a:moveTo>
                <a:lnTo>
                  <a:pt x="0" y="0"/>
                </a:lnTo>
                <a:lnTo>
                  <a:pt x="2021" y="2624"/>
                </a:lnTo>
                <a:lnTo>
                  <a:pt x="2099" y="2624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CustomShape 5"/>
          <p:cNvSpPr/>
          <p:nvPr/>
        </p:nvSpPr>
        <p:spPr>
          <a:xfrm>
            <a:off x="13279680" y="6116760"/>
            <a:ext cx="4576320" cy="4169880"/>
          </a:xfrm>
          <a:custGeom>
            <a:avLst/>
            <a:gdLst/>
            <a:ahLst/>
            <a:cxnLst/>
            <a:rect l="0" t="0" r="r" b="b"/>
            <a:pathLst>
              <a:path w="2884" h="2628">
                <a:moveTo>
                  <a:pt x="0" y="0"/>
                </a:moveTo>
                <a:lnTo>
                  <a:pt x="3" y="3"/>
                </a:lnTo>
                <a:lnTo>
                  <a:pt x="2102" y="2627"/>
                </a:lnTo>
                <a:lnTo>
                  <a:pt x="2883" y="2627"/>
                </a:lnTo>
                <a:lnTo>
                  <a:pt x="225" y="5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6"/>
          <p:cNvSpPr/>
          <p:nvPr/>
        </p:nvSpPr>
        <p:spPr>
          <a:xfrm>
            <a:off x="12841560" y="6006960"/>
            <a:ext cx="3584160" cy="4279680"/>
          </a:xfrm>
          <a:custGeom>
            <a:avLst/>
            <a:gdLst/>
            <a:ahLst/>
            <a:cxnLst/>
            <a:rect l="0" t="0" r="r" b="b"/>
            <a:pathLst>
              <a:path w="2259" h="2697">
                <a:moveTo>
                  <a:pt x="2258" y="2696"/>
                </a:moveTo>
                <a:lnTo>
                  <a:pt x="264" y="111"/>
                </a:lnTo>
                <a:lnTo>
                  <a:pt x="228" y="60"/>
                </a:lnTo>
                <a:lnTo>
                  <a:pt x="225" y="57"/>
                </a:lnTo>
                <a:lnTo>
                  <a:pt x="0" y="0"/>
                </a:lnTo>
                <a:lnTo>
                  <a:pt x="0" y="3"/>
                </a:lnTo>
                <a:lnTo>
                  <a:pt x="1697" y="2696"/>
                </a:lnTo>
                <a:lnTo>
                  <a:pt x="2258" y="2696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TextShape 7"/>
          <p:cNvSpPr txBox="1"/>
          <p:nvPr/>
        </p:nvSpPr>
        <p:spPr>
          <a:xfrm>
            <a:off x="2170199" y="211713"/>
            <a:ext cx="10021801" cy="338651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/>
            <a:r>
              <a:rPr lang="hu-HU" sz="3600" b="1" dirty="0">
                <a:latin typeface="American Typewriter" panose="02090604020004020304" pitchFamily="18" charset="0"/>
              </a:rPr>
              <a:t>NEMZETKÖZI (JELLEGŰ) BÜNTETŐ ÜGYEK</a:t>
            </a:r>
          </a:p>
          <a:p>
            <a:pPr algn="ctr"/>
            <a:endParaRPr lang="hu-HU" sz="3600" b="1" dirty="0">
              <a:latin typeface="American Typewriter" panose="02090604020004020304" pitchFamily="18" charset="0"/>
            </a:endParaRPr>
          </a:p>
          <a:p>
            <a:pPr algn="ctr"/>
            <a:r>
              <a:rPr lang="hu-HU" sz="3600" b="1" dirty="0">
                <a:latin typeface="American Typewriter" panose="02090604020004020304" pitchFamily="18" charset="0"/>
              </a:rPr>
              <a:t>KARTEZIÁNUS SZEMMEL</a:t>
            </a:r>
            <a:endParaRPr sz="3600" b="1" dirty="0">
              <a:latin typeface="American Typewriter" panose="02090604020004020304" pitchFamily="18" charset="0"/>
            </a:endParaRPr>
          </a:p>
        </p:txBody>
      </p:sp>
      <p:sp>
        <p:nvSpPr>
          <p:cNvPr id="193" name="TextShape 8"/>
          <p:cNvSpPr txBox="1"/>
          <p:nvPr/>
        </p:nvSpPr>
        <p:spPr>
          <a:xfrm>
            <a:off x="2594381" y="2884713"/>
            <a:ext cx="7884825" cy="215198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dirty="0"/>
          </a:p>
          <a:p>
            <a:pPr algn="ctr"/>
            <a:endParaRPr dirty="0"/>
          </a:p>
          <a:p>
            <a:pPr algn="ctr"/>
            <a:r>
              <a:rPr lang="hu-HU" sz="3200" b="1" dirty="0">
                <a:latin typeface="American Typewriter"/>
              </a:rPr>
              <a:t> </a:t>
            </a:r>
            <a:endParaRPr dirty="0"/>
          </a:p>
          <a:p>
            <a:pPr algn="r"/>
            <a:endParaRPr dirty="0"/>
          </a:p>
          <a:p>
            <a:pPr algn="r"/>
            <a:endParaRPr dirty="0"/>
          </a:p>
          <a:p>
            <a:pPr algn="r"/>
            <a:endParaRPr dirty="0"/>
          </a:p>
          <a:p>
            <a:pPr algn="ctr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„</a:t>
            </a:r>
            <a:r>
              <a:rPr lang="hu-HU" sz="2800" b="1" i="1" dirty="0">
                <a:latin typeface="American Typewriter" panose="02090604020004020304" pitchFamily="18" charset="0"/>
              </a:rPr>
              <a:t>JOGI</a:t>
            </a:r>
            <a:r>
              <a:rPr lang="hu-HU" sz="2800" b="1" dirty="0">
                <a:latin typeface="American Typewriter" panose="02090604020004020304" pitchFamily="18" charset="0"/>
              </a:rPr>
              <a:t>  </a:t>
            </a:r>
            <a:r>
              <a:rPr lang="hu-HU" sz="2800" b="1" i="1" dirty="0">
                <a:latin typeface="American Typewriter" panose="02090604020004020304" pitchFamily="18" charset="0"/>
              </a:rPr>
              <a:t>NAIVITÁS„1.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567542"/>
            <a:ext cx="9756897" cy="5186285"/>
          </a:xfrm>
        </p:spPr>
        <p:txBody>
          <a:bodyPr/>
          <a:lstStyle/>
          <a:p>
            <a:pPr lvl="1" algn="just"/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LEGRAND</a:t>
            </a:r>
            <a:r>
              <a:rPr lang="hu-HU" sz="2800" b="1" dirty="0">
                <a:latin typeface="American Typewriter" panose="02090604020004020304" pitchFamily="18" charset="0"/>
              </a:rPr>
              <a:t>: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NEM A JOGCSALÁDOK KÖZÖTTI KÜLÖNBÖZŐSÉG A PROBLÉMA LÉNYEGE --- EZ LEEGYSZERŰSÍTÉS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A JOGELVEK, A MŰKÖDÉS ALAPJÁUL ELFOGADOTT JOGI ALAPELVEK KÖZÖTTI AZONOSSÁG VAGY KÜLÖNBÖZŐSÉG NEM PERDÖNTŐ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NEM LEHET FÉLRETENNI AZOKAT A TÉNYEZŐKET,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AMELYEK A  JOGI RENDSZEREK KÖZÖTTI KULTÚRÁLIS, TÖRTÉNELMI, TÁRSADALMI TÉNYEZŐK KÜLÖNBÖZŐSÉGÉBEN „ADOTTSÁGOK” SZINTJÉN MŰKÖDNEK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AMELYEK A JOGI ÉRTÉKEK, JOGI SZOKÁSOK, JOGINTÉZMÉNYEK KIALAKULÁSÁBAN, MŰKÖDÉSÉBEN, ÉRTELMEZÉSÉBEN MEGHATÁZÓ SZEREPET JÁTSZANAK.</a:t>
            </a:r>
          </a:p>
          <a:p>
            <a:pPr lvl="1" algn="just"/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349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„</a:t>
            </a:r>
            <a:r>
              <a:rPr lang="hu-HU" sz="2800" b="1" i="1" dirty="0">
                <a:latin typeface="American Typewriter" panose="02090604020004020304" pitchFamily="18" charset="0"/>
              </a:rPr>
              <a:t>JOGI NAIVITÁS „2.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448790"/>
            <a:ext cx="9756897" cy="530503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800" b="1" kern="100" dirty="0">
              <a:solidFill>
                <a:srgbClr val="FF0000"/>
              </a:solidFill>
              <a:effectLst/>
              <a:latin typeface="American Typewriter" panose="02090604020004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hu-HU" sz="2800" b="1" kern="100" dirty="0">
                <a:solidFill>
                  <a:srgbClr val="FF0000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DAMA</a:t>
            </a:r>
            <a:r>
              <a:rPr lang="hu-HU" sz="2800" b="1" kern="100" dirty="0">
                <a:solidFill>
                  <a:srgbClr val="FF0000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ŠKA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kern="100" dirty="0">
                <a:solidFill>
                  <a:schemeClr val="tx1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A KONTINENTÁLIS IGAZSÁGSZOLGÁLTATÁS ALAPVETŐ PROBLÉMÁJA, HOGY AZ ELJÁRÁSBAN KIKRISTÁLYOSODÓ ÍTÉLETET TEKINTI IGAZSÁGNAK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kern="100" dirty="0">
                <a:solidFill>
                  <a:schemeClr val="tx1"/>
                </a:solidFill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EZ VISZONT VÉGSŐ SORON NEM EGYÉB TALÁLGATÁSNÁL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400" b="1" kern="100" dirty="0">
                <a:solidFill>
                  <a:schemeClr val="tx1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UGYAN </a:t>
            </a:r>
            <a:r>
              <a:rPr lang="hu-HU" sz="2400" b="1" u="sng" kern="100" dirty="0">
                <a:solidFill>
                  <a:srgbClr val="FF0000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„INTELLIGENS TALÁLGATÁS”, </a:t>
            </a:r>
            <a:r>
              <a:rPr lang="hu-HU" sz="2400" b="1" kern="100" dirty="0">
                <a:solidFill>
                  <a:schemeClr val="tx1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DE ANNÁL NEM TÖBB, TEKINTVE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kern="100" dirty="0">
                <a:solidFill>
                  <a:schemeClr val="tx1"/>
                </a:solidFill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AZ IGAZSÁG KIDERÍTHETŐSÉGÉNEK A PRIORI KORLÁTAIT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kern="100" dirty="0">
                <a:solidFill>
                  <a:schemeClr val="tx1"/>
                </a:solidFill>
                <a:effectLst/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A PROCESSZUÁLIS IGAZSÁGOSSÁG (ÉS NEM IGAZ</a:t>
            </a:r>
            <a:r>
              <a:rPr lang="hu-HU" sz="2400" b="1" kern="100" dirty="0">
                <a:solidFill>
                  <a:schemeClr val="tx1"/>
                </a:solidFill>
                <a:latin typeface="American Typewriter" panose="0209060402000402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SÁG) AZ EGYETLEN MÉRCE AZ ELJÁRÁS SIKERÉNEK VIZSGÁLATAKOR</a:t>
            </a:r>
            <a:endParaRPr lang="hu-HU" sz="2400" b="1" kern="100" dirty="0">
              <a:solidFill>
                <a:schemeClr val="tx1"/>
              </a:solidFill>
              <a:effectLst/>
              <a:latin typeface="American Typewriter" panose="02090604020004020304" pitchFamily="18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lvl="1" algn="just"/>
            <a:endParaRPr lang="hu-HU" sz="2400" kern="100" dirty="0">
              <a:solidFill>
                <a:schemeClr val="tx1"/>
              </a:solidFill>
              <a:effectLst/>
              <a:latin typeface="American Typewriter" panose="02090604020004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86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A DISZKURZIVITÁS HIÁNYÁNAK KÖVETKEZMÉNYEI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5" y="1314228"/>
            <a:ext cx="9756896" cy="5439600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 A DISZKURZIVITÁS DIMENZIÓI IRÁNYÍTJÁK A JOGI EGYÜTTMŰKÖDÉST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ÉRDEMTELENÜL MEGEMELT SZEREPHEZ JUTNAK A (LIMITÁLT KÉPESSÉGŰ) POLITIKAI SZEREPLŐK (LD: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MONTESQUIEU</a:t>
            </a:r>
            <a:r>
              <a:rPr lang="hu-HU" sz="2800" b="1" dirty="0">
                <a:latin typeface="American Typewriter" panose="02090604020004020304" pitchFamily="18" charset="0"/>
              </a:rPr>
              <a:t>)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BÜNTETŐJOG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PANACEA</a:t>
            </a:r>
            <a:r>
              <a:rPr lang="hu-HU" sz="2800" b="1" dirty="0">
                <a:latin typeface="American Typewriter" panose="02090604020004020304" pitchFamily="18" charset="0"/>
              </a:rPr>
              <a:t> SZEREPKÖRBE KERÜL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KULTÚRÁLIS, JOGFEJLŐDÉST BEFOLYÁSOLÓ TÉNYEZŐK KÖZÖTTI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KÜLÖNBSÉGEK</a:t>
            </a:r>
            <a:r>
              <a:rPr lang="hu-HU" sz="2800" b="1" dirty="0">
                <a:latin typeface="American Typewriter" panose="02090604020004020304" pitchFamily="18" charset="0"/>
              </a:rPr>
              <a:t> EURÓPÁBAN IS HATALMASAK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AKTUÁLIS POLITIKA BÁRMIKOR KIÜRESÍTHETI A KÖLCSÖNÖS BIZALOM ELVÉT</a:t>
            </a:r>
          </a:p>
        </p:txBody>
      </p:sp>
    </p:spTree>
    <p:extLst>
      <p:ext uri="{BB962C8B-B14F-4D97-AF65-F5344CB8AC3E}">
        <p14:creationId xmlns:p14="http://schemas.microsoft.com/office/powerpoint/2010/main" val="2302222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30C0926-DED2-1126-25AF-3CE700F6CE6F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III.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A NESZILIM KÓDEXEKTŐL –(ISMÉT) A HETTITÁK FELÉ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(„NOVELLÁRIS” VÁLTOZAT)</a:t>
            </a:r>
          </a:p>
        </p:txBody>
      </p:sp>
    </p:spTree>
    <p:extLst>
      <p:ext uri="{BB962C8B-B14F-4D97-AF65-F5344CB8AC3E}">
        <p14:creationId xmlns:p14="http://schemas.microsoft.com/office/powerpoint/2010/main" val="2384131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i="1" dirty="0">
                <a:latin typeface="American Typewriter" panose="02090604020004020304" pitchFamily="18" charset="0"/>
              </a:rPr>
              <a:t>A UK CSATTANÁSAI LENGYELORSZÁGGAL MAJD NÉMETORSZÁGGAL BREXIT ELŐTT ÉS UTÁN 1.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5" y="1314228"/>
            <a:ext cx="9640156" cy="5543772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TÖRTÉNELMI ÁTTEKINTÉS: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KEZDETEK: MEZOPTÁMIA, HETTITÁK (IE. 1600 KÖRÜL, MÁR NESZILIM KÓDEXEK)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 A BÜNTETÉS VÉGREHAJTÁSÁNAK ÁTADÁSA TÖRTÉNELMILEG BEÁGYAZOTT AZ ÁLLAMOK EGYÜTTMŰKÖDÉSÉBE </a:t>
            </a:r>
          </a:p>
          <a:p>
            <a:pPr lvl="1" algn="just"/>
            <a:r>
              <a:rPr lang="hu-HU" sz="2400" b="1" dirty="0">
                <a:latin typeface="American Typewriter" panose="02090604020004020304" pitchFamily="18" charset="0"/>
              </a:rPr>
              <a:t>    </a:t>
            </a:r>
            <a:r>
              <a:rPr lang="hu-HU" b="1" dirty="0">
                <a:latin typeface="American Typewriter" panose="02090604020004020304" pitchFamily="18" charset="0"/>
              </a:rPr>
              <a:t>(VÖ: RUSCHE-KIRCHHEIMER, PUNISHMENT AND SOCIAL STRUCTURE, 1939. COLUMBIA UNIV. PR.)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I. VH. UTÁN MÁR AZ EGYEZMÉNYEK IS TÚLMENNEK A „FOGOLYCSERÉN” --- AZT SZINTE ADOTTNAK TEKINTIK (MÁR A BIZONYÍTÁS, BIZONYÍTÉKOK ÁTADÁSA KÉRDÉSE IS FÓKUSZBA KERÜL)</a:t>
            </a:r>
          </a:p>
          <a:p>
            <a:pPr lvl="1" algn="just"/>
            <a:endParaRPr lang="hu-HU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535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i="1" dirty="0">
                <a:latin typeface="American Typewriter" panose="02090604020004020304" pitchFamily="18" charset="0"/>
              </a:rPr>
              <a:t>A UK CSATTANÁSAI LENGYELORSZÁGGAL MAJD NÉMETORSZÁGGAL BREXIT ELŐTTI ÉS UTÁN 2.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5" y="1314228"/>
            <a:ext cx="9640156" cy="5543772"/>
          </a:xfrm>
        </p:spPr>
        <p:txBody>
          <a:bodyPr/>
          <a:lstStyle/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EURÓPAI EGYÜTTMŰKÖDÉS (XX. SZÁZAD MÁSODIK FELE -- FELFUTÁS)---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RACIONALIZÁLÁSI SZÁNDÉKOK</a:t>
            </a:r>
          </a:p>
          <a:p>
            <a:pPr lvl="1" algn="just"/>
            <a:endParaRPr lang="hu-HU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EURÓPA TANÁCS., EJEB, CPT DOKUMENTUMOK HALMAZA EU-N KÍVÜL IS; (AJÁNLÁSOK, JELENTÉSEK, STB.)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+ EURÓPA PARLAMENT  A 4-0369/98. SZÁMÚ HATÁROZATA AZ EURÓPAI UNIÓN BELÜLI FOGVATARTÁSI KÖRÜLMÉNYEKRŐL + SZÁMOS EGYÉB JOGI DOKUMENTUM</a:t>
            </a:r>
          </a:p>
          <a:p>
            <a:pPr marL="342900" lvl="1" indent="-342900" algn="just">
              <a:buFont typeface="Wingdings" pitchFamily="2" charset="2"/>
              <a:buChar char="Ø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 2002/584/IB KERETHATÁROZAT ---- EURÓPAI ELF. PARANCSRÓL (EGYFAJTA ÖSSZEGZÉSE A MODERN EURÓPÁNAK)</a:t>
            </a: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46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i="1" dirty="0">
                <a:latin typeface="American Typewriter" panose="02090604020004020304" pitchFamily="18" charset="0"/>
              </a:rPr>
              <a:t>A UK CSATTANÁSAI LENGYELORSZÁGGAL MAJD NÉMETORSZÁGGAL BREXIT ELŐTT  ÉS UTÁN 3.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314228"/>
            <a:ext cx="9462027" cy="5543772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 A KERETHATÁROZAT UTÁN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 MÉG A BREXIT ELŐTT A UK SORRA TAGADTA MEG AZ ELKÖVETŐK ÁTADÁSÁT LENGYELORSZÁGNAK A BÖRTÖNVISZONYOK ÉS ELJÁRÁSI GARANCIÁK HIÁNYA MIATT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2023-RA VISZONT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ODAJUTOTTUNK, HOGY NÉMETORSZÁG NEM ADJA KI AZ ELKÖVETŐT A UK-NEK, A BÖRTÖNVISZONYOK MIATT</a:t>
            </a:r>
          </a:p>
          <a:p>
            <a:pPr marL="342900" lvl="1" indent="-342900" algn="just">
              <a:buFont typeface="Wingdings" pitchFamily="2" charset="2"/>
              <a:buChar char="Ø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MINDEKÖZBEN 2025-BEN MÁR OLASZORSZÁG NEM AD KI ROMÁNIÁNAK „JOBBAK A BEILLESZKEDÉS” ESÉLYEI CÍMSZÓVAL</a:t>
            </a: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27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C205107-0B81-C971-4488-DAADBD05FFC4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IV.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AZ EURÓPAI ELFOGATÓPARANCS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(KEZELETLEN) FESZÜLTSÉG-BAROMÉTERE</a:t>
            </a:r>
          </a:p>
        </p:txBody>
      </p:sp>
    </p:spTree>
    <p:extLst>
      <p:ext uri="{BB962C8B-B14F-4D97-AF65-F5344CB8AC3E}">
        <p14:creationId xmlns:p14="http://schemas.microsoft.com/office/powerpoint/2010/main" val="3834102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ELFOGADOTTSÁG MEGKÉRDŐJELEZÉSE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314228"/>
            <a:ext cx="9462027" cy="5543772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ELSŐ ÜGY AZ EUB-HEZ:</a:t>
            </a:r>
          </a:p>
          <a:p>
            <a:pPr lvl="1" algn="just"/>
            <a:r>
              <a:rPr lang="hu-HU" sz="2400" b="1" dirty="0">
                <a:latin typeface="American Typewriter" panose="02090604020004020304" pitchFamily="18" charset="0"/>
              </a:rPr>
              <a:t>A KERETHATÁROZATTAL KAPCSOLATBAN AZ 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ADVOCATEN VOOR </a:t>
            </a:r>
            <a:r>
              <a:rPr lang="hu-HU" sz="2400" b="1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DeWERELD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lang="hu-HU" sz="2400" b="1" dirty="0">
                <a:latin typeface="American Typewriter" panose="02090604020004020304" pitchFamily="18" charset="0"/>
              </a:rPr>
              <a:t>(BELGA BÍRÓSSÁG) 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JOGALAP,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KETTŐS INKRIMINÁCIÓ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EMBERI JOGOKKAL VALÓ KONFLIKTUS</a:t>
            </a:r>
          </a:p>
          <a:p>
            <a:pPr marL="342900" lvl="1" indent="-342900" algn="just">
              <a:buFont typeface="Wingdings" pitchFamily="2" charset="2"/>
              <a:buChar char="Ø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VÁLASZ: NINCS ÉRDEMI PROBLÉMA</a:t>
            </a: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943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ROSSZ ELŐJELEK:MEGTAGADÁS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314228"/>
            <a:ext cx="9462027" cy="5543772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RADU</a:t>
            </a:r>
            <a:r>
              <a:rPr lang="hu-HU" sz="2400" b="1" dirty="0">
                <a:latin typeface="American Typewriter" panose="02090604020004020304" pitchFamily="18" charset="0"/>
              </a:rPr>
              <a:t> ÜGY</a:t>
            </a:r>
          </a:p>
          <a:p>
            <a:pPr lvl="1" algn="just"/>
            <a:r>
              <a:rPr lang="hu-HU" sz="2400" b="1" dirty="0">
                <a:latin typeface="American Typewriter" panose="02090604020004020304" pitchFamily="18" charset="0"/>
              </a:rPr>
              <a:t>PROBLÉMA: A KIBOCSÁTÓ HATÓSÁG NEM HALLGATTA MEG AZ ÉRINTETTET  (TÁVOLLÉTES ELJÁRÁS)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VÁLASZ: EZ NEM MEGTAGADÁSI OK, 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ALAPJOGI CHARTA 47-48 CIKKE EZT NEM KÍVÁNJA MEG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DE A VÉGRAHAJTÓ HATÓSÁGNAK BIZONYOS FOKIG MÉGISCSAK FELÜL KELL VIZSGÁLNI AZ EU. ELF. PARANCS KIBOCSÁTÁSÁT (KERETH. 13. CIKK)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EGYÉBKÉNT „MENET KÖZBEN” IS MÓD VAN A KIBOCSÁTÓ ÁLLAM RÉSZÉRŐL A MEGHALLGATÁSRA</a:t>
            </a: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02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EC9CD19A-9D06-A575-F88D-D9A9BD138A66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1828800" lvl="4" indent="0" algn="ctr">
              <a:buNone/>
            </a:pPr>
            <a:r>
              <a:rPr lang="hu-HU" sz="3600" b="1" dirty="0">
                <a:latin typeface="American Typewriter" panose="02090604020004020304" pitchFamily="18" charset="0"/>
              </a:rPr>
              <a:t>I.</a:t>
            </a:r>
          </a:p>
          <a:p>
            <a:pPr marL="1828800" lvl="4" indent="0" algn="ctr">
              <a:buNone/>
            </a:pPr>
            <a:r>
              <a:rPr lang="hu-HU" sz="3600" b="1" dirty="0">
                <a:latin typeface="American Typewriter" panose="02090604020004020304" pitchFamily="18" charset="0"/>
              </a:rPr>
              <a:t>PROBLÉMATÉRKÉPEK A ”VALÓ VILÁGBÓL” NÉHÁNY KÉPBEN</a:t>
            </a:r>
          </a:p>
        </p:txBody>
      </p:sp>
    </p:spTree>
    <p:extLst>
      <p:ext uri="{BB962C8B-B14F-4D97-AF65-F5344CB8AC3E}">
        <p14:creationId xmlns:p14="http://schemas.microsoft.com/office/powerpoint/2010/main" val="1969012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A VITA (MAI NAPIG) FOLYTATÓDIK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472540"/>
            <a:ext cx="9462027" cy="5385460"/>
          </a:xfrm>
        </p:spPr>
        <p:txBody>
          <a:bodyPr/>
          <a:lstStyle/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MELLONI ÜGY</a:t>
            </a:r>
          </a:p>
          <a:p>
            <a:pPr lvl="1" algn="just"/>
            <a:r>
              <a:rPr lang="hu-HU" sz="2400" b="1" dirty="0">
                <a:latin typeface="American Typewriter" panose="02090604020004020304" pitchFamily="18" charset="0"/>
              </a:rPr>
              <a:t>MÁR KIFEJEZETTEN HANGASÚLYOZZA AZ ALAPJOGI VONALAT (CHARTA + EJEB)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LÉNYEGES TANULSÁG: NAGY A DISTANCIA AZ ÁLLAMOK ALAPJOGVÉDELMI SZINTJE (TAGÁLLAMI ALKOTMÁNYOK) KÖZÖTT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(NAÍV) ELKÉPZELÉS: EZT MAJD AZ ALAPJOGI CHARTA KIEGYENLÍTI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EMBERI JOGI FELTÉTELEKTŐL NEM TEHETŐ FÜGGŐVÉ A TELJESÍTÉS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EZ A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KÉNYELMESEBB</a:t>
            </a:r>
            <a:r>
              <a:rPr lang="hu-HU" sz="2400" b="1" dirty="0">
                <a:latin typeface="American Typewriter" panose="02090604020004020304" pitchFamily="18" charset="0"/>
              </a:rPr>
              <a:t> MEGOLDÁS VOLT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NEM OLDOTT MEG SEMMILYEN PROBLÉMÁT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MÁRA CSAK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KORLÁTOZOTT</a:t>
            </a:r>
            <a:r>
              <a:rPr lang="hu-HU" sz="2400" b="1" dirty="0">
                <a:latin typeface="American Typewriter" panose="02090604020004020304" pitchFamily="18" charset="0"/>
              </a:rPr>
              <a:t> AZ ÉRVÉNYE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506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A FRONTOK MEGTÖBBSZÖRÖZŐDÉSE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40031"/>
            <a:ext cx="9462027" cy="5717969"/>
          </a:xfrm>
        </p:spPr>
        <p:txBody>
          <a:bodyPr/>
          <a:lstStyle/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EUB + EJEB + EGYES NEMZETI BÍRÓSÁGOK ---- NINCS TELJES ÖSSZHANG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ALAPJOGI VÉDELEM IGÉNYE RENDRE FELMERÜL,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EUB KIVÉTELESEN OSZTJA AZ AGGÁLYOKAT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NÉMET, LENGEYEL (+ CIPRUSI) AB ÁLLÁSPONTOK – BÁR KONSZOLIDÁLTAN – DE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ALULMARADTAK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ÁLLAMOKON BELÜL CSEH, FINN, FRANCIA, GÖRÖG, PORTUGÁL  ALKOTMÁNYBÍRÓSÁGOK MÁR A NEMEZETI BÍRÓSÁGOK AGGÁLYAIT SEM OSZTOTTÁK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PORTUGÁLIA, FRANCIAORSZÁG, SZLOVÉNIA, LENGEYELORSZÁG, CIPRUS – ALKOTMÁNYT MÓDOSÍTOTT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EXTRÉM ESETEK VANNAK --- </a:t>
            </a:r>
          </a:p>
          <a:p>
            <a:pPr lvl="1" algn="just"/>
            <a:r>
              <a:rPr lang="hu-HU" sz="2400" b="1" dirty="0">
                <a:latin typeface="American Typewriter" panose="02090604020004020304" pitchFamily="18" charset="0"/>
              </a:rPr>
              <a:t>(ARANYOSI- </a:t>
            </a:r>
            <a:r>
              <a:rPr lang="hu-HU" sz="2400" b="1" spc="5" dirty="0">
                <a:solidFill>
                  <a:srgbClr val="231F20"/>
                </a:solidFill>
                <a:effectLst/>
                <a:latin typeface="American Typewriter" panose="02090604020004020304" pitchFamily="18" charset="0"/>
                <a:ea typeface="Times New Roman" panose="02020603050405020304" pitchFamily="18" charset="0"/>
              </a:rPr>
              <a:t>C</a:t>
            </a:r>
            <a:r>
              <a:rPr lang="hu-HU" sz="2400" b="1" dirty="0">
                <a:solidFill>
                  <a:srgbClr val="141413"/>
                </a:solidFill>
                <a:effectLst/>
                <a:latin typeface="American Typewriter" panose="02090604020004020304" pitchFamily="18" charset="0"/>
                <a:ea typeface="Times New Roman" panose="02020603050405020304" pitchFamily="18" charset="0"/>
              </a:rPr>
              <a:t>Ã</a:t>
            </a:r>
            <a:r>
              <a:rPr lang="hu-HU" sz="2400" b="1" spc="5" dirty="0">
                <a:solidFill>
                  <a:srgbClr val="231F20"/>
                </a:solidFill>
                <a:effectLst/>
                <a:latin typeface="American Typewriter" panose="02090604020004020304" pitchFamily="18" charset="0"/>
                <a:ea typeface="Times New Roman" panose="02020603050405020304" pitchFamily="18" charset="0"/>
              </a:rPr>
              <a:t>LD</a:t>
            </a:r>
            <a:r>
              <a:rPr lang="hu-HU" sz="2400" b="1" dirty="0">
                <a:solidFill>
                  <a:srgbClr val="141413"/>
                </a:solidFill>
                <a:effectLst/>
                <a:latin typeface="American Typewriter" panose="02090604020004020304" pitchFamily="18" charset="0"/>
                <a:ea typeface="Times New Roman" panose="02020603050405020304" pitchFamily="18" charset="0"/>
              </a:rPr>
              <a:t>Ã</a:t>
            </a:r>
            <a:r>
              <a:rPr lang="hu-HU" sz="2400" b="1" spc="5" dirty="0">
                <a:solidFill>
                  <a:srgbClr val="231F20"/>
                </a:solidFill>
                <a:effectLst/>
                <a:latin typeface="American Typewriter" panose="02090604020004020304" pitchFamily="18" charset="0"/>
                <a:ea typeface="Times New Roman" panose="02020603050405020304" pitchFamily="18" charset="0"/>
              </a:rPr>
              <a:t>RARU</a:t>
            </a:r>
            <a:r>
              <a:rPr lang="hu-HU" sz="2400" b="1" dirty="0">
                <a:solidFill>
                  <a:srgbClr val="141413"/>
                </a:solidFill>
                <a:effectLst/>
                <a:latin typeface="American Typewriter" panose="02090604020004020304" pitchFamily="18" charset="0"/>
              </a:rPr>
              <a:t>(C-404/15. és C-659/15. PPU. EGYESÍTETT ÜGYEK)</a:t>
            </a:r>
          </a:p>
          <a:p>
            <a:pPr marL="342900" lvl="1" indent="-342900" algn="just">
              <a:buFont typeface="Wingdings" pitchFamily="2" charset="2"/>
              <a:buChar char="Ø"/>
            </a:pPr>
            <a:endParaRPr lang="hu-HU" sz="2400" b="1" dirty="0">
              <a:solidFill>
                <a:srgbClr val="141413"/>
              </a:solidFill>
              <a:effectLst/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400" dirty="0">
              <a:solidFill>
                <a:srgbClr val="141413"/>
              </a:solidFill>
              <a:effectLst/>
              <a:latin typeface="Helvetica" pitchFamily="2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49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MEGOLDATLAN PROBLÉMÁK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ALAPJOGI KÉRDÉSEK (MELLONI ÜGY, C-399/11. ) KORLÁTOZÁS ARÁNYOSSÁGA A „MÉRCE”</a:t>
            </a:r>
          </a:p>
          <a:p>
            <a:pPr lvl="1" algn="just"/>
            <a:endParaRPr lang="hu-HU" sz="2400" b="1" dirty="0">
              <a:solidFill>
                <a:schemeClr val="tx1"/>
              </a:solidFill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TETTAZONOSSÁG, NE BIS IN IDEM, UGYANAZON CSELEKMÉNY DEFINIÁLÁSA</a:t>
            </a:r>
          </a:p>
          <a:p>
            <a:pPr lvl="1" algn="just"/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(LEGUTÓBB: MANTELLO ÜGY C- 261/09, ELŐZMÉNYEK: C-436/04, C-464/04, C-303/05, C-150/05, C-367/05, C-288/05, C-187/01, C-385/01., STB. )</a:t>
            </a:r>
          </a:p>
          <a:p>
            <a:pPr lvl="1" algn="just"/>
            <a:endParaRPr lang="hu-HU" sz="2400" b="1" dirty="0">
              <a:solidFill>
                <a:schemeClr val="tx1"/>
              </a:solidFill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JOGERŐ KÉRDÉSE --- „MINEK NEVEZZELEK”---- ( HANS </a:t>
            </a:r>
          </a:p>
          <a:p>
            <a:pPr lvl="1" algn="just"/>
            <a:r>
              <a:rPr lang="hu-HU" sz="2400" b="1" i="0" u="none" strike="noStrike" dirty="0">
                <a:solidFill>
                  <a:srgbClr val="000000"/>
                </a:solidFill>
                <a:effectLst/>
                <a:latin typeface="American Typewriter" panose="02090604020004020304" pitchFamily="18" charset="0"/>
              </a:rPr>
              <a:t>Å</a:t>
            </a: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KERBERG FRANSSON ÜGY, C-617/10)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004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1800" b="1" dirty="0">
                <a:latin typeface="American Typewriter" panose="02090604020004020304" pitchFamily="18" charset="0"/>
              </a:rPr>
              <a:t>„</a:t>
            </a:r>
            <a:r>
              <a:rPr lang="hu-HU" sz="2800" b="1" dirty="0">
                <a:latin typeface="American Typewriter" panose="02090604020004020304" pitchFamily="18" charset="0"/>
              </a:rPr>
              <a:t>ÜTKÖZÉSEK”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TÖBBES KIADATÁSI KÉRELEM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NINCS „MEGELŐZÉS” NEMZETKÖZI ÉS UNIÓS KÉRELEM KÖZÖTT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VALÓJÁBAN VÉGIG KELL VINNI A VIZSGÁLATOT VALAMENNYI KÉRELEMRE</a:t>
            </a:r>
          </a:p>
          <a:p>
            <a:pPr marL="342900" lvl="1" indent="-342900" algn="just">
              <a:buFont typeface="Wingdings" pitchFamily="2" charset="2"/>
              <a:buChar char="Ø"/>
            </a:pPr>
            <a:endParaRPr lang="hu-HU" sz="2400" b="1" dirty="0">
              <a:solidFill>
                <a:schemeClr val="tx1"/>
              </a:solidFill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„JOGÁGI” CSATTANÁSOK (JELLEMZŐEN ADÓJOGI ÜGYEK)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KÖZIGAZGATÁSI SZANKCIÓ ÉS BÜNTETŐJOGI SZANKCIÓ --- ÁLLAMONKÉNT VÁLTOZATOS ELNEVEZÉS (VÖ: HANS </a:t>
            </a:r>
            <a:r>
              <a:rPr lang="hu-HU" sz="2400" b="1" i="0" u="none" strike="noStrike" dirty="0">
                <a:solidFill>
                  <a:srgbClr val="000000"/>
                </a:solidFill>
                <a:effectLst/>
                <a:latin typeface="American Typewriter" panose="02090604020004020304" pitchFamily="18" charset="0"/>
              </a:rPr>
              <a:t>Å</a:t>
            </a: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KERBERG FRANSSON ÜGY, C-617/10)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413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C205107-0B81-C971-4488-DAADBD05FFC4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V.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GYAKORLATI KÉTELYEK ÉS KÉRDŐJELEK AZ EU ÉS A NEMZETKÖZI ELFOGATÓPARANCS KAPCSÁN</a:t>
            </a:r>
          </a:p>
        </p:txBody>
      </p:sp>
    </p:spTree>
    <p:extLst>
      <p:ext uri="{BB962C8B-B14F-4D97-AF65-F5344CB8AC3E}">
        <p14:creationId xmlns:p14="http://schemas.microsoft.com/office/powerpoint/2010/main" val="4149305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FELTÉTELEK VIZSGÁLATA.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r>
              <a:rPr lang="hu-HU" sz="2800" b="1" dirty="0">
                <a:latin typeface="American Typewriter" panose="02090604020004020304" pitchFamily="18" charset="0"/>
              </a:rPr>
              <a:t>„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RUGALMAS KEZELÉS” </a:t>
            </a:r>
            <a:r>
              <a:rPr lang="hu-HU" sz="2800" b="1" dirty="0">
                <a:latin typeface="American Typewriter" panose="02090604020004020304" pitchFamily="18" charset="0"/>
              </a:rPr>
              <a:t>AZ ALKALMAZÁSRA VONATKOZÓ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ELVÁRÁS</a:t>
            </a:r>
            <a:r>
              <a:rPr lang="hu-HU" sz="2800" b="1" dirty="0">
                <a:latin typeface="American Typewriter" panose="02090604020004020304" pitchFamily="18" charset="0"/>
              </a:rPr>
              <a:t> 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KÉRDÉS</a:t>
            </a:r>
            <a:r>
              <a:rPr lang="hu-HU" sz="2800" b="1" dirty="0">
                <a:latin typeface="American Typewriter" panose="02090604020004020304" pitchFamily="18" charset="0"/>
              </a:rPr>
              <a:t>: EZT ÚGY KELL-E ÉRTENI, HOGY VÉDELEMHEZ VALÓ JOG, NE BIS IN IDEM, STB..</a:t>
            </a:r>
          </a:p>
          <a:p>
            <a:pPr lvl="1" algn="just"/>
            <a:r>
              <a:rPr lang="hu-HU" sz="2800" b="1" dirty="0">
                <a:latin typeface="American Typewriter" panose="02090604020004020304" pitchFamily="18" charset="0"/>
              </a:rPr>
              <a:t>ÉRVÉNYE IS LIMITÁLT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r>
              <a:rPr lang="hu-HU" sz="2800" b="1" dirty="0">
                <a:latin typeface="American Typewriter" panose="02090604020004020304" pitchFamily="18" charset="0"/>
              </a:rPr>
              <a:t>MI A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TARTALMA</a:t>
            </a:r>
            <a:r>
              <a:rPr lang="hu-HU" sz="2800" b="1" dirty="0">
                <a:latin typeface="American Typewriter" panose="02090604020004020304" pitchFamily="18" charset="0"/>
              </a:rPr>
              <a:t> A RUGALMAS KEZELÉSNEK?</a:t>
            </a: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024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KOMMUNIKÁCIÓ VALÓ KIREKESZTETTSÉG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A KOMMUNIKÁCIÓ CSAK A BÍRÓSÁG ÉS AZ IGAZSÁGÜGYI MINISZTER KÖZÖTT FOLYIK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VÉDŐ (TERHELT)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MEG SEM KAPJA </a:t>
            </a:r>
            <a:r>
              <a:rPr lang="hu-HU" sz="2400" b="1" dirty="0">
                <a:latin typeface="American Typewriter" panose="02090604020004020304" pitchFamily="18" charset="0"/>
              </a:rPr>
              <a:t>AZ IRATOKAT, VAGY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CSAK EGY RÉSZÜKET </a:t>
            </a:r>
            <a:r>
              <a:rPr lang="hu-HU" sz="2400" b="1" dirty="0">
                <a:latin typeface="American Typewriter" panose="02090604020004020304" pitchFamily="18" charset="0"/>
              </a:rPr>
              <a:t>ÉS CSAK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UTÓLAG</a:t>
            </a:r>
            <a:r>
              <a:rPr lang="hu-HU" sz="2400" b="1" dirty="0">
                <a:latin typeface="American Typewriter" panose="02090604020004020304" pitchFamily="18" charset="0"/>
              </a:rPr>
              <a:t> 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MIKOR KERÜL SOR A VÉDŐ ÉRTESÍTÉSÉRE, KIRENDELÉSÉRE – ALAPVETŐEN 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RENDEZETLEN</a:t>
            </a:r>
          </a:p>
          <a:p>
            <a:pPr lvl="1" algn="just"/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(MEGHATALMAZOTTKÉNT A MÁSIK ÁLLAMTÓL ELŐBB TUDOM – DE EZT A NEBEK „MÓDJÁVAL”AKCEPTÁLJA)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 KERETHATÁROZAT ELJÁRÁSI SZABÁLYAI „HARMATOSAK”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BELSŐ JOG: MEGKERÜLI, AMIT MEGKERÜLHET</a:t>
            </a: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172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FELTÉTELEK VIZSGÁLATA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033154"/>
            <a:ext cx="9462027" cy="5824846"/>
          </a:xfrm>
        </p:spPr>
        <p:txBody>
          <a:bodyPr/>
          <a:lstStyle/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r>
              <a:rPr lang="hu-HU" sz="2800" b="1" dirty="0">
                <a:latin typeface="American Typewriter" panose="02090604020004020304" pitchFamily="18" charset="0"/>
              </a:rPr>
              <a:t>„</a:t>
            </a: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ALAPKÉRDÉS:</a:t>
            </a:r>
            <a:r>
              <a:rPr lang="hu-HU" sz="2400" b="1" dirty="0">
                <a:latin typeface="American Typewriter" panose="02090604020004020304" pitchFamily="18" charset="0"/>
              </a:rPr>
              <a:t> MIKOR KELL FENNÁLLNIA AZ ELFOGATÓPARANCS KIBOCSÁTÁSA FELTÉTELEINEK,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ÚGY TŰNIK VALÓJÁBAN NEM A KIBOCSÁTÁSKOR, MERT FOLYAMATOS PONTOSÍTÁS FOLYIK 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A KIBOCSÁTÓ ÁLLAM MÁR A VÉGREHAJTÓ ÁLLAMBAN TÖLTÖTT FOGVATARTÁS ALATT HALLGATJA MEG AZ ÉRINTETETT, ÚJABB „IGAZÓLÓ” IRATOK ÉRKEZNEK</a:t>
            </a:r>
          </a:p>
          <a:p>
            <a:pPr marL="342900" lvl="1" indent="-342900" algn="just">
              <a:buFont typeface="Wingdings" pitchFamily="2" charset="2"/>
              <a:buChar char="v"/>
            </a:pPr>
            <a:r>
              <a:rPr lang="hu-HU" sz="24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HOL VAN EBBEN </a:t>
            </a:r>
            <a:r>
              <a:rPr lang="hu-HU" sz="2400" b="1" dirty="0">
                <a:latin typeface="American Typewriter" panose="02090604020004020304" pitchFamily="18" charset="0"/>
              </a:rPr>
              <a:t>A RENDSZERBEN A KIBOCSÁTÓ ÁLLAM VAGY A VÉGREHAJTÓ ÁLLAM SZERINTI VÉDŐ SZEREPE?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KIBOCSÁTÓ: NINCS IS ITT, ÉRTESÍTÉSE VAGY MEGTÖRTÉNIK VAGY NEM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A VÉGREHAJTÓ : „NEM AZ Ő ALAPÜGYE” ALAPON NINCS ÉRTESÍTVE (ODA SE MEHET)</a:t>
            </a: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6643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VÉDŐ STÁTUSA A „BÍRÓ ELŐTTI SZAKASZON” KÍVÜL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KERETHATÁROZAT EZT NEM RENDEZI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NEMZETI JOGOK: JELLEMZŐEN AZ ÁLTALÁNOS SZABÁLYOK AZ IRÁNYADÓK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VITA: ERŐTELJESEBB VÉDŐI RÉSZVÉTEL ERETNEK GONDOLAT VAGY CSAK MULASZTOTT (EU) SZABÁLYOZÁS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AMI ESETENKÉNT MŰKÖDIK: A KÉT ÁLLAM ÜGYVÉDEI KÖZÖTTI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„PRIVÁT” EGYÜTTMŰKÖDÉS 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ENNEK FELTÉTELRENDSZERE NEM KEZELT</a:t>
            </a:r>
          </a:p>
          <a:p>
            <a:pPr lvl="1" algn="just"/>
            <a:r>
              <a:rPr lang="hu-HU" sz="2800" b="1" dirty="0">
                <a:latin typeface="American Typewriter" panose="02090604020004020304" pitchFamily="18" charset="0"/>
              </a:rPr>
              <a:t>(PL. KINEK A KÖLTSÉGÉN?)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JELLEMZŐEN NYELVI KORLÁTOK FÜGGVÉNYE</a:t>
            </a:r>
            <a:endParaRPr lang="hu-HU" sz="24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5661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 ENROCHATHOZ VEZETŐ ÚT – A HIÁNYOS SZABÁLYOZÁS POSZTERGYEREKE1.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C-670/22 SZ. ÜGY (LANDGERICHT BERLIN ELŐZETES DÖNTÉSHOZATALI KÉRELME ALAPJÁN, 2024. 04. 30-I ÍTÉLET )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ELVILEG A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BIZONYÍTÉK MEGSZERZÉSÉT ÖVEZŐ ELJÁRÁS JOGSZERŰSÉGÉRŐL SZÓL</a:t>
            </a:r>
            <a:r>
              <a:rPr lang="hu-HU" sz="2800" b="1" dirty="0">
                <a:latin typeface="American Typewriter" panose="02090604020004020304" pitchFamily="18" charset="0"/>
              </a:rPr>
              <a:t>, </a:t>
            </a:r>
          </a:p>
          <a:p>
            <a:pPr marL="457200" lvl="1" indent="-457200" algn="just">
              <a:buFont typeface="Wingdings" pitchFamily="2" charset="2"/>
              <a:buChar char="Ø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EZ NEM CSUPÁN BIZONYÍTÁSI PROBLÉMA, ÁLLANDÓ ELEME A VÉDEKEZÉSNEK EU ELFOGATÓPARANCS ESETÉN IS</a:t>
            </a:r>
          </a:p>
          <a:p>
            <a:pPr lvl="1" algn="just"/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00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JOGGYAKORLATI KONTEXTUSBA HELYEZÉS, DEFINÍCIÓS KÉRDÉSEK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72540" y="1314228"/>
            <a:ext cx="10020761" cy="5543771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r>
              <a:rPr lang="hu-HU" sz="2800" b="1" dirty="0">
                <a:latin typeface="American Typewriter" panose="02090604020004020304" pitchFamily="18" charset="0"/>
              </a:rPr>
              <a:t>A) KÚRIA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1/2005. BJE AZ ELFOGATÓPARANCS, NEMZETKÖZI ELFOGATÓPARANCS, EURÓPAI ELFOGATÓPARANCS DEFINIÁLÁSÁRÓL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1/2015. BJE A SPECIALITÁS SZABÁLYAIRÓL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EZEN A „BASIC” SZINTEN NEM IS LÉPTÜNK TÚL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JELENTŐS DÖNTÉSEK NEM SZÜLETTEK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A BOB-DOGI ÜGY KÉSŐBB EUB SZINTEN SZÁMOS TÉTELT MEGERŐSÍTETT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 ENROCHATHOZ VEZETŐ ÚT – A HIÁNYOS SZABÁLYOZÁS POSZTERGYEREKE2.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KAPCSOLÓDIK A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LEPLEZETT ESZKÖZÖKHÖZ</a:t>
            </a:r>
            <a:r>
              <a:rPr lang="hu-HU" sz="2800" b="1" dirty="0">
                <a:latin typeface="American Typewriter" panose="02090604020004020304" pitchFamily="18" charset="0"/>
              </a:rPr>
              <a:t>: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ELLENŐRIZHETŐVÉ KELL TENNI </a:t>
            </a:r>
            <a:r>
              <a:rPr lang="hu-HU" sz="2800" b="1" dirty="0">
                <a:latin typeface="American Typewriter" panose="02090604020004020304" pitchFamily="18" charset="0"/>
              </a:rPr>
              <a:t>A JOGSZERŰSÉG KÉRDÉSÉT (MENZEL ÜGY, CHINOY ÜGY)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MELYIK ÁLLAMBAN VANNAK A VÉGPONTOK LEHALLGATÁS ESETÉN ---- MELYIK ÁLLAM JOGA AZ IRÁNYADÓ A JOGSZERŰSÉGRE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KORÁNTSEM BIZTOS, HOGY NINCS TOVÁBBI VITA AZ ÉRDEMI ELJÁRÁSBAN A JOGSZERŰSÉGRŐL ---- 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ÉRDEMI DÖNTÉS LEHET-E A MEGSZÜNTETÉS A KIADATÁS JOGSZERŰTLENSÉGE MIATT??</a:t>
            </a:r>
          </a:p>
          <a:p>
            <a:pPr lvl="1" algn="just">
              <a:buFont typeface="Wingdings" pitchFamily="2" charset="2"/>
              <a:buChar char="v"/>
            </a:pPr>
            <a:endParaRPr lang="hu-HU" sz="24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308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128156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tIns="0" bIns="540000"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1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KELL-E ISMERNI A KIBOCSÁTÓ ÁLLAM JOGÁT?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270660"/>
            <a:ext cx="9462027" cy="5332021"/>
          </a:xfrm>
        </p:spPr>
        <p:txBody>
          <a:bodyPr/>
          <a:lstStyle/>
          <a:p>
            <a:pPr marL="457200" lvl="1" indent="-457200" algn="ctr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KIBOCSÁTÓ BÍRÓSÁGNAK VOLT-E HATÁSKÖRE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KÜLÖNÖSEN FÖDERÁLIS ÁLLAMOK ESETÉN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EU SAJÁT PÉNZÜGYI ÉRDEKEIT (IS) SÉRTŐ CSELEKMÉNYEK ESETÉN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PETRUHIN ÜGY  (C-182/15) CSAK KORLÁTOZOTTAN OLDJA MEG A PROBLÉMÁT, („ELJÁRÁSI KÖZÖS HALMAZ” NEM HELYETTESÍTI A TÉTELES JOGOT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FOLYAMATBAN LÉVŐ NYOMOZÁS SORÁN 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CSELEKMÉNY AZONOSÍTÁSA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BIZONYÍTÉK BESZERZÉSÉNEK JOGSZERŰSÉGE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„SZÖKÉS” KÉRDÉSÉNEK MEGÍTÉLÉSE</a:t>
            </a:r>
          </a:p>
        </p:txBody>
      </p:sp>
    </p:spTree>
    <p:extLst>
      <p:ext uri="{BB962C8B-B14F-4D97-AF65-F5344CB8AC3E}">
        <p14:creationId xmlns:p14="http://schemas.microsoft.com/office/powerpoint/2010/main" val="20089701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30C0926-DED2-1126-25AF-3CE700F6CE6F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VI.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BIZONYÍTÉK GYŰJTÉSE, ÁTADÁSA</a:t>
            </a:r>
          </a:p>
        </p:txBody>
      </p:sp>
    </p:spTree>
    <p:extLst>
      <p:ext uri="{BB962C8B-B14F-4D97-AF65-F5344CB8AC3E}">
        <p14:creationId xmlns:p14="http://schemas.microsoft.com/office/powerpoint/2010/main" val="30178501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BIZONYÍTÁSI TILALMAK 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ÁLLAMONKÉNT  ELTÉRŐ SZABÁLYOZÁS,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 SZORÍTHATÓ A PROBLÉMA A JOGCSALÁDOK KÖZÖTTI DISTANCIÁRA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VIZSGÁLANDÓ</a:t>
            </a:r>
          </a:p>
          <a:p>
            <a:pPr marL="285750" lvl="1" indent="-28575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JOGSZERŰTLEN BESZERZÉS,</a:t>
            </a:r>
          </a:p>
          <a:p>
            <a:pPr marL="285750" lvl="1" indent="-28575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ELGOGAHATÓSÁG,</a:t>
            </a:r>
          </a:p>
          <a:p>
            <a:pPr marL="285750" lvl="1" indent="-28575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FELHASZNÁLHATÓSÁG</a:t>
            </a: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3251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BIZONYÍTÁS ELVI KÉRDÉSEI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MELY ÁLLAM RENDELKEZIK JOGHATÓSÁGGAL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MELYIK ÁLLAM JOGA SZERINTI FELDERÍTÉSI SZABÁLYOK AZ IRÁNYADÓAK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MILYEN SZABÁLYOK SZERINT HASZNÁLHATÓ FEL A BIZONYÍTÉK NEM AZONOS GARANCIÁLIS KÖVETELMÉNYEK ESETÉN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 JUTOTTUNK SOKRA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2014/41/EU IRÁNYELV  - VALÓBAN NYOMZÁSI HATÁROZAT?</a:t>
            </a:r>
          </a:p>
        </p:txBody>
      </p:sp>
    </p:spTree>
    <p:extLst>
      <p:ext uri="{BB962C8B-B14F-4D97-AF65-F5344CB8AC3E}">
        <p14:creationId xmlns:p14="http://schemas.microsoft.com/office/powerpoint/2010/main" val="25923665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BIZONYÍTÁS LÉPCSŐ AZ EUB SZERINT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EREDETILEG A BESZERZÉS JOGSZERŰSÉGÉRE A BESZERZŐ ÁLLAM JOGA VOLT IRÁNYADÓ (</a:t>
            </a:r>
            <a:r>
              <a:rPr lang="hu-HU" sz="2800" b="1" dirty="0">
                <a:solidFill>
                  <a:srgbClr val="00B0F0"/>
                </a:solidFill>
                <a:latin typeface="American Typewriter" panose="02090604020004020304" pitchFamily="18" charset="0"/>
              </a:rPr>
              <a:t>LOCUS REGIT ACTUM</a:t>
            </a:r>
            <a:r>
              <a:rPr lang="hu-HU" sz="2800" b="1" dirty="0">
                <a:latin typeface="American Typewriter" panose="02090604020004020304" pitchFamily="18" charset="0"/>
              </a:rPr>
              <a:t>)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 EU TAGÁLLAMAI KÖZÖTTI KÖLCSÖNÖS BŰNÜGYI JOGSEGÉLYRŐL SZÓLÓ EGYZMÉNY VÁLTOZÁST HOZOTT: </a:t>
            </a:r>
            <a:r>
              <a:rPr lang="hu-HU" sz="2800" b="1" dirty="0">
                <a:solidFill>
                  <a:srgbClr val="00B0F0"/>
                </a:solidFill>
                <a:latin typeface="American Typewriter" panose="02090604020004020304" pitchFamily="18" charset="0"/>
              </a:rPr>
              <a:t>FORUM REGIT ACTUM </a:t>
            </a:r>
            <a:r>
              <a:rPr lang="hu-HU" sz="2800" b="1" dirty="0">
                <a:latin typeface="American Typewriter" panose="02090604020004020304" pitchFamily="18" charset="0"/>
              </a:rPr>
              <a:t>(A MEGKERESŐ ÁLLAM SZABÁLYAI SZERINTI NYOMOZÁS FOLYTATÁS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PROBLÉMA: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IDEGEN JOG ALKALMAZÁSA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MA: EGYIDEJŰLEG IRÁNYADÓ A KETTŐ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EURÓPAI ÜGYÉSZSÉGNEK KELL(ENE) IRÁNYMUTATÁSOKAT ADNI</a:t>
            </a:r>
            <a:endParaRPr lang="hu-HU" sz="2800" b="1" dirty="0">
              <a:solidFill>
                <a:schemeClr val="tx1"/>
              </a:solidFill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49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GARANCIÁLIS PROBLÉMÁK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EU ÜGYÉSZSÉG ---- NEM MINDEN ÁLLAM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IDEGEN ÁLLAM JOGA – ÁM „HELYI” VÉDŐ – VÉDELEM GARANCIÁLIS SÚLYA VITATHATÓ,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„HELYI” VÉDŐKÉNT: NEM IS VÁLLALHATÓ FELELŐSSÉG AZ IDEGEN JOG KELLŐ ISMERETÉÉRT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HATÉKONY VÉDELEM: CSAK AKKOR, HA VAN A MEGKERESŐ ÁLLAM SZERINTI VÉDŐ IS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VAN OLYAN ÁLLAM (PL. BELGIUM), AMELY A LOCUS REGIT EGYEZŐSÉG HIÁNYAKOR KIZÁRJA --- SZERINTEM EZ AZ EGYETLEN ALKOTMÁNYOS MEGOLDÁS</a:t>
            </a:r>
          </a:p>
        </p:txBody>
      </p:sp>
    </p:spTree>
    <p:extLst>
      <p:ext uri="{BB962C8B-B14F-4D97-AF65-F5344CB8AC3E}">
        <p14:creationId xmlns:p14="http://schemas.microsoft.com/office/powerpoint/2010/main" val="24648118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BIZONYÍTÉK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ILLEGITIM</a:t>
            </a:r>
            <a:r>
              <a:rPr lang="hu-HU" sz="2800" b="1" dirty="0">
                <a:latin typeface="American Typewriter" panose="02090604020004020304" pitchFamily="18" charset="0"/>
              </a:rPr>
              <a:t> GYŰJTÉSÉNEK KIZÁRÁSA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 AZONOS SZABÁLYOZÁS, 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ELTÉRŐ A BÍRÓI MÉRLEGELÉSI JOG TERJEDELME IS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ERŐS KIZÁRÓ SZABÁLY CSAK: ÍRORSZÁGBAN, OLASZORSZÁGBAN, NÉMETORSZÁGBAN, SPANYOLORSZÁGBAN, FRANCIAORSZÁGBAN, ROMÁNIÁBAN, FINNORSZÁGBAN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KÜLÖNBSÉG VAN ELJÁRÁSJOGI SZEMPONTBÓL VAGY ALKOTMÁNYJOGI SZEMPONTBÓL ILLEGITIM  (ALAPJOGSÉRTŐ) BESZERZÉS KÖZÖTT ------ EZ ÍRORSZÁGBAN RENDKÍVÜL STRICT MÓDON ÉRVÉNYESÜL</a:t>
            </a:r>
          </a:p>
          <a:p>
            <a:pPr marL="457200" lvl="1" indent="-457200" algn="just">
              <a:buFont typeface="Wingdings" pitchFamily="2" charset="2"/>
              <a:buChar char="v"/>
            </a:pPr>
            <a:endParaRPr lang="hu-HU" sz="28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537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JELLEMZŐEN KONKRÉTAN TILTOTT MÓDSZEREK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marL="457200" lvl="1" indent="-457200" algn="just">
              <a:buFont typeface="Wingdings" pitchFamily="2" charset="2"/>
              <a:buChar char="v"/>
            </a:pPr>
            <a:r>
              <a:rPr lang="hu-HU" sz="2400" b="1" dirty="0">
                <a:latin typeface="American Typewriter" panose="02090604020004020304" pitchFamily="18" charset="0"/>
              </a:rPr>
              <a:t>BEFOLYÁSMENTES VALLOMÁSTÉTEL JOGA SÉRÜLT,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VALLOMÁSTÉTEL SORÁN – FIZIKAILAG VAGY PSZICHÉSEN – BEAVATKOZTAK A KIHALLGATOTT SZEMÉLY AUTONOMÁJÁBA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FIZIKAI BÁNTALMAZÁS TILALMA,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HIPNÓZIS TILALMA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FENYEGETÉS TILALMA,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ÍGÉRGETÉS TILALMA,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MAGÁNÉLETHEZ VALÓ ALKOTMÁNYOS JOGA SÉRÜLT</a:t>
            </a:r>
          </a:p>
          <a:p>
            <a:pPr marL="457200" lvl="1" indent="-457200" algn="just">
              <a:buFont typeface="Wingdings" pitchFamily="2" charset="2"/>
              <a:buChar char="Ø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ELJÁRÁSI POZÍCIÓ SZERINTI FIGYELMEZTETÉSEK ELMARADTAK</a:t>
            </a:r>
          </a:p>
          <a:p>
            <a:pPr marL="457200" lvl="1" indent="-457200" algn="just">
              <a:buFont typeface="Wingdings" pitchFamily="2" charset="2"/>
              <a:buChar char="v"/>
            </a:pPr>
            <a:r>
              <a:rPr lang="hu-HU" sz="24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LEPLEZETT ESZKÖZÖK ESETÉN: JELLEMZŐEN SAJÁT ÁLLAM JOGA SZERINTI MEGFELELŐSÉGET VIZSGÁLJÁK</a:t>
            </a:r>
            <a:endParaRPr lang="hu-HU" sz="2800" b="1" dirty="0">
              <a:solidFill>
                <a:schemeClr val="tx1"/>
              </a:solidFill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0002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30C0926-DED2-1126-25AF-3CE700F6CE6F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VII .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EGY RÉGI- ÚJ PROBLÉMA: VAGYONVISSZASZERZÉSI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ELJÁRÁS </a:t>
            </a:r>
          </a:p>
        </p:txBody>
      </p:sp>
    </p:spTree>
    <p:extLst>
      <p:ext uri="{BB962C8B-B14F-4D97-AF65-F5344CB8AC3E}">
        <p14:creationId xmlns:p14="http://schemas.microsoft.com/office/powerpoint/2010/main" val="292002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JOGGYAKORLATI KONTEXTUSBA HELYEZÉS, DEFINÍCIÓS KÉRDÉSEK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72540" y="1314228"/>
            <a:ext cx="10020761" cy="5543771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ctr"/>
            <a:r>
              <a:rPr lang="hu-HU" sz="2800" b="1" dirty="0">
                <a:latin typeface="American Typewriter" panose="02090604020004020304" pitchFamily="18" charset="0"/>
              </a:rPr>
              <a:t>B) ALKOTMÁNYBÍRÓSÁG</a:t>
            </a: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2 DÖNTÉS LETARTÓZTATÁS LEHETSÉGES HELYETTESÍTÉSÉRŐL EU. ELFOGATÓPARACS ESETÉN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3025/2014. (II. 17.) AB HATÁROZAT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800" b="1" dirty="0">
                <a:latin typeface="American Typewriter" panose="02090604020004020304" pitchFamily="18" charset="0"/>
              </a:rPr>
              <a:t>3194/2015. (X. 7.) AB HATÁROZAT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EURÓPAI UNIÓRÓL, EU MŰKÖDÉSÉRŐL SZÓLÓ SZERZŐDÉS, ALAPJOGI CHARTA NEMZETKÖZI JOG I JELLEGÉRŐL 2/2019. (III. 5.) AB HATÁROZAT: EU JOG – NK-I JOGNAK SZÁMÍT (LEGALÉBBIS AZ  AB GYAKORLATÁBAN</a:t>
            </a:r>
          </a:p>
          <a:p>
            <a:r>
              <a:rPr lang="hu-HU" sz="1400" b="1" dirty="0">
                <a:latin typeface="American Typewriter" panose="02090604020004020304" pitchFamily="18" charset="0"/>
              </a:rPr>
              <a:t>:</a:t>
            </a:r>
            <a:endParaRPr lang="hu-H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ctr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/>
            <a:endParaRPr lang="hu-HU" sz="28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845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FELŐDÉSI FOLYAMAT – EURÓPAI UNIÓ 1.  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36404" y="1111171"/>
            <a:ext cx="9756897" cy="564265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  VAGYONVISSZASZERZÉSRŐL ÉS AZ ELKOBZÁSRÓL - 2014/42 EU IRÁNYELV</a:t>
            </a:r>
          </a:p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BCS. SZÁRMAZÓ JÖVEDELMEK VAGYON ÉS ELK. ESZKÖZÖK ELKOBZÁSÁRÓL - 2005/212/IB TANÁCSI KERETHATÁROZAT (2005.02.24)</a:t>
            </a: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KÖLCSÖNÖS ELISM. VAGYONELKOBZÁSRA KITERJESZTÉSE - 2006/783/IB TANÁCSI KERETHATÁROZAT (2006. X.6.)</a:t>
            </a: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2749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63180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FEJLŐDÉSI FOLYAMAT EURÓPAI UNIÓ 2. 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95683" y="1215342"/>
            <a:ext cx="10163180" cy="5642658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OPERATÍV INFORMÁCIÓCSERE - 2006/960/IB TANÁCSI KERETHATÁROZAT (2006.XII. 18.)</a:t>
            </a:r>
          </a:p>
          <a:p>
            <a:pPr lvl="1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BEFAGYASZTÁST ÉS ELKOBZÁST ELRENDELŐ HATÁROZATOK KÖLCSÖNÖS ELSIMERÉSE- 2018/1805/EU RENDELET </a:t>
            </a:r>
          </a:p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ÚJ: AZ EURÓPAI PARLAMENT ÉS A TANÁCS (EU) 2024/1260 IRÁNYELVE (2024. ÁPRILIS 24.) A VAGYONVISSZARZÉSRŐL- ÉS ELKOBZÁSRÓL</a:t>
            </a:r>
          </a:p>
          <a:p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035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10311216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FEJLŐDÉSTÖRTÉNET - MAGYAR 1.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64632" y="1331089"/>
            <a:ext cx="9728670" cy="5253311"/>
          </a:xfrm>
        </p:spPr>
        <p:txBody>
          <a:bodyPr/>
          <a:lstStyle/>
          <a:p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BE., BTK.</a:t>
            </a:r>
          </a:p>
          <a:p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2008. ÉVI LXIII. TV. AZ ET. PÉNZMOSÁSRÓL, BCS-BŐL    	SZÁRMAZÓ JÖVEDELEM FELK. ELKOBZÁSÁRÓL, 	TERRORIZMUS FINASZÍROZÁSÁRÓL SZÓLÓ 2005. 05. 	16. EGYEZMÉNYRŐL („VARSÓI GYORS”)</a:t>
            </a:r>
            <a:r>
              <a:rPr lang="hu-HU" sz="2800" b="1" dirty="0">
                <a:latin typeface="American Typewriter" panose="02090604020004020304" pitchFamily="18" charset="0"/>
              </a:rPr>
              <a:t> </a:t>
            </a:r>
          </a:p>
          <a:p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11/2003. (V. 8.) IM-BM-PM EGYYÜTTES RENDELET  	A BÜNTETŐELJÁRÁS SORÁN LEFOGLALT DOLGOK 	KEZELÉSÉRŐL</a:t>
            </a: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 algn="just"/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8800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9155575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FEJLŐDÉSTÖRTÉNET - MAGYAR 2.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27858" y="1418400"/>
            <a:ext cx="9862037" cy="5253311"/>
          </a:xfrm>
        </p:spPr>
        <p:txBody>
          <a:bodyPr/>
          <a:lstStyle/>
          <a:p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20/2018 (V. 31.) ORFK UTASÍTÁS A BCS-BŐL    SZÁRMAZÓ JÖVEDELMEK (...) FELKUTATÁSA, AZONOSÍTÁSA ÉS A VAGYONBIZTOSÍTÁS ÉRDEKÉBEN TEENDŐ FELADATOKRÓL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2027. MÁJUS 24-IG IMPLEMENTÁLÁSI KÖTELEZETTSÉG ÉS VAGYONVISSZASZERZÉSI STRATÉGIA ELFOGADÁSA</a:t>
            </a:r>
          </a:p>
          <a:p>
            <a:pPr>
              <a:buFont typeface="Wingdings" pitchFamily="2" charset="2"/>
              <a:buChar char="v"/>
            </a:pP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5242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0"/>
            <a:ext cx="10487679" cy="936000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anchor="t"/>
          <a:lstStyle/>
          <a:p>
            <a:pPr algn="ctr"/>
            <a:br>
              <a:rPr lang="hu-HU" sz="1200" b="1" dirty="0">
                <a:latin typeface="American Typewriter" panose="02090604020004020304" pitchFamily="18" charset="0"/>
              </a:rPr>
            </a:br>
            <a:br>
              <a:rPr lang="hu-HU" sz="12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A VAGYONVISSZASZERZÉSI ELJÁRÁS SZAKASZAI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43097" y="936001"/>
            <a:ext cx="10972440" cy="580168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JOGELLENESEN SZERZETT VAGYONI ESZKÖZÖK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AZONOSÍTÁSA</a:t>
            </a:r>
            <a:r>
              <a:rPr lang="hu-HU" sz="2800" b="1" dirty="0">
                <a:latin typeface="American Typewriter" panose="02090604020004020304" pitchFamily="18" charset="0"/>
              </a:rPr>
              <a:t> ÉS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FELKUTATÁSA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VAGYONI ESZKÖZÖK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BEFAGYASZTÁSA</a:t>
            </a:r>
            <a:r>
              <a:rPr lang="hu-HU" sz="2800" b="1" dirty="0">
                <a:latin typeface="American Typewriter" panose="02090604020004020304" pitchFamily="18" charset="0"/>
              </a:rPr>
              <a:t> ÉS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LEFOGLALÁSA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BEFAGYASZTOTT ÉS LEFOGLALT VAGYONI ESZKÖZÖK KEZELÉSE,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ÉRTÉKÜK</a:t>
            </a:r>
            <a:r>
              <a:rPr lang="hu-HU" sz="2800" b="1" dirty="0">
                <a:latin typeface="American Typewriter" panose="02090604020004020304" pitchFamily="18" charset="0"/>
              </a:rPr>
              <a:t>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MEGŐRZÉSE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JOGELLENESEN SZERZETT VAGYON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ELKOBZÁSA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AZ ELKOBZOTT ESZKÖZÖK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ELIDEGENÍTÉSE</a:t>
            </a:r>
            <a:r>
              <a:rPr lang="hu-HU" sz="2800" b="1" dirty="0">
                <a:latin typeface="American Typewriter" panose="02090604020004020304" pitchFamily="18" charset="0"/>
              </a:rPr>
              <a:t>, BELEÉRTVE A KÖZ- VAGY TÁRSADALMI CÉLÚ ÚJRAFELHASZNÁLÁST	</a:t>
            </a:r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054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0"/>
            <a:ext cx="10503721" cy="1044000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A VAGYONVISSZASZERZÉSI ELJÁRÁS 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1. SZAKASZA (KUTATÁS)</a:t>
            </a: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27858" y="1299411"/>
            <a:ext cx="10503721" cy="528498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KUTATÁS CÉLJA ÉS EREDMÉNYE: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BEFAGYASZTÁS </a:t>
            </a:r>
            <a:r>
              <a:rPr lang="hu-HU" sz="2800" b="1" dirty="0">
                <a:latin typeface="American Typewriter" panose="02090604020004020304" pitchFamily="18" charset="0"/>
              </a:rPr>
              <a:t>(L: 2014/42 IRÁNYELV, + VARSÓI EGYEZMÉNY)</a:t>
            </a:r>
          </a:p>
          <a:p>
            <a:pPr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NEM ÍTÉLETEN ALAPULÓ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ELKOBZÁST IS</a:t>
            </a:r>
            <a:r>
              <a:rPr lang="hu-HU" sz="2800" b="1" dirty="0">
                <a:latin typeface="American Typewriter" panose="02090604020004020304" pitchFamily="18" charset="0"/>
              </a:rPr>
              <a:t> JELENT (LD: IRÁNYELV JELENTÉS 2019) </a:t>
            </a:r>
          </a:p>
          <a:p>
            <a:pPr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JOGERŐS ÍTÉLET NÉLKÜL, ILLETVE KONKRÉT SZEMÉLY ELÍTÉLÉSE NÉLKÜL IS ELKOBOZHATÓ</a:t>
            </a: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MINDIG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TULAJDONT</a:t>
            </a:r>
            <a:r>
              <a:rPr lang="hu-HU" sz="2800" b="1" dirty="0">
                <a:latin typeface="American Typewriter" panose="02090604020004020304" pitchFamily="18" charset="0"/>
              </a:rPr>
              <a:t> ÉRINT –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ALAPJOGI</a:t>
            </a:r>
            <a:r>
              <a:rPr lang="hu-HU" sz="2800" b="1" dirty="0">
                <a:latin typeface="American Typewriter" panose="02090604020004020304" pitchFamily="18" charset="0"/>
              </a:rPr>
              <a:t> VETÜLET</a:t>
            </a:r>
          </a:p>
          <a:p>
            <a:pPr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UGYANAKKOR – MÉG VÉGSŐ ESETRE SEM –FELTÉTLENÜL FOLYIK LE EGY GARANCIÁLIS BÜNTETŐELJÁRÁS</a:t>
            </a:r>
          </a:p>
        </p:txBody>
      </p:sp>
    </p:spTree>
    <p:extLst>
      <p:ext uri="{BB962C8B-B14F-4D97-AF65-F5344CB8AC3E}">
        <p14:creationId xmlns:p14="http://schemas.microsoft.com/office/powerpoint/2010/main" val="41585787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10503721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A VAGYONKUTATÁS FELTÉTELE 1.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BE. 819. §</a:t>
            </a: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08566" y="1331089"/>
            <a:ext cx="9984735" cy="5253311"/>
          </a:xfrm>
        </p:spPr>
        <p:txBody>
          <a:bodyPr/>
          <a:lstStyle/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ÍTÉLET NÉLKÜL</a:t>
            </a:r>
          </a:p>
          <a:p>
            <a:pPr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NYOMOZÁS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NEM INDULT</a:t>
            </a:r>
          </a:p>
          <a:p>
            <a:pPr>
              <a:buFont typeface="Wingdings" pitchFamily="2" charset="2"/>
              <a:buChar char="v"/>
            </a:pPr>
            <a:endParaRPr lang="hu-HU" sz="28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BÜNTETŐELJÁRÁST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MEGSZÜNTETTÉK</a:t>
            </a:r>
          </a:p>
          <a:p>
            <a:pPr>
              <a:buFont typeface="Wingdings" pitchFamily="2" charset="2"/>
              <a:buChar char="v"/>
            </a:pPr>
            <a:endParaRPr lang="hu-HU" sz="28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BÜNTETŐELJÁRÁST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FELFÜGGESZTETTÉK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lang="hu-HU" sz="2400" b="1" dirty="0">
                <a:latin typeface="American Typewriter" panose="02090604020004020304" pitchFamily="18" charset="0"/>
              </a:rPr>
              <a:t>ISMERETLEN H. V. KÜLFÖLDÖN TART.,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TARTÓS, SÚLYOS BETEGSÉG,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UTÓLAGOS ELMEBETEGSÉG,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u-HU" sz="2400" b="1" dirty="0">
                <a:latin typeface="American Typewriter" panose="02090604020004020304" pitchFamily="18" charset="0"/>
              </a:rPr>
              <a:t>ELKÖVETŐ KILÉTE NEM VOLT MEGÁLLAPÍTHATÓ</a:t>
            </a:r>
            <a:endParaRPr lang="hu-HU" sz="24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  <a:p>
            <a:pPr>
              <a:buFont typeface="Wingdings" pitchFamily="2" charset="2"/>
              <a:buChar char="v"/>
            </a:pPr>
            <a:endParaRPr lang="hu-HU" sz="28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  <a:p>
            <a:pPr algn="ctr"/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8426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10423510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A VAGYONKUTATÁS FELTÉTELE 2.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BE. 819. §</a:t>
            </a: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876926" y="1331089"/>
            <a:ext cx="9616376" cy="5253311"/>
          </a:xfrm>
        </p:spPr>
        <p:txBody>
          <a:bodyPr/>
          <a:lstStyle/>
          <a:p>
            <a:endParaRPr lang="hu-HU" sz="2800" b="1" dirty="0">
              <a:solidFill>
                <a:srgbClr val="FF0000"/>
              </a:solidFill>
              <a:latin typeface="American Typewriter" panose="02090604020004020304" pitchFamily="18" charset="0"/>
            </a:endParaRPr>
          </a:p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ÍTÉLETET KÖVETŐEN</a:t>
            </a:r>
          </a:p>
          <a:p>
            <a:pPr algn="ctr"/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BCS. ELKÖVETÉSÉBŐL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EREDŐ</a:t>
            </a:r>
            <a:r>
              <a:rPr lang="hu-HU" sz="2800" b="1" dirty="0">
                <a:latin typeface="American Typewriter" panose="02090604020004020304" pitchFamily="18" charset="0"/>
              </a:rPr>
              <a:t> VAGYON VISSZASZERZÉSE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UTÓLAGOS</a:t>
            </a:r>
            <a:r>
              <a:rPr lang="hu-HU" sz="2800" b="1" dirty="0">
                <a:latin typeface="American Typewriter" panose="02090604020004020304" pitchFamily="18" charset="0"/>
              </a:rPr>
              <a:t> ELKOBZÁS, VAGYONELKOBZÉS BŰNÜGYI A. HOZZÁFÉRHETETLENNÉ TÉTELE MIATT</a:t>
            </a:r>
          </a:p>
        </p:txBody>
      </p:sp>
    </p:spTree>
    <p:extLst>
      <p:ext uri="{BB962C8B-B14F-4D97-AF65-F5344CB8AC3E}">
        <p14:creationId xmlns:p14="http://schemas.microsoft.com/office/powerpoint/2010/main" val="4000763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10551847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2800" b="1" dirty="0">
                <a:latin typeface="American Typewriter" panose="02090604020004020304" pitchFamily="18" charset="0"/>
              </a:rPr>
              <a:t>ALKALMAZHATÓ ESZKÖZÖK/MÓDSZEREK</a:t>
            </a: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27858" y="1812758"/>
            <a:ext cx="9965444" cy="4771642"/>
          </a:xfrm>
        </p:spPr>
        <p:txBody>
          <a:bodyPr anchor="t"/>
          <a:lstStyle/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ADATSZERZŐ TEVÉKENYSÉG</a:t>
            </a:r>
          </a:p>
          <a:p>
            <a:pPr marL="457200" indent="-457200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BIZONYÍTÁSI ESZKÖZ BESZERZÉSE, BIZONYÍTÁSI CSELEKMÉNY LEFOLYTATÁSA</a:t>
            </a:r>
          </a:p>
          <a:p>
            <a:pPr marL="457200" indent="-457200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KÉNYSZERINTÉZKEDÉS 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ELRENDELÉSE (KIV. SZEM.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SZABADSÁGOT ÉRINTŐ)</a:t>
            </a:r>
          </a:p>
          <a:p>
            <a:pPr marL="457200" indent="-457200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LEPLEZETT ESZKÖZÖK 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ALKALMAZÁSA</a:t>
            </a:r>
          </a:p>
        </p:txBody>
      </p:sp>
    </p:spTree>
    <p:extLst>
      <p:ext uri="{BB962C8B-B14F-4D97-AF65-F5344CB8AC3E}">
        <p14:creationId xmlns:p14="http://schemas.microsoft.com/office/powerpoint/2010/main" val="14382200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58" y="104172"/>
            <a:ext cx="10551847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3200" b="1" dirty="0">
                <a:latin typeface="American Typewriter" panose="02090604020004020304" pitchFamily="18" charset="0"/>
              </a:rPr>
              <a:t>GARANCIÁLIS DEFICITEK KEZELÉSE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27858" y="1331089"/>
            <a:ext cx="9965444" cy="5253311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ERRE SEMMI KÉZZELFOGHATÓT NEM TARTALMAZ AZ IRÁNYELV</a:t>
            </a: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MÁR MOST IS PROBLÉMA MO-N: NINCS ÉRDEMI KÜLÖNBSÉG SZERVEZETT BŰNÖZÉS ÉS NEM SZERVEZETT BŰNÖZÉS (PÉNZMOSÁS, TERRORIZMUS) ÉS „EGYSZERŰ” BŰNCSELEKMÉNYEK KÖZÖTT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A GARANCIA DEFICIT MIATT KÉTSÉGES A JOGINTÉZMÉNY HATÉKONYSÉGA (MÁSHOL IS)</a:t>
            </a:r>
          </a:p>
        </p:txBody>
      </p:sp>
    </p:spTree>
    <p:extLst>
      <p:ext uri="{BB962C8B-B14F-4D97-AF65-F5344CB8AC3E}">
        <p14:creationId xmlns:p14="http://schemas.microsoft.com/office/powerpoint/2010/main" val="290692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2324160" y="504000"/>
            <a:ext cx="905184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720000" y="288000"/>
            <a:ext cx="11469600" cy="1366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4400" b="1">
                <a:latin typeface="Times New Roman"/>
              </a:rPr>
              <a:t> </a:t>
            </a:r>
            <a:endParaRPr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354A2D0-044D-A92A-2813-1B15E75312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7173895"/>
              </p:ext>
            </p:extLst>
          </p:nvPr>
        </p:nvGraphicFramePr>
        <p:xfrm>
          <a:off x="2069431" y="211455"/>
          <a:ext cx="11860048" cy="6435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églalap 1">
            <a:extLst>
              <a:ext uri="{FF2B5EF4-FFF2-40B4-BE49-F238E27FC236}">
                <a16:creationId xmlns:a16="http://schemas.microsoft.com/office/drawing/2014/main" id="{E9FFD4DA-D853-13D9-8159-C63A51050486}"/>
              </a:ext>
            </a:extLst>
          </p:cNvPr>
          <p:cNvSpPr/>
          <p:nvPr/>
        </p:nvSpPr>
        <p:spPr>
          <a:xfrm>
            <a:off x="1668379" y="288000"/>
            <a:ext cx="3818021" cy="2471242"/>
          </a:xfrm>
          <a:prstGeom prst="rect">
            <a:avLst/>
          </a:prstGeom>
          <a:solidFill>
            <a:srgbClr val="78A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ANYAGI JOG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379" y="0"/>
            <a:ext cx="10465241" cy="863143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3200" b="1" dirty="0">
                <a:latin typeface="American Typewriter" panose="02090604020004020304" pitchFamily="18" charset="0"/>
              </a:rPr>
              <a:t>LEGFŐBB PROBLÉMÁK: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203156" y="1094704"/>
            <a:ext cx="10619875" cy="5577007"/>
          </a:xfrm>
        </p:spPr>
        <p:txBody>
          <a:bodyPr/>
          <a:lstStyle/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ÍTÉLET NÉLKÜLI: CSAK KIEMELT BŰNCSELEKMÉNYI KÖRBEN LEHET INDOKOLT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KITERJESZTETT HATÁLYÚ JELENLEG SEM ÁLTALÁNOS ÉS NINCS RÁ IRÁNYMUTATÁS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HARMADIK SZEMÉLYEK ESETÉN IS AZ ÁLTALÁNOS SZABÁLYOK AZ IRÁNYADÓK </a:t>
            </a: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HARMADIK SZEMÉLYEKNÉL NINCS KONKRETIZÁLT „MENTÁLIS” KÜSZÖB (TUDOMÁS ARRÓL, HOGY AZ ÁTRUHÁZÁS/SZERZÉS CÉLJA AZ ELKOBZÁS ELKERÜLÉSE VOLT)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2202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212" y="-120417"/>
            <a:ext cx="10433156" cy="1082943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hu-HU" sz="3200" b="1" dirty="0">
                <a:latin typeface="American Typewriter" panose="02090604020004020304" pitchFamily="18" charset="0"/>
              </a:rPr>
              <a:t>ELJÁRÁSI NEHÉZSÉGEK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315452" y="1138584"/>
            <a:ext cx="10635916" cy="5253311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HARMADIK SZEMÉLYEK ESETÉN A HATÉKONY JOGORVOSLAT ÉS TISZTESSÉGES ELJÁRÁS VALAMENNYI ELEME HIÁNYZIK AZ IRÁNYELVBŐL IS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EZ ELLENE HAT AZ ALKALMAZÁSNAK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LÁTSZATRA SINCS TÉNYLEGES SÉRTETTNEK PRIORITÁSA A SAJÁT IGÉNYÉRE VONATKOZÓAN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 FŐ CÉL NINCS ÖSSZESÍMÍTVA A MAGÁNFELEK IGÉNYEIVEL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EZ VEZETHET AZ ELJÁRÁS ELHÚZÓDÁSÁHOZ ÉS AZ ÁLLAM HELYTÁLLÁSI KÖTELEZETTSÉGÉNEK FELÉRTÉKELŐDÉSÉHEZ – ÍGY AZ EREDMÉNY AMBIVALENS </a:t>
            </a:r>
          </a:p>
          <a:p>
            <a:pPr algn="just"/>
            <a:endParaRPr lang="hu-HU" sz="2800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173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2F0EAA5D-C39D-0E69-D06F-3550FFD54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4" y="-1832811"/>
            <a:ext cx="10523621" cy="1052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843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281520" y="826560"/>
            <a:ext cx="11575700" cy="563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hu-HU" sz="3200" b="1" strike="noStrike" dirty="0">
                <a:solidFill>
                  <a:srgbClr val="000000"/>
                </a:solidFill>
                <a:latin typeface="American Typewriter"/>
                <a:ea typeface="American Typewriter"/>
              </a:rPr>
              <a:t>KÖSZÖNÖM A FIGYELMET!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endParaRPr sz="2000" dirty="0"/>
          </a:p>
          <a:p>
            <a:pPr algn="r">
              <a:lnSpc>
                <a:spcPct val="100000"/>
              </a:lnSpc>
            </a:pPr>
            <a:r>
              <a:rPr lang="hu-HU" sz="2000" b="1" strike="noStrike" dirty="0">
                <a:solidFill>
                  <a:srgbClr val="000000"/>
                </a:solidFill>
                <a:latin typeface="American Typewriter"/>
                <a:ea typeface="American Typewriter"/>
              </a:rPr>
              <a:t>DR.KADLOT.ERZSEBET@SZTROKAYLAWOFFICE.HU 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2324160" y="504000"/>
            <a:ext cx="905184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720000" y="288000"/>
            <a:ext cx="11469600" cy="1366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4400" b="1">
                <a:latin typeface="Times New Roman"/>
              </a:rPr>
              <a:t> </a:t>
            </a:r>
            <a:endParaRPr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354A2D0-044D-A92A-2813-1B15E75312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9257197"/>
              </p:ext>
            </p:extLst>
          </p:nvPr>
        </p:nvGraphicFramePr>
        <p:xfrm>
          <a:off x="816000" y="134911"/>
          <a:ext cx="11860048" cy="6435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églalap 1">
            <a:extLst>
              <a:ext uri="{FF2B5EF4-FFF2-40B4-BE49-F238E27FC236}">
                <a16:creationId xmlns:a16="http://schemas.microsoft.com/office/drawing/2014/main" id="{D8BAA912-FC7B-01E9-AB99-5096ADC42AEF}"/>
              </a:ext>
            </a:extLst>
          </p:cNvPr>
          <p:cNvSpPr/>
          <p:nvPr/>
        </p:nvSpPr>
        <p:spPr>
          <a:xfrm>
            <a:off x="1024113" y="288000"/>
            <a:ext cx="3483720" cy="1768680"/>
          </a:xfrm>
          <a:prstGeom prst="rect">
            <a:avLst/>
          </a:prstGeom>
          <a:gradFill>
            <a:gsLst>
              <a:gs pos="95000">
                <a:schemeClr val="accent1">
                  <a:alpha val="90000"/>
                  <a:hueOff val="0"/>
                  <a:satOff val="0"/>
                  <a:alphaOff val="0"/>
                  <a:shade val="51000"/>
                  <a:satMod val="130000"/>
                  <a:lumMod val="31000"/>
                  <a:lumOff val="69000"/>
                </a:schemeClr>
              </a:gs>
              <a:gs pos="100000">
                <a:schemeClr val="accent1">
                  <a:alpha val="9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1">
                  <a:alpha val="9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>
                <a:solidFill>
                  <a:schemeClr val="tx1"/>
                </a:solidFill>
                <a:latin typeface="American Typewriter" panose="02090604020004020304" pitchFamily="18" charset="0"/>
              </a:rPr>
              <a:t>EU NORMÁK JELENTŐSÉGE HATÉKONYSÁGI SZEMPONTBÓL</a:t>
            </a:r>
          </a:p>
        </p:txBody>
      </p:sp>
    </p:spTree>
    <p:extLst>
      <p:ext uri="{BB962C8B-B14F-4D97-AF65-F5344CB8AC3E}">
        <p14:creationId xmlns:p14="http://schemas.microsoft.com/office/powerpoint/2010/main" val="37210150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86730BE0-C074-A9E8-1017-9E5048B7DDD9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II. </a:t>
            </a:r>
          </a:p>
          <a:p>
            <a:pPr marL="0" indent="0" algn="ctr">
              <a:buNone/>
            </a:pPr>
            <a:r>
              <a:rPr lang="hu-HU" sz="3200" b="1" dirty="0">
                <a:latin typeface="American Typewriter" panose="02090604020004020304" pitchFamily="18" charset="0"/>
              </a:rPr>
              <a:t>OKKUTATÁS</a:t>
            </a:r>
          </a:p>
        </p:txBody>
      </p:sp>
    </p:spTree>
    <p:extLst>
      <p:ext uri="{BB962C8B-B14F-4D97-AF65-F5344CB8AC3E}">
        <p14:creationId xmlns:p14="http://schemas.microsoft.com/office/powerpoint/2010/main" val="314757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 </a:t>
            </a:r>
            <a:r>
              <a:rPr lang="hu-HU" sz="3200" b="1" dirty="0">
                <a:latin typeface="American Typewriter" panose="02090604020004020304" pitchFamily="18" charset="0"/>
              </a:rPr>
              <a:t>ÖSSZEGZÉS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72540" y="1555668"/>
            <a:ext cx="10020761" cy="5047013"/>
          </a:xfrm>
        </p:spPr>
        <p:txBody>
          <a:bodyPr/>
          <a:lstStyle/>
          <a:p>
            <a:pPr lvl="1" algn="l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l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l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l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l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LASSÚ FEJLŐDÉS,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ALACSONY EGYÜTTMŰKÖDÉSI RÁTA AZ ÁLLAMOK KÖZÖTT,</a:t>
            </a:r>
          </a:p>
          <a:p>
            <a:pPr lvl="1" algn="l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MÁRA: VISSZALÉPÉS</a:t>
            </a:r>
            <a:r>
              <a:rPr lang="hu-HU" sz="2800" b="1" dirty="0">
                <a:latin typeface="American Typewriter" panose="02090604020004020304" pitchFamily="18" charset="0"/>
              </a:rPr>
              <a:t> AZ EURÓPAI EGYÜTTMŰKÖDÉSBEN,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FEJLŐDÉSI STOP AZ UNIÓN BELÜL ÉS A NEMZETKÖZI JOGBAN</a:t>
            </a:r>
          </a:p>
          <a:p>
            <a:pPr lvl="1" algn="l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KEZELETLEN – ÉS JOG ÚTJÁN KEZELHETETLEN –  PROBLÉMÁK</a:t>
            </a:r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2800" b="1" dirty="0">
                <a:latin typeface="American Typewriter" panose="02090604020004020304" pitchFamily="18" charset="0"/>
              </a:rPr>
            </a:br>
            <a:br>
              <a:rPr lang="hu-HU" sz="2800" b="1" dirty="0">
                <a:latin typeface="American Typewriter" panose="02090604020004020304" pitchFamily="18" charset="0"/>
              </a:rPr>
            </a:br>
            <a:endParaRPr lang="hu-HU" sz="28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93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10142C-86AC-AD51-B9E9-D8B2B913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05" y="0"/>
            <a:ext cx="10182879" cy="1314228"/>
          </a:xfrm>
          <a:gradFill flip="none" rotWithShape="1">
            <a:gsLst>
              <a:gs pos="0">
                <a:srgbClr val="78AFF0">
                  <a:tint val="66000"/>
                  <a:satMod val="160000"/>
                </a:srgbClr>
              </a:gs>
              <a:gs pos="50000">
                <a:srgbClr val="78AFF0">
                  <a:tint val="44500"/>
                  <a:satMod val="160000"/>
                </a:srgbClr>
              </a:gs>
              <a:gs pos="100000">
                <a:srgbClr val="78AF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br>
              <a:rPr lang="hu-HU" sz="2800" b="1" dirty="0">
                <a:latin typeface="American Typewriter" panose="02090604020004020304" pitchFamily="18" charset="0"/>
              </a:rPr>
            </a:br>
            <a:r>
              <a:rPr lang="hu-HU" sz="2800" b="1" dirty="0">
                <a:latin typeface="American Typewriter" panose="02090604020004020304" pitchFamily="18" charset="0"/>
              </a:rPr>
              <a:t> POLITIKAI OKOK, TÚLZOTT ELVÁRÁSOK, SZÜKSÉGKÉPPENI CSALÓDÁSOK </a:t>
            </a:r>
            <a:br>
              <a:rPr lang="hu-HU" sz="1800" b="1" dirty="0">
                <a:latin typeface="American Typewriter" panose="02090604020004020304" pitchFamily="18" charset="0"/>
              </a:rPr>
            </a:br>
            <a:endParaRPr lang="hu-HU" sz="3200" b="1" dirty="0">
              <a:latin typeface="American Typewriter" panose="02090604020004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594C43D-639D-E0FE-4BF9-A6AB0EA41D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72540" y="2612570"/>
            <a:ext cx="10020761" cy="4245429"/>
          </a:xfrm>
        </p:spPr>
        <p:txBody>
          <a:bodyPr/>
          <a:lstStyle/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ÁLLAMOK (POLITIKA) KEZDETTŐL MEGLÉVŐ VONAKODÁSA,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ALAP: BÜNTETŐJOG ÉS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SZUVERENITÁS</a:t>
            </a:r>
            <a:r>
              <a:rPr lang="hu-HU" sz="2800" b="1" dirty="0">
                <a:latin typeface="American Typewriter" panose="02090604020004020304" pitchFamily="18" charset="0"/>
              </a:rPr>
              <a:t> KAPCSOLATÁNAK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TÚLDIMENZIONÁLÁSA</a:t>
            </a:r>
            <a:r>
              <a:rPr lang="hu-HU" sz="2800" b="1" dirty="0">
                <a:latin typeface="American Typewriter" panose="02090604020004020304" pitchFamily="18" charset="0"/>
              </a:rPr>
              <a:t> – 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JOGCSALÁDOK ÉS JOGRENDSZEREK KÖZÖTTI ERŐS KÜLÖNBÖZŐSÉGEK --- (FEL SEM LETT TÉRKÉPEZVE )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KIINDULÓPONT: BIZALOMHIÁNY ÉS EGYÉB POLITIKAI FIXÁCIÓK – „CSODAVÁRÁSOK” KÖZÖTTI SZAKADÉK CSAPDÁJA</a:t>
            </a:r>
          </a:p>
          <a:p>
            <a:pPr lvl="1" algn="just">
              <a:buFont typeface="Wingdings" pitchFamily="2" charset="2"/>
              <a:buChar char="v"/>
            </a:pPr>
            <a:r>
              <a:rPr lang="hu-HU" sz="2800" b="1" dirty="0">
                <a:latin typeface="American Typewriter" panose="02090604020004020304" pitchFamily="18" charset="0"/>
              </a:rPr>
              <a:t>UNIÓ BŐVÍTÉSÉNEK VÁRT HOZADÉKA ELMARADT - </a:t>
            </a:r>
            <a:r>
              <a:rPr lang="hu-HU" sz="2800" b="1" dirty="0">
                <a:solidFill>
                  <a:srgbClr val="FF0000"/>
                </a:solidFill>
                <a:latin typeface="American Typewriter" panose="02090604020004020304" pitchFamily="18" charset="0"/>
              </a:rPr>
              <a:t>NÖVEKVŐ DISTANCIÁK </a:t>
            </a:r>
            <a:r>
              <a:rPr lang="hu-HU" sz="2800" b="1" dirty="0">
                <a:latin typeface="American Typewriter" panose="02090604020004020304" pitchFamily="18" charset="0"/>
              </a:rPr>
              <a:t>A JOGRENDSZEREK MINŐSÉGE KÖZÖTT</a:t>
            </a:r>
          </a:p>
          <a:p>
            <a:pPr lvl="1" algn="just">
              <a:buFont typeface="Wingdings" pitchFamily="2" charset="2"/>
              <a:buChar char="v"/>
            </a:pPr>
            <a:endParaRPr lang="hu-HU" sz="2800" b="1" dirty="0">
              <a:latin typeface="American Typewriter" panose="02090604020004020304" pitchFamily="18" charset="0"/>
            </a:endParaRPr>
          </a:p>
          <a:p>
            <a:pPr lvl="1"/>
            <a:endParaRPr lang="hu-HU" sz="2800" b="1" dirty="0">
              <a:latin typeface="American Typewriter" panose="02090604020004020304" pitchFamily="18" charset="0"/>
            </a:endParaRPr>
          </a:p>
          <a:p>
            <a:endParaRPr lang="hu-HU" b="1" dirty="0">
              <a:latin typeface="American Typewriter" panose="02090604020004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040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- jogi személy, egyezség" id="{05EE86EE-21E7-9146-B7A6-46045E657941}" vid="{716D650E-C32E-5549-AA86-2170F98A73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- jogi személy, egyezség" id="{05EE86EE-21E7-9146-B7A6-46045E657941}" vid="{BAFEA65D-6A88-584B-91B0-7FD02537EB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23375</TotalTime>
  <Words>2549</Words>
  <Application>Microsoft Macintosh PowerPoint</Application>
  <PresentationFormat>Szélesvásznú</PresentationFormat>
  <Paragraphs>439</Paragraphs>
  <Slides>53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2</vt:i4>
      </vt:variant>
      <vt:variant>
        <vt:lpstr>Diacímek</vt:lpstr>
      </vt:variant>
      <vt:variant>
        <vt:i4>53</vt:i4>
      </vt:variant>
    </vt:vector>
  </HeadingPairs>
  <TitlesOfParts>
    <vt:vector size="62" baseType="lpstr">
      <vt:lpstr>American Typewriter</vt:lpstr>
      <vt:lpstr>Arial</vt:lpstr>
      <vt:lpstr>Corbel</vt:lpstr>
      <vt:lpstr>Helvetica</vt:lpstr>
      <vt:lpstr>StarSymbol</vt:lpstr>
      <vt:lpstr>Times New Roman</vt:lpstr>
      <vt:lpstr>Wingdings</vt:lpstr>
      <vt:lpstr>Office Theme</vt:lpstr>
      <vt:lpstr>Office Theme</vt:lpstr>
      <vt:lpstr>PowerPoint-bemutató</vt:lpstr>
      <vt:lpstr>PowerPoint-bemutató</vt:lpstr>
      <vt:lpstr> JOGGYAKORLATI KONTEXTUSBA HELYEZÉS, DEFINÍCIÓS KÉRDÉSEK </vt:lpstr>
      <vt:lpstr> JOGGYAKORLATI KONTEXTUSBA HELYEZÉS, DEFINÍCIÓS KÉRDÉSEK </vt:lpstr>
      <vt:lpstr>PowerPoint-bemutató</vt:lpstr>
      <vt:lpstr>PowerPoint-bemutató</vt:lpstr>
      <vt:lpstr>PowerPoint-bemutató</vt:lpstr>
      <vt:lpstr>  ÖSSZEGZÉS </vt:lpstr>
      <vt:lpstr>  POLITIKAI OKOK, TÚLZOTT ELVÁRÁSOK, SZÜKSÉGKÉPPENI CSALÓDÁSOK  </vt:lpstr>
      <vt:lpstr> „JOGI  NAIVITÁS„1. </vt:lpstr>
      <vt:lpstr> „JOGI NAIVITÁS „2. </vt:lpstr>
      <vt:lpstr> A DISZKURZIVITÁS HIÁNYÁNAK KÖVETKEZMÉNYEI </vt:lpstr>
      <vt:lpstr>PowerPoint-bemutató</vt:lpstr>
      <vt:lpstr> A UK CSATTANÁSAI LENGYELORSZÁGGAL MAJD NÉMETORSZÁGGAL BREXIT ELŐTT ÉS UTÁN 1. </vt:lpstr>
      <vt:lpstr> A UK CSATTANÁSAI LENGYELORSZÁGGAL MAJD NÉMETORSZÁGGAL BREXIT ELŐTTI ÉS UTÁN 2. </vt:lpstr>
      <vt:lpstr> A UK CSATTANÁSAI LENGYELORSZÁGGAL MAJD NÉMETORSZÁGGAL BREXIT ELŐTT  ÉS UTÁN 3. </vt:lpstr>
      <vt:lpstr>PowerPoint-bemutató</vt:lpstr>
      <vt:lpstr> ELFOGADOTTSÁG MEGKÉRDŐJELEZÉSE </vt:lpstr>
      <vt:lpstr> ROSSZ ELŐJELEK:MEGTAGADÁS </vt:lpstr>
      <vt:lpstr> A VITA (MAI NAPIG) FOLYTATÓDIK </vt:lpstr>
      <vt:lpstr> A FRONTOK MEGTÖBBSZÖRÖZŐDÉSE </vt:lpstr>
      <vt:lpstr>  MEGOLDATLAN PROBLÉMÁK</vt:lpstr>
      <vt:lpstr>  „ÜTKÖZÉSEK”</vt:lpstr>
      <vt:lpstr>PowerPoint-bemutató</vt:lpstr>
      <vt:lpstr>  FELTÉTELEK VIZSGÁLATA.</vt:lpstr>
      <vt:lpstr>  KOMMUNIKÁCIÓ VALÓ KIREKESZTETTSÉG</vt:lpstr>
      <vt:lpstr>  FELTÉTELEK VIZSGÁLATA</vt:lpstr>
      <vt:lpstr>  VÉDŐ STÁTUSA A „BÍRÓ ELŐTTI SZAKASZON” KÍVÜL</vt:lpstr>
      <vt:lpstr>   ENROCHATHOZ VEZETŐ ÚT – A HIÁNYOS SZABÁLYOZÁS POSZTERGYEREKE1.</vt:lpstr>
      <vt:lpstr>   ENROCHATHOZ VEZETŐ ÚT – A HIÁNYOS SZABÁLYOZÁS POSZTERGYEREKE2.</vt:lpstr>
      <vt:lpstr>  KELL-E ISMERNI A KIBOCSÁTÓ ÁLLAM JOGÁT?</vt:lpstr>
      <vt:lpstr>PowerPoint-bemutató</vt:lpstr>
      <vt:lpstr> BIZONYÍTÁSI TILALMAK  </vt:lpstr>
      <vt:lpstr> BIZONYÍTÁS ELVI KÉRDÉSEI </vt:lpstr>
      <vt:lpstr> BIZONYÍTÁS LÉPCSŐ AZ EUB SZERINT </vt:lpstr>
      <vt:lpstr> GARANCIÁLIS PROBLÉMÁK </vt:lpstr>
      <vt:lpstr> BIZONYÍTÉK ILLEGITIM GYŰJTÉSÉNEK KIZÁRÁSA </vt:lpstr>
      <vt:lpstr> JELLEMZŐEN KONKRÉTAN TILTOTT MÓDSZEREK </vt:lpstr>
      <vt:lpstr>PowerPoint-bemutató</vt:lpstr>
      <vt:lpstr> FELŐDÉSI FOLYAMAT – EURÓPAI UNIÓ 1.   </vt:lpstr>
      <vt:lpstr> FEJLŐDÉSI FOLYAMAT EURÓPAI UNIÓ 2.  </vt:lpstr>
      <vt:lpstr> FEJLŐDÉSTÖRTÉNET - MAGYAR 1. </vt:lpstr>
      <vt:lpstr> FEJLŐDÉSTÖRTÉNET - MAGYAR 2. </vt:lpstr>
      <vt:lpstr>  A VAGYONVISSZASZERZÉSI ELJÁRÁS SZAKASZAI </vt:lpstr>
      <vt:lpstr>A VAGYONVISSZASZERZÉSI ELJÁRÁS  1. SZAKASZA (KUTATÁS)</vt:lpstr>
      <vt:lpstr>A VAGYONKUTATÁS FELTÉTELE 1. BE. 819. §</vt:lpstr>
      <vt:lpstr>A VAGYONKUTATÁS FELTÉTELE 2. BE. 819. §</vt:lpstr>
      <vt:lpstr>ALKALMAZHATÓ ESZKÖZÖK/MÓDSZEREK</vt:lpstr>
      <vt:lpstr>GARANCIÁLIS DEFICITEK KEZELÉSE</vt:lpstr>
      <vt:lpstr>LEGFŐBB PROBLÉMÁK:</vt:lpstr>
      <vt:lpstr>ELJÁRÁSI NEHÉZSÉGEK 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cp:lastModifiedBy>Erzsébet Kadlót</cp:lastModifiedBy>
  <cp:revision>92</cp:revision>
  <cp:lastPrinted>2025-11-23T18:07:07Z</cp:lastPrinted>
  <dcterms:modified xsi:type="dcterms:W3CDTF">2025-11-27T19:54:20Z</dcterms:modified>
</cp:coreProperties>
</file>