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57" r:id="rId4"/>
    <p:sldId id="274" r:id="rId5"/>
    <p:sldId id="275" r:id="rId6"/>
    <p:sldId id="277" r:id="rId7"/>
    <p:sldId id="278" r:id="rId8"/>
    <p:sldId id="290" r:id="rId9"/>
    <p:sldId id="279" r:id="rId10"/>
    <p:sldId id="258" r:id="rId11"/>
    <p:sldId id="259" r:id="rId12"/>
    <p:sldId id="261" r:id="rId13"/>
    <p:sldId id="289" r:id="rId14"/>
    <p:sldId id="292" r:id="rId15"/>
    <p:sldId id="293" r:id="rId16"/>
    <p:sldId id="295" r:id="rId17"/>
    <p:sldId id="262" r:id="rId18"/>
    <p:sldId id="263" r:id="rId19"/>
    <p:sldId id="264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83" r:id="rId29"/>
    <p:sldId id="294" r:id="rId30"/>
    <p:sldId id="280" r:id="rId31"/>
    <p:sldId id="281" r:id="rId32"/>
    <p:sldId id="282" r:id="rId33"/>
    <p:sldId id="285" r:id="rId34"/>
    <p:sldId id="286" r:id="rId35"/>
    <p:sldId id="296" r:id="rId3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66" autoAdjust="0"/>
    <p:restoredTop sz="94660"/>
  </p:normalViewPr>
  <p:slideViewPr>
    <p:cSldViewPr snapToGrid="0">
      <p:cViewPr varScale="1">
        <p:scale>
          <a:sx n="82" d="100"/>
          <a:sy n="82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AEDF85-E2AC-4CEF-A9F8-E583F50C03C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06834DC-A73A-44B5-AE35-A0ACEF932DCA}">
      <dgm:prSet/>
      <dgm:spPr/>
      <dgm:t>
        <a:bodyPr/>
        <a:lstStyle/>
        <a:p>
          <a:r>
            <a:rPr lang="hu-HU" dirty="0"/>
            <a:t>- A kirendelés hatálya meddig tart? BH2023. 122.(átalakul szükségessé, kell dönteni), (funkcionális köt. védelem)</a:t>
          </a:r>
          <a:endParaRPr lang="en-US" dirty="0"/>
        </a:p>
      </dgm:t>
    </dgm:pt>
    <dgm:pt modelId="{86E31257-844C-43B5-B582-6403C6269304}" type="parTrans" cxnId="{3A468685-A148-4273-B259-FF21CEA9F1EC}">
      <dgm:prSet/>
      <dgm:spPr/>
      <dgm:t>
        <a:bodyPr/>
        <a:lstStyle/>
        <a:p>
          <a:endParaRPr lang="en-US"/>
        </a:p>
      </dgm:t>
    </dgm:pt>
    <dgm:pt modelId="{67298113-5336-41C7-A3E8-982939D9DA8C}" type="sibTrans" cxnId="{3A468685-A148-4273-B259-FF21CEA9F1EC}">
      <dgm:prSet/>
      <dgm:spPr/>
      <dgm:t>
        <a:bodyPr/>
        <a:lstStyle/>
        <a:p>
          <a:endParaRPr lang="en-US"/>
        </a:p>
      </dgm:t>
    </dgm:pt>
    <dgm:pt modelId="{7873399B-8D2B-4590-8D3D-C9D29895472E}">
      <dgm:prSet/>
      <dgm:spPr/>
      <dgm:t>
        <a:bodyPr/>
        <a:lstStyle/>
        <a:p>
          <a:r>
            <a:rPr lang="hu-HU"/>
            <a:t>- 25.09.01-óta nem veszti hatályát a meghat.benyújtásával, ha ugyanazon szakaszban, 8 napon belül ismételten. De felmenthető. Nem vezető.</a:t>
          </a:r>
          <a:endParaRPr lang="en-US"/>
        </a:p>
      </dgm:t>
    </dgm:pt>
    <dgm:pt modelId="{C6174B15-10CB-4155-B6A9-BFEB1420BE0D}" type="parTrans" cxnId="{D9F45215-B3B4-47F4-9356-C6AB1FDE97FE}">
      <dgm:prSet/>
      <dgm:spPr/>
      <dgm:t>
        <a:bodyPr/>
        <a:lstStyle/>
        <a:p>
          <a:endParaRPr lang="en-US"/>
        </a:p>
      </dgm:t>
    </dgm:pt>
    <dgm:pt modelId="{CC651C05-CDF2-4A38-B8E6-60FE98BF5524}" type="sibTrans" cxnId="{D9F45215-B3B4-47F4-9356-C6AB1FDE97FE}">
      <dgm:prSet/>
      <dgm:spPr/>
      <dgm:t>
        <a:bodyPr/>
        <a:lstStyle/>
        <a:p>
          <a:endParaRPr lang="en-US"/>
        </a:p>
      </dgm:t>
    </dgm:pt>
    <dgm:pt modelId="{9A104E46-6A08-4B4A-A158-66607D6AE29B}">
      <dgm:prSet/>
      <dgm:spPr/>
      <dgm:t>
        <a:bodyPr/>
        <a:lstStyle/>
        <a:p>
          <a:r>
            <a:rPr lang="hu-HU" dirty="0"/>
            <a:t>A kirendelés ellen hogyan léphet fel a terhelt ill. a védő:  indokoltan más kijelölését, ill. indokoltan felmentést indítványozhat</a:t>
          </a:r>
          <a:endParaRPr lang="en-US" dirty="0"/>
        </a:p>
      </dgm:t>
    </dgm:pt>
    <dgm:pt modelId="{36609F84-4983-44E7-BA4F-55ED04F8944E}" type="parTrans" cxnId="{FFFA3B15-873F-426E-B230-3EF7EC948C3C}">
      <dgm:prSet/>
      <dgm:spPr/>
      <dgm:t>
        <a:bodyPr/>
        <a:lstStyle/>
        <a:p>
          <a:endParaRPr lang="en-US"/>
        </a:p>
      </dgm:t>
    </dgm:pt>
    <dgm:pt modelId="{04DC228F-5D05-4E79-A6B4-E7DBC14DDDC3}" type="sibTrans" cxnId="{FFFA3B15-873F-426E-B230-3EF7EC948C3C}">
      <dgm:prSet/>
      <dgm:spPr/>
      <dgm:t>
        <a:bodyPr/>
        <a:lstStyle/>
        <a:p>
          <a:endParaRPr lang="en-US"/>
        </a:p>
      </dgm:t>
    </dgm:pt>
    <dgm:pt modelId="{C9FA47A1-B924-4691-BBF2-88660312B97D}">
      <dgm:prSet/>
      <dgm:spPr/>
      <dgm:t>
        <a:bodyPr/>
        <a:lstStyle/>
        <a:p>
          <a:r>
            <a:rPr lang="hu-HU"/>
            <a:t>Felmentés a kirendelés alól hivatalból mikor? Fellebbezhető!</a:t>
          </a:r>
          <a:endParaRPr lang="en-US"/>
        </a:p>
      </dgm:t>
    </dgm:pt>
    <dgm:pt modelId="{A12E2694-3CE7-4642-9DE9-0B2A26F60A8E}" type="parTrans" cxnId="{C6B28145-1FE2-43E3-8C00-9170277C8974}">
      <dgm:prSet/>
      <dgm:spPr/>
      <dgm:t>
        <a:bodyPr/>
        <a:lstStyle/>
        <a:p>
          <a:endParaRPr lang="en-US"/>
        </a:p>
      </dgm:t>
    </dgm:pt>
    <dgm:pt modelId="{CA5922D6-6A67-4BD2-8696-625264FE593E}" type="sibTrans" cxnId="{C6B28145-1FE2-43E3-8C00-9170277C8974}">
      <dgm:prSet/>
      <dgm:spPr/>
      <dgm:t>
        <a:bodyPr/>
        <a:lstStyle/>
        <a:p>
          <a:endParaRPr lang="en-US"/>
        </a:p>
      </dgm:t>
    </dgm:pt>
    <dgm:pt modelId="{6600384F-FCFC-4775-A22B-B4A43C6BB0F2}">
      <dgm:prSet/>
      <dgm:spPr/>
      <dgm:t>
        <a:bodyPr/>
        <a:lstStyle/>
        <a:p>
          <a:r>
            <a:rPr lang="hu-HU" dirty="0"/>
            <a:t>Helyettes védő kirendelése: Szabályszerű idézés ellenére nincs, helyettes sincs, eljárási cselekmény megtartható. Ideiglenes, </a:t>
          </a:r>
          <a:r>
            <a:rPr lang="hu-HU" dirty="0" err="1"/>
            <a:t>biz.e</a:t>
          </a:r>
          <a:r>
            <a:rPr lang="hu-HU" dirty="0"/>
            <a:t>. végéig, </a:t>
          </a:r>
          <a:r>
            <a:rPr lang="hu-HU" dirty="0" err="1"/>
            <a:t>kiv</a:t>
          </a:r>
          <a:r>
            <a:rPr lang="hu-HU" dirty="0"/>
            <a:t> ha a terhelt hozzájárult.</a:t>
          </a:r>
          <a:endParaRPr lang="en-US" dirty="0"/>
        </a:p>
      </dgm:t>
    </dgm:pt>
    <dgm:pt modelId="{9A595199-CF20-44B6-8730-58E7C9D0EEA9}" type="parTrans" cxnId="{F785B924-D35B-4887-911A-E4D52A7E895B}">
      <dgm:prSet/>
      <dgm:spPr/>
      <dgm:t>
        <a:bodyPr/>
        <a:lstStyle/>
        <a:p>
          <a:endParaRPr lang="en-US"/>
        </a:p>
      </dgm:t>
    </dgm:pt>
    <dgm:pt modelId="{AF234689-19E6-4B67-9F9D-A1DEFCB43BC5}" type="sibTrans" cxnId="{F785B924-D35B-4887-911A-E4D52A7E895B}">
      <dgm:prSet/>
      <dgm:spPr/>
      <dgm:t>
        <a:bodyPr/>
        <a:lstStyle/>
        <a:p>
          <a:endParaRPr lang="en-US"/>
        </a:p>
      </dgm:t>
    </dgm:pt>
    <dgm:pt modelId="{34F91BC7-859D-4D0B-B9C1-7004FEDF75EC}" type="pres">
      <dgm:prSet presAssocID="{E1AEDF85-E2AC-4CEF-A9F8-E583F50C03C6}" presName="linear" presStyleCnt="0">
        <dgm:presLayoutVars>
          <dgm:animLvl val="lvl"/>
          <dgm:resizeHandles val="exact"/>
        </dgm:presLayoutVars>
      </dgm:prSet>
      <dgm:spPr/>
    </dgm:pt>
    <dgm:pt modelId="{1E40DB02-5190-43BA-9F51-26054B35DFA3}" type="pres">
      <dgm:prSet presAssocID="{F06834DC-A73A-44B5-AE35-A0ACEF932DCA}" presName="parentText" presStyleLbl="node1" presStyleIdx="0" presStyleCnt="5" custLinFactNeighborY="61943">
        <dgm:presLayoutVars>
          <dgm:chMax val="0"/>
          <dgm:bulletEnabled val="1"/>
        </dgm:presLayoutVars>
      </dgm:prSet>
      <dgm:spPr/>
    </dgm:pt>
    <dgm:pt modelId="{0C156EFA-7AAD-46DF-B630-488FDCAA955B}" type="pres">
      <dgm:prSet presAssocID="{67298113-5336-41C7-A3E8-982939D9DA8C}" presName="spacer" presStyleCnt="0"/>
      <dgm:spPr/>
    </dgm:pt>
    <dgm:pt modelId="{27066B87-7CB8-4D8A-8D79-D3F2CE620228}" type="pres">
      <dgm:prSet presAssocID="{7873399B-8D2B-4590-8D3D-C9D29895472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CFDCCD5-EC7C-4E78-83FC-24D9199D9261}" type="pres">
      <dgm:prSet presAssocID="{CC651C05-CDF2-4A38-B8E6-60FE98BF5524}" presName="spacer" presStyleCnt="0"/>
      <dgm:spPr/>
    </dgm:pt>
    <dgm:pt modelId="{2F4CBBDE-4DC9-40E6-ACFD-81AE8996A2C6}" type="pres">
      <dgm:prSet presAssocID="{9A104E46-6A08-4B4A-A158-66607D6AE29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9398B8D-E18A-40A3-ADA7-9AC690B516F8}" type="pres">
      <dgm:prSet presAssocID="{04DC228F-5D05-4E79-A6B4-E7DBC14DDDC3}" presName="spacer" presStyleCnt="0"/>
      <dgm:spPr/>
    </dgm:pt>
    <dgm:pt modelId="{3A6E88F8-827B-467C-8E2D-CF062C84C16A}" type="pres">
      <dgm:prSet presAssocID="{C9FA47A1-B924-4691-BBF2-88660312B97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11AC9F9-4703-43EC-BDF2-8933B73AF854}" type="pres">
      <dgm:prSet presAssocID="{CA5922D6-6A67-4BD2-8696-625264FE593E}" presName="spacer" presStyleCnt="0"/>
      <dgm:spPr/>
    </dgm:pt>
    <dgm:pt modelId="{B17F3636-A828-460A-B4D0-D0F15CFBE89B}" type="pres">
      <dgm:prSet presAssocID="{6600384F-FCFC-4775-A22B-B4A43C6BB0F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FFA3B15-873F-426E-B230-3EF7EC948C3C}" srcId="{E1AEDF85-E2AC-4CEF-A9F8-E583F50C03C6}" destId="{9A104E46-6A08-4B4A-A158-66607D6AE29B}" srcOrd="2" destOrd="0" parTransId="{36609F84-4983-44E7-BA4F-55ED04F8944E}" sibTransId="{04DC228F-5D05-4E79-A6B4-E7DBC14DDDC3}"/>
    <dgm:cxn modelId="{D9F45215-B3B4-47F4-9356-C6AB1FDE97FE}" srcId="{E1AEDF85-E2AC-4CEF-A9F8-E583F50C03C6}" destId="{7873399B-8D2B-4590-8D3D-C9D29895472E}" srcOrd="1" destOrd="0" parTransId="{C6174B15-10CB-4155-B6A9-BFEB1420BE0D}" sibTransId="{CC651C05-CDF2-4A38-B8E6-60FE98BF5524}"/>
    <dgm:cxn modelId="{F785B924-D35B-4887-911A-E4D52A7E895B}" srcId="{E1AEDF85-E2AC-4CEF-A9F8-E583F50C03C6}" destId="{6600384F-FCFC-4775-A22B-B4A43C6BB0F2}" srcOrd="4" destOrd="0" parTransId="{9A595199-CF20-44B6-8730-58E7C9D0EEA9}" sibTransId="{AF234689-19E6-4B67-9F9D-A1DEFCB43BC5}"/>
    <dgm:cxn modelId="{342AFC3C-3E13-4A41-95E7-F34D197A3CCC}" type="presOf" srcId="{C9FA47A1-B924-4691-BBF2-88660312B97D}" destId="{3A6E88F8-827B-467C-8E2D-CF062C84C16A}" srcOrd="0" destOrd="0" presId="urn:microsoft.com/office/officeart/2005/8/layout/vList2"/>
    <dgm:cxn modelId="{ECFC285F-E499-45B2-8873-FE414FFDF891}" type="presOf" srcId="{7873399B-8D2B-4590-8D3D-C9D29895472E}" destId="{27066B87-7CB8-4D8A-8D79-D3F2CE620228}" srcOrd="0" destOrd="0" presId="urn:microsoft.com/office/officeart/2005/8/layout/vList2"/>
    <dgm:cxn modelId="{C6B28145-1FE2-43E3-8C00-9170277C8974}" srcId="{E1AEDF85-E2AC-4CEF-A9F8-E583F50C03C6}" destId="{C9FA47A1-B924-4691-BBF2-88660312B97D}" srcOrd="3" destOrd="0" parTransId="{A12E2694-3CE7-4642-9DE9-0B2A26F60A8E}" sibTransId="{CA5922D6-6A67-4BD2-8696-625264FE593E}"/>
    <dgm:cxn modelId="{FD024457-23D4-4A4F-AB1D-7380FD51990F}" type="presOf" srcId="{6600384F-FCFC-4775-A22B-B4A43C6BB0F2}" destId="{B17F3636-A828-460A-B4D0-D0F15CFBE89B}" srcOrd="0" destOrd="0" presId="urn:microsoft.com/office/officeart/2005/8/layout/vList2"/>
    <dgm:cxn modelId="{3A468685-A148-4273-B259-FF21CEA9F1EC}" srcId="{E1AEDF85-E2AC-4CEF-A9F8-E583F50C03C6}" destId="{F06834DC-A73A-44B5-AE35-A0ACEF932DCA}" srcOrd="0" destOrd="0" parTransId="{86E31257-844C-43B5-B582-6403C6269304}" sibTransId="{67298113-5336-41C7-A3E8-982939D9DA8C}"/>
    <dgm:cxn modelId="{C0E3D2C7-4E8E-4F5A-B7A7-05DC8B7B4260}" type="presOf" srcId="{E1AEDF85-E2AC-4CEF-A9F8-E583F50C03C6}" destId="{34F91BC7-859D-4D0B-B9C1-7004FEDF75EC}" srcOrd="0" destOrd="0" presId="urn:microsoft.com/office/officeart/2005/8/layout/vList2"/>
    <dgm:cxn modelId="{6E78B8E5-DDAA-47CF-9E13-9A34A861D50D}" type="presOf" srcId="{9A104E46-6A08-4B4A-A158-66607D6AE29B}" destId="{2F4CBBDE-4DC9-40E6-ACFD-81AE8996A2C6}" srcOrd="0" destOrd="0" presId="urn:microsoft.com/office/officeart/2005/8/layout/vList2"/>
    <dgm:cxn modelId="{39E4CEF2-CFF8-47EC-9234-13C136282880}" type="presOf" srcId="{F06834DC-A73A-44B5-AE35-A0ACEF932DCA}" destId="{1E40DB02-5190-43BA-9F51-26054B35DFA3}" srcOrd="0" destOrd="0" presId="urn:microsoft.com/office/officeart/2005/8/layout/vList2"/>
    <dgm:cxn modelId="{E86F3532-2EAC-4185-8E86-AFB032D4B99A}" type="presParOf" srcId="{34F91BC7-859D-4D0B-B9C1-7004FEDF75EC}" destId="{1E40DB02-5190-43BA-9F51-26054B35DFA3}" srcOrd="0" destOrd="0" presId="urn:microsoft.com/office/officeart/2005/8/layout/vList2"/>
    <dgm:cxn modelId="{96F5BAE6-FE4F-45E5-82CD-D86735E6BE9D}" type="presParOf" srcId="{34F91BC7-859D-4D0B-B9C1-7004FEDF75EC}" destId="{0C156EFA-7AAD-46DF-B630-488FDCAA955B}" srcOrd="1" destOrd="0" presId="urn:microsoft.com/office/officeart/2005/8/layout/vList2"/>
    <dgm:cxn modelId="{5D7E8E4C-8F83-4F21-9B95-9B85DD94C32C}" type="presParOf" srcId="{34F91BC7-859D-4D0B-B9C1-7004FEDF75EC}" destId="{27066B87-7CB8-4D8A-8D79-D3F2CE620228}" srcOrd="2" destOrd="0" presId="urn:microsoft.com/office/officeart/2005/8/layout/vList2"/>
    <dgm:cxn modelId="{EE0D4A91-3801-4913-95DC-D8D443DA6734}" type="presParOf" srcId="{34F91BC7-859D-4D0B-B9C1-7004FEDF75EC}" destId="{5CFDCCD5-EC7C-4E78-83FC-24D9199D9261}" srcOrd="3" destOrd="0" presId="urn:microsoft.com/office/officeart/2005/8/layout/vList2"/>
    <dgm:cxn modelId="{C64B71F2-25D5-450D-BE1A-7296F747BD9C}" type="presParOf" srcId="{34F91BC7-859D-4D0B-B9C1-7004FEDF75EC}" destId="{2F4CBBDE-4DC9-40E6-ACFD-81AE8996A2C6}" srcOrd="4" destOrd="0" presId="urn:microsoft.com/office/officeart/2005/8/layout/vList2"/>
    <dgm:cxn modelId="{0F2F8AD8-7653-4F2C-9BA7-3F28A1038E54}" type="presParOf" srcId="{34F91BC7-859D-4D0B-B9C1-7004FEDF75EC}" destId="{E9398B8D-E18A-40A3-ADA7-9AC690B516F8}" srcOrd="5" destOrd="0" presId="urn:microsoft.com/office/officeart/2005/8/layout/vList2"/>
    <dgm:cxn modelId="{69EFB8A7-FA4C-42B5-A6F8-C3C35AA24D6D}" type="presParOf" srcId="{34F91BC7-859D-4D0B-B9C1-7004FEDF75EC}" destId="{3A6E88F8-827B-467C-8E2D-CF062C84C16A}" srcOrd="6" destOrd="0" presId="urn:microsoft.com/office/officeart/2005/8/layout/vList2"/>
    <dgm:cxn modelId="{3AF483E4-9437-43ED-9CBF-173E0FA152D3}" type="presParOf" srcId="{34F91BC7-859D-4D0B-B9C1-7004FEDF75EC}" destId="{611AC9F9-4703-43EC-BDF2-8933B73AF854}" srcOrd="7" destOrd="0" presId="urn:microsoft.com/office/officeart/2005/8/layout/vList2"/>
    <dgm:cxn modelId="{1F5AE10B-D827-4B55-A95D-0F5C6C552B6A}" type="presParOf" srcId="{34F91BC7-859D-4D0B-B9C1-7004FEDF75EC}" destId="{B17F3636-A828-460A-B4D0-D0F15CFBE89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90BE43-0825-45A3-8AEA-C793F8CCE38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31A79E-7353-488A-B376-699E636C2820}">
      <dgm:prSet/>
      <dgm:spPr/>
      <dgm:t>
        <a:bodyPr/>
        <a:lstStyle/>
        <a:p>
          <a:r>
            <a:rPr lang="hu-HU" dirty="0"/>
            <a:t>Bíró volt: EBH2017. B.12.: kizárásban eljárt, de ha volt másik, nincs </a:t>
          </a:r>
          <a:r>
            <a:rPr lang="hu-HU" dirty="0" err="1"/>
            <a:t>hat.kiv</a:t>
          </a:r>
          <a:r>
            <a:rPr lang="hu-HU" dirty="0"/>
            <a:t>, -IH2023. 85.: elfogult volt, de csak adminisztratív tevék.- IH2022. 5.:szerelem</a:t>
          </a:r>
          <a:endParaRPr lang="en-US" dirty="0"/>
        </a:p>
      </dgm:t>
    </dgm:pt>
    <dgm:pt modelId="{7E5D53CB-5F83-43AE-853B-B491D866736A}" type="parTrans" cxnId="{DB8980CE-221C-4AEA-A10C-FB11095A86C0}">
      <dgm:prSet/>
      <dgm:spPr/>
      <dgm:t>
        <a:bodyPr/>
        <a:lstStyle/>
        <a:p>
          <a:endParaRPr lang="en-US"/>
        </a:p>
      </dgm:t>
    </dgm:pt>
    <dgm:pt modelId="{DCD74522-A941-4CFD-B3BC-7E22C6E95B28}" type="sibTrans" cxnId="{DB8980CE-221C-4AEA-A10C-FB11095A86C0}">
      <dgm:prSet/>
      <dgm:spPr/>
      <dgm:t>
        <a:bodyPr/>
        <a:lstStyle/>
        <a:p>
          <a:endParaRPr lang="en-US"/>
        </a:p>
      </dgm:t>
    </dgm:pt>
    <dgm:pt modelId="{55F9F95E-AA78-4405-BCE4-147235504791}">
      <dgm:prSet/>
      <dgm:spPr/>
      <dgm:t>
        <a:bodyPr/>
        <a:lstStyle/>
        <a:p>
          <a:r>
            <a:rPr lang="hu-HU" dirty="0"/>
            <a:t>Terhelti pozíció (EBD2019. B. 19., összefüggés </a:t>
          </a:r>
          <a:r>
            <a:rPr lang="hu-HU" dirty="0" err="1"/>
            <a:t>relativizálása</a:t>
          </a:r>
          <a:r>
            <a:rPr lang="hu-HU" dirty="0"/>
            <a:t>)</a:t>
          </a:r>
          <a:endParaRPr lang="en-US" dirty="0"/>
        </a:p>
      </dgm:t>
    </dgm:pt>
    <dgm:pt modelId="{67643CFD-BDEE-4FBC-B644-5E63A2D062D0}" type="parTrans" cxnId="{90384AB4-3555-44E0-884C-62F84AD03B2A}">
      <dgm:prSet/>
      <dgm:spPr/>
      <dgm:t>
        <a:bodyPr/>
        <a:lstStyle/>
        <a:p>
          <a:endParaRPr lang="en-US"/>
        </a:p>
      </dgm:t>
    </dgm:pt>
    <dgm:pt modelId="{8F5D26E8-E371-4498-B7F9-781869CA3A8A}" type="sibTrans" cxnId="{90384AB4-3555-44E0-884C-62F84AD03B2A}">
      <dgm:prSet/>
      <dgm:spPr/>
      <dgm:t>
        <a:bodyPr/>
        <a:lstStyle/>
        <a:p>
          <a:endParaRPr lang="en-US"/>
        </a:p>
      </dgm:t>
    </dgm:pt>
    <dgm:pt modelId="{2D64BE88-9DB5-4F73-A7F1-BDC1B9B3F4B8}">
      <dgm:prSet/>
      <dgm:spPr/>
      <dgm:t>
        <a:bodyPr/>
        <a:lstStyle/>
        <a:p>
          <a:r>
            <a:rPr lang="hu-HU" dirty="0"/>
            <a:t>Tanúi pozíció nem kizáró ok, ha eleve nem lenne idézhető170. § (1) a) esetén, vagy ha jogszerű a megtagadás.BH2023. 27., Bt.II.287/2019.: a vallomás tartalma mindegy. </a:t>
          </a:r>
        </a:p>
        <a:p>
          <a:r>
            <a:rPr lang="hu-HU" i="1" dirty="0"/>
            <a:t>Védői titok-ügyvédi titok </a:t>
          </a:r>
          <a:endParaRPr lang="en-US" i="1" dirty="0"/>
        </a:p>
      </dgm:t>
    </dgm:pt>
    <dgm:pt modelId="{90108525-6F32-4770-8BD8-EED772C0C781}" type="parTrans" cxnId="{9C72FF94-4C15-4E93-AC01-3E5A6A684A17}">
      <dgm:prSet/>
      <dgm:spPr/>
      <dgm:t>
        <a:bodyPr/>
        <a:lstStyle/>
        <a:p>
          <a:endParaRPr lang="en-US"/>
        </a:p>
      </dgm:t>
    </dgm:pt>
    <dgm:pt modelId="{26864903-91CA-41AF-BA00-F2A1B1D56D15}" type="sibTrans" cxnId="{9C72FF94-4C15-4E93-AC01-3E5A6A684A17}">
      <dgm:prSet/>
      <dgm:spPr/>
      <dgm:t>
        <a:bodyPr/>
        <a:lstStyle/>
        <a:p>
          <a:endParaRPr lang="en-US"/>
        </a:p>
      </dgm:t>
    </dgm:pt>
    <dgm:pt modelId="{87E919AD-17F8-4EED-A810-649135381621}">
      <dgm:prSet/>
      <dgm:spPr/>
      <dgm:t>
        <a:bodyPr/>
        <a:lstStyle/>
        <a:p>
          <a:r>
            <a:rPr lang="hu-HU" dirty="0"/>
            <a:t>Tanú segítője: csak az érintett terhelt hivatkozhat erre, és ha nem a saját segítője volt, (IH2024. 89. :ha nem hallgatták ki, akkor nem kizárt)</a:t>
          </a:r>
          <a:endParaRPr lang="en-US" dirty="0"/>
        </a:p>
      </dgm:t>
    </dgm:pt>
    <dgm:pt modelId="{BB0067D6-30D6-4B61-9A33-AFBF8C9DC855}" type="parTrans" cxnId="{BAA42D45-8E88-4F93-B6DA-EC1F408395F3}">
      <dgm:prSet/>
      <dgm:spPr/>
      <dgm:t>
        <a:bodyPr/>
        <a:lstStyle/>
        <a:p>
          <a:endParaRPr lang="en-US"/>
        </a:p>
      </dgm:t>
    </dgm:pt>
    <dgm:pt modelId="{ECB20A9F-1B1D-4D1D-B75C-243687594053}" type="sibTrans" cxnId="{BAA42D45-8E88-4F93-B6DA-EC1F408395F3}">
      <dgm:prSet/>
      <dgm:spPr/>
      <dgm:t>
        <a:bodyPr/>
        <a:lstStyle/>
        <a:p>
          <a:endParaRPr lang="en-US"/>
        </a:p>
      </dgm:t>
    </dgm:pt>
    <dgm:pt modelId="{AF669AEA-D03F-47F9-B189-218AB54C22FF}">
      <dgm:prSet/>
      <dgm:spPr/>
      <dgm:t>
        <a:bodyPr/>
        <a:lstStyle/>
        <a:p>
          <a:r>
            <a:rPr lang="hu-HU" dirty="0"/>
            <a:t>Érdekellentét (terheltek között, terhelt és védő között), érdekellentétes magatartás (</a:t>
          </a:r>
          <a:r>
            <a:rPr lang="hu-HU" dirty="0" err="1"/>
            <a:t>lsd</a:t>
          </a:r>
          <a:r>
            <a:rPr lang="hu-HU" dirty="0"/>
            <a:t>. köv. dia)</a:t>
          </a:r>
          <a:endParaRPr lang="en-US" dirty="0"/>
        </a:p>
      </dgm:t>
    </dgm:pt>
    <dgm:pt modelId="{B71A2F34-9C1A-4A6C-9110-751F178F06C5}" type="parTrans" cxnId="{7296E80C-989D-446B-B5C3-248C58C21993}">
      <dgm:prSet/>
      <dgm:spPr/>
      <dgm:t>
        <a:bodyPr/>
        <a:lstStyle/>
        <a:p>
          <a:endParaRPr lang="en-US"/>
        </a:p>
      </dgm:t>
    </dgm:pt>
    <dgm:pt modelId="{DC4AAB1F-0424-4B32-8066-C6FACCD49FD2}" type="sibTrans" cxnId="{7296E80C-989D-446B-B5C3-248C58C21993}">
      <dgm:prSet/>
      <dgm:spPr/>
      <dgm:t>
        <a:bodyPr/>
        <a:lstStyle/>
        <a:p>
          <a:endParaRPr lang="en-US"/>
        </a:p>
      </dgm:t>
    </dgm:pt>
    <dgm:pt modelId="{B235C2BB-DEBF-485A-95C3-A6219CEECD9E}" type="pres">
      <dgm:prSet presAssocID="{C190BE43-0825-45A3-8AEA-C793F8CCE384}" presName="linear" presStyleCnt="0">
        <dgm:presLayoutVars>
          <dgm:animLvl val="lvl"/>
          <dgm:resizeHandles val="exact"/>
        </dgm:presLayoutVars>
      </dgm:prSet>
      <dgm:spPr/>
    </dgm:pt>
    <dgm:pt modelId="{48D165EE-C267-48CA-8C13-58F7DF15C801}" type="pres">
      <dgm:prSet presAssocID="{2931A79E-7353-488A-B376-699E636C282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3A52FD7-E5FA-44D1-AAD4-8834F0FEE231}" type="pres">
      <dgm:prSet presAssocID="{DCD74522-A941-4CFD-B3BC-7E22C6E95B28}" presName="spacer" presStyleCnt="0"/>
      <dgm:spPr/>
    </dgm:pt>
    <dgm:pt modelId="{55E8071D-E54C-48D7-A9F7-E3A9188BED5A}" type="pres">
      <dgm:prSet presAssocID="{2D64BE88-9DB5-4F73-A7F1-BDC1B9B3F4B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007FB79-F174-4E97-B2F7-1DF4FA32BD9B}" type="pres">
      <dgm:prSet presAssocID="{26864903-91CA-41AF-BA00-F2A1B1D56D15}" presName="spacer" presStyleCnt="0"/>
      <dgm:spPr/>
    </dgm:pt>
    <dgm:pt modelId="{1394ED54-DE07-417E-A22E-C6A29B32495E}" type="pres">
      <dgm:prSet presAssocID="{87E919AD-17F8-4EED-A810-649135381621}" presName="parentText" presStyleLbl="node1" presStyleIdx="2" presStyleCnt="5" custLinFactNeighborX="82" custLinFactNeighborY="39392">
        <dgm:presLayoutVars>
          <dgm:chMax val="0"/>
          <dgm:bulletEnabled val="1"/>
        </dgm:presLayoutVars>
      </dgm:prSet>
      <dgm:spPr/>
    </dgm:pt>
    <dgm:pt modelId="{BBE9DBEC-1C37-4EC6-9490-1C19B230EAAA}" type="pres">
      <dgm:prSet presAssocID="{ECB20A9F-1B1D-4D1D-B75C-243687594053}" presName="spacer" presStyleCnt="0"/>
      <dgm:spPr/>
    </dgm:pt>
    <dgm:pt modelId="{77C5F76C-3FC6-409B-983D-154C8F616203}" type="pres">
      <dgm:prSet presAssocID="{55F9F95E-AA78-4405-BCE4-14723550479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C23CCF4-0E34-4FF1-8944-B19E2DB22E65}" type="pres">
      <dgm:prSet presAssocID="{8F5D26E8-E371-4498-B7F9-781869CA3A8A}" presName="spacer" presStyleCnt="0"/>
      <dgm:spPr/>
    </dgm:pt>
    <dgm:pt modelId="{B918738A-D861-460A-B314-D19C0ACB8718}" type="pres">
      <dgm:prSet presAssocID="{AF669AEA-D03F-47F9-B189-218AB54C22FF}" presName="parentText" presStyleLbl="node1" presStyleIdx="4" presStyleCnt="5" custLinFactNeighborX="82" custLinFactNeighborY="60475">
        <dgm:presLayoutVars>
          <dgm:chMax val="0"/>
          <dgm:bulletEnabled val="1"/>
        </dgm:presLayoutVars>
      </dgm:prSet>
      <dgm:spPr/>
    </dgm:pt>
  </dgm:ptLst>
  <dgm:cxnLst>
    <dgm:cxn modelId="{7296E80C-989D-446B-B5C3-248C58C21993}" srcId="{C190BE43-0825-45A3-8AEA-C793F8CCE384}" destId="{AF669AEA-D03F-47F9-B189-218AB54C22FF}" srcOrd="4" destOrd="0" parTransId="{B71A2F34-9C1A-4A6C-9110-751F178F06C5}" sibTransId="{DC4AAB1F-0424-4B32-8066-C6FACCD49FD2}"/>
    <dgm:cxn modelId="{308A940D-C397-41AC-A9FF-8C464CFE0A75}" type="presOf" srcId="{55F9F95E-AA78-4405-BCE4-147235504791}" destId="{77C5F76C-3FC6-409B-983D-154C8F616203}" srcOrd="0" destOrd="0" presId="urn:microsoft.com/office/officeart/2005/8/layout/vList2"/>
    <dgm:cxn modelId="{BAA42D45-8E88-4F93-B6DA-EC1F408395F3}" srcId="{C190BE43-0825-45A3-8AEA-C793F8CCE384}" destId="{87E919AD-17F8-4EED-A810-649135381621}" srcOrd="2" destOrd="0" parTransId="{BB0067D6-30D6-4B61-9A33-AFBF8C9DC855}" sibTransId="{ECB20A9F-1B1D-4D1D-B75C-243687594053}"/>
    <dgm:cxn modelId="{6D818C46-01E8-4BD5-9741-2933523C52F3}" type="presOf" srcId="{2D64BE88-9DB5-4F73-A7F1-BDC1B9B3F4B8}" destId="{55E8071D-E54C-48D7-A9F7-E3A9188BED5A}" srcOrd="0" destOrd="0" presId="urn:microsoft.com/office/officeart/2005/8/layout/vList2"/>
    <dgm:cxn modelId="{E851E951-E830-4ECD-A243-6B204755E2D7}" type="presOf" srcId="{AF669AEA-D03F-47F9-B189-218AB54C22FF}" destId="{B918738A-D861-460A-B314-D19C0ACB8718}" srcOrd="0" destOrd="0" presId="urn:microsoft.com/office/officeart/2005/8/layout/vList2"/>
    <dgm:cxn modelId="{75F81886-53AB-4E2C-9333-DFC3A4327E7F}" type="presOf" srcId="{C190BE43-0825-45A3-8AEA-C793F8CCE384}" destId="{B235C2BB-DEBF-485A-95C3-A6219CEECD9E}" srcOrd="0" destOrd="0" presId="urn:microsoft.com/office/officeart/2005/8/layout/vList2"/>
    <dgm:cxn modelId="{A195E58E-BE1D-4B57-8DC6-9A9704CFC553}" type="presOf" srcId="{87E919AD-17F8-4EED-A810-649135381621}" destId="{1394ED54-DE07-417E-A22E-C6A29B32495E}" srcOrd="0" destOrd="0" presId="urn:microsoft.com/office/officeart/2005/8/layout/vList2"/>
    <dgm:cxn modelId="{9C72FF94-4C15-4E93-AC01-3E5A6A684A17}" srcId="{C190BE43-0825-45A3-8AEA-C793F8CCE384}" destId="{2D64BE88-9DB5-4F73-A7F1-BDC1B9B3F4B8}" srcOrd="1" destOrd="0" parTransId="{90108525-6F32-4770-8BD8-EED772C0C781}" sibTransId="{26864903-91CA-41AF-BA00-F2A1B1D56D15}"/>
    <dgm:cxn modelId="{90384AB4-3555-44E0-884C-62F84AD03B2A}" srcId="{C190BE43-0825-45A3-8AEA-C793F8CCE384}" destId="{55F9F95E-AA78-4405-BCE4-147235504791}" srcOrd="3" destOrd="0" parTransId="{67643CFD-BDEE-4FBC-B644-5E63A2D062D0}" sibTransId="{8F5D26E8-E371-4498-B7F9-781869CA3A8A}"/>
    <dgm:cxn modelId="{DB8980CE-221C-4AEA-A10C-FB11095A86C0}" srcId="{C190BE43-0825-45A3-8AEA-C793F8CCE384}" destId="{2931A79E-7353-488A-B376-699E636C2820}" srcOrd="0" destOrd="0" parTransId="{7E5D53CB-5F83-43AE-853B-B491D866736A}" sibTransId="{DCD74522-A941-4CFD-B3BC-7E22C6E95B28}"/>
    <dgm:cxn modelId="{1E7852F1-DDA7-4D18-80A0-2CBB416E7B1A}" type="presOf" srcId="{2931A79E-7353-488A-B376-699E636C2820}" destId="{48D165EE-C267-48CA-8C13-58F7DF15C801}" srcOrd="0" destOrd="0" presId="urn:microsoft.com/office/officeart/2005/8/layout/vList2"/>
    <dgm:cxn modelId="{F75EF957-5EEC-4643-B7D1-5196BBA16901}" type="presParOf" srcId="{B235C2BB-DEBF-485A-95C3-A6219CEECD9E}" destId="{48D165EE-C267-48CA-8C13-58F7DF15C801}" srcOrd="0" destOrd="0" presId="urn:microsoft.com/office/officeart/2005/8/layout/vList2"/>
    <dgm:cxn modelId="{9E0FCEFB-0DAE-456D-9DAD-EEB9386BB0CB}" type="presParOf" srcId="{B235C2BB-DEBF-485A-95C3-A6219CEECD9E}" destId="{B3A52FD7-E5FA-44D1-AAD4-8834F0FEE231}" srcOrd="1" destOrd="0" presId="urn:microsoft.com/office/officeart/2005/8/layout/vList2"/>
    <dgm:cxn modelId="{FAB00D39-026F-4C64-934E-136F2DA0FAD1}" type="presParOf" srcId="{B235C2BB-DEBF-485A-95C3-A6219CEECD9E}" destId="{55E8071D-E54C-48D7-A9F7-E3A9188BED5A}" srcOrd="2" destOrd="0" presId="urn:microsoft.com/office/officeart/2005/8/layout/vList2"/>
    <dgm:cxn modelId="{B38152E5-2CCE-4968-8733-CFB49DDCE94D}" type="presParOf" srcId="{B235C2BB-DEBF-485A-95C3-A6219CEECD9E}" destId="{B007FB79-F174-4E97-B2F7-1DF4FA32BD9B}" srcOrd="3" destOrd="0" presId="urn:microsoft.com/office/officeart/2005/8/layout/vList2"/>
    <dgm:cxn modelId="{BA194611-8538-4DAB-A4E6-E41E7C42513A}" type="presParOf" srcId="{B235C2BB-DEBF-485A-95C3-A6219CEECD9E}" destId="{1394ED54-DE07-417E-A22E-C6A29B32495E}" srcOrd="4" destOrd="0" presId="urn:microsoft.com/office/officeart/2005/8/layout/vList2"/>
    <dgm:cxn modelId="{15DB2033-442B-4291-8F0E-26B3313F4076}" type="presParOf" srcId="{B235C2BB-DEBF-485A-95C3-A6219CEECD9E}" destId="{BBE9DBEC-1C37-4EC6-9490-1C19B230EAAA}" srcOrd="5" destOrd="0" presId="urn:microsoft.com/office/officeart/2005/8/layout/vList2"/>
    <dgm:cxn modelId="{08720835-962A-4240-B8D0-BF410BEE4C3C}" type="presParOf" srcId="{B235C2BB-DEBF-485A-95C3-A6219CEECD9E}" destId="{77C5F76C-3FC6-409B-983D-154C8F616203}" srcOrd="6" destOrd="0" presId="urn:microsoft.com/office/officeart/2005/8/layout/vList2"/>
    <dgm:cxn modelId="{1E87131F-5284-43BD-8B64-3DB584A93F50}" type="presParOf" srcId="{B235C2BB-DEBF-485A-95C3-A6219CEECD9E}" destId="{4C23CCF4-0E34-4FF1-8944-B19E2DB22E65}" srcOrd="7" destOrd="0" presId="urn:microsoft.com/office/officeart/2005/8/layout/vList2"/>
    <dgm:cxn modelId="{D8F574B1-83C3-4D40-9573-297571EDD78B}" type="presParOf" srcId="{B235C2BB-DEBF-485A-95C3-A6219CEECD9E}" destId="{B918738A-D861-460A-B314-D19C0ACB871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578137-3590-488C-91C7-213BF8D93B63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8AF5FF2-DCA9-4779-9C75-DBE5F291A3F8}">
      <dgm:prSet/>
      <dgm:spPr/>
      <dgm:t>
        <a:bodyPr/>
        <a:lstStyle/>
        <a:p>
          <a:r>
            <a:rPr lang="hu-HU" dirty="0"/>
            <a:t>és a meghatalmazott védő a tárgyaláson nem jelent meg, a tárgyalást akkor </a:t>
          </a:r>
          <a:r>
            <a:rPr lang="hu-HU" b="1" i="1" u="sng" dirty="0"/>
            <a:t>lehet</a:t>
          </a:r>
          <a:r>
            <a:rPr lang="hu-HU" dirty="0"/>
            <a:t> </a:t>
          </a:r>
          <a:r>
            <a:rPr lang="hu-HU" b="1" i="1" u="sng" dirty="0"/>
            <a:t>elhalasztani</a:t>
          </a:r>
          <a:r>
            <a:rPr lang="hu-HU" dirty="0"/>
            <a:t>, ha</a:t>
          </a:r>
          <a:endParaRPr lang="en-US" dirty="0"/>
        </a:p>
      </dgm:t>
    </dgm:pt>
    <dgm:pt modelId="{F9527C1A-1EF0-499C-9234-434BF7B1A40F}" type="parTrans" cxnId="{B7DB7999-F599-46D0-A290-2412A9DCDAB1}">
      <dgm:prSet/>
      <dgm:spPr/>
      <dgm:t>
        <a:bodyPr/>
        <a:lstStyle/>
        <a:p>
          <a:endParaRPr lang="en-US"/>
        </a:p>
      </dgm:t>
    </dgm:pt>
    <dgm:pt modelId="{EE3E1AD0-DE4A-4412-AE99-E441BF9B9B59}" type="sibTrans" cxnId="{B7DB7999-F599-46D0-A290-2412A9DCDAB1}">
      <dgm:prSet/>
      <dgm:spPr/>
      <dgm:t>
        <a:bodyPr/>
        <a:lstStyle/>
        <a:p>
          <a:endParaRPr lang="en-US"/>
        </a:p>
      </dgm:t>
    </dgm:pt>
    <dgm:pt modelId="{FA9200C7-8A98-4DD8-B9A8-2193FA3C557C}">
      <dgm:prSet/>
      <dgm:spPr/>
      <dgm:t>
        <a:bodyPr/>
        <a:lstStyle/>
        <a:p>
          <a:r>
            <a:rPr lang="hu-HU"/>
            <a:t>a) a vádlott ezt indítványozza és</a:t>
          </a:r>
          <a:endParaRPr lang="en-US"/>
        </a:p>
      </dgm:t>
    </dgm:pt>
    <dgm:pt modelId="{6E4A76F8-8662-498C-BF40-1029AD612AF9}" type="parTrans" cxnId="{57F9176E-3E8F-4C8E-A763-5E010ABEAD7E}">
      <dgm:prSet/>
      <dgm:spPr/>
      <dgm:t>
        <a:bodyPr/>
        <a:lstStyle/>
        <a:p>
          <a:endParaRPr lang="en-US"/>
        </a:p>
      </dgm:t>
    </dgm:pt>
    <dgm:pt modelId="{48BC57EC-EC2B-4035-94F3-74950B31CCD4}" type="sibTrans" cxnId="{57F9176E-3E8F-4C8E-A763-5E010ABEAD7E}">
      <dgm:prSet/>
      <dgm:spPr/>
      <dgm:t>
        <a:bodyPr/>
        <a:lstStyle/>
        <a:p>
          <a:endParaRPr lang="en-US"/>
        </a:p>
      </dgm:t>
    </dgm:pt>
    <dgm:pt modelId="{791EFB9C-3E9B-46C9-8F86-B1489F8B056F}">
      <dgm:prSet/>
      <dgm:spPr/>
      <dgm:t>
        <a:bodyPr/>
        <a:lstStyle/>
        <a:p>
          <a:r>
            <a:rPr lang="hu-HU"/>
            <a:t>b) a meghatalmazott védő </a:t>
          </a:r>
          <a:r>
            <a:rPr lang="hu-HU" b="1" i="1" u="sng"/>
            <a:t>értesítése</a:t>
          </a:r>
          <a:r>
            <a:rPr lang="hu-HU"/>
            <a:t> nem volt szabályszerű, illetve nem állapítható meg, hogy az szabályszerű volt-e.</a:t>
          </a:r>
          <a:endParaRPr lang="en-US"/>
        </a:p>
      </dgm:t>
    </dgm:pt>
    <dgm:pt modelId="{1BB18502-0822-4226-B1C2-63EA80E025F9}" type="parTrans" cxnId="{2C77CCC2-D883-4076-878D-012C3F22DF9B}">
      <dgm:prSet/>
      <dgm:spPr/>
      <dgm:t>
        <a:bodyPr/>
        <a:lstStyle/>
        <a:p>
          <a:endParaRPr lang="en-US"/>
        </a:p>
      </dgm:t>
    </dgm:pt>
    <dgm:pt modelId="{707ECDDD-F006-4342-8FD5-73DE4BB7FEDE}" type="sibTrans" cxnId="{2C77CCC2-D883-4076-878D-012C3F22DF9B}">
      <dgm:prSet/>
      <dgm:spPr/>
      <dgm:t>
        <a:bodyPr/>
        <a:lstStyle/>
        <a:p>
          <a:endParaRPr lang="en-US"/>
        </a:p>
      </dgm:t>
    </dgm:pt>
    <dgm:pt modelId="{E999339E-D16D-4799-9841-0B91E51CF1EE}" type="pres">
      <dgm:prSet presAssocID="{51578137-3590-488C-91C7-213BF8D93B63}" presName="linear" presStyleCnt="0">
        <dgm:presLayoutVars>
          <dgm:animLvl val="lvl"/>
          <dgm:resizeHandles val="exact"/>
        </dgm:presLayoutVars>
      </dgm:prSet>
      <dgm:spPr/>
    </dgm:pt>
    <dgm:pt modelId="{C0460385-CA83-4411-A915-D1AB352A067A}" type="pres">
      <dgm:prSet presAssocID="{88AF5FF2-DCA9-4779-9C75-DBE5F291A3F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8A74F8D-A4D1-4A34-83F4-7FF1CA20DC17}" type="pres">
      <dgm:prSet presAssocID="{EE3E1AD0-DE4A-4412-AE99-E441BF9B9B59}" presName="spacer" presStyleCnt="0"/>
      <dgm:spPr/>
    </dgm:pt>
    <dgm:pt modelId="{94B9DF61-85B6-483F-9794-F9A1F64738A6}" type="pres">
      <dgm:prSet presAssocID="{FA9200C7-8A98-4DD8-B9A8-2193FA3C557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8651EAC-A33D-4B45-A51C-1FE9957A6428}" type="pres">
      <dgm:prSet presAssocID="{48BC57EC-EC2B-4035-94F3-74950B31CCD4}" presName="spacer" presStyleCnt="0"/>
      <dgm:spPr/>
    </dgm:pt>
    <dgm:pt modelId="{0DB9F1C3-E4C7-45A0-B91F-901E0E17D9C8}" type="pres">
      <dgm:prSet presAssocID="{791EFB9C-3E9B-46C9-8F86-B1489F8B056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AAA9524-6622-478B-90E0-CEAFEB84786F}" type="presOf" srcId="{51578137-3590-488C-91C7-213BF8D93B63}" destId="{E999339E-D16D-4799-9841-0B91E51CF1EE}" srcOrd="0" destOrd="0" presId="urn:microsoft.com/office/officeart/2005/8/layout/vList2"/>
    <dgm:cxn modelId="{C2B33D2D-0484-4638-8AA0-54F19D069A0B}" type="presOf" srcId="{791EFB9C-3E9B-46C9-8F86-B1489F8B056F}" destId="{0DB9F1C3-E4C7-45A0-B91F-901E0E17D9C8}" srcOrd="0" destOrd="0" presId="urn:microsoft.com/office/officeart/2005/8/layout/vList2"/>
    <dgm:cxn modelId="{05B4366A-D79B-4510-93A1-9E425BC171ED}" type="presOf" srcId="{88AF5FF2-DCA9-4779-9C75-DBE5F291A3F8}" destId="{C0460385-CA83-4411-A915-D1AB352A067A}" srcOrd="0" destOrd="0" presId="urn:microsoft.com/office/officeart/2005/8/layout/vList2"/>
    <dgm:cxn modelId="{57F9176E-3E8F-4C8E-A763-5E010ABEAD7E}" srcId="{51578137-3590-488C-91C7-213BF8D93B63}" destId="{FA9200C7-8A98-4DD8-B9A8-2193FA3C557C}" srcOrd="1" destOrd="0" parTransId="{6E4A76F8-8662-498C-BF40-1029AD612AF9}" sibTransId="{48BC57EC-EC2B-4035-94F3-74950B31CCD4}"/>
    <dgm:cxn modelId="{B7DB7999-F599-46D0-A290-2412A9DCDAB1}" srcId="{51578137-3590-488C-91C7-213BF8D93B63}" destId="{88AF5FF2-DCA9-4779-9C75-DBE5F291A3F8}" srcOrd="0" destOrd="0" parTransId="{F9527C1A-1EF0-499C-9234-434BF7B1A40F}" sibTransId="{EE3E1AD0-DE4A-4412-AE99-E441BF9B9B59}"/>
    <dgm:cxn modelId="{2C77CCC2-D883-4076-878D-012C3F22DF9B}" srcId="{51578137-3590-488C-91C7-213BF8D93B63}" destId="{791EFB9C-3E9B-46C9-8F86-B1489F8B056F}" srcOrd="2" destOrd="0" parTransId="{1BB18502-0822-4226-B1C2-63EA80E025F9}" sibTransId="{707ECDDD-F006-4342-8FD5-73DE4BB7FEDE}"/>
    <dgm:cxn modelId="{99D4DAEF-FECE-4DF4-9314-6FC19C187A7F}" type="presOf" srcId="{FA9200C7-8A98-4DD8-B9A8-2193FA3C557C}" destId="{94B9DF61-85B6-483F-9794-F9A1F64738A6}" srcOrd="0" destOrd="0" presId="urn:microsoft.com/office/officeart/2005/8/layout/vList2"/>
    <dgm:cxn modelId="{67B70B5E-09D9-4294-9F88-6F75DA4D412A}" type="presParOf" srcId="{E999339E-D16D-4799-9841-0B91E51CF1EE}" destId="{C0460385-CA83-4411-A915-D1AB352A067A}" srcOrd="0" destOrd="0" presId="urn:microsoft.com/office/officeart/2005/8/layout/vList2"/>
    <dgm:cxn modelId="{D9A5E7CF-8629-4420-A6BB-EA519A6D2F24}" type="presParOf" srcId="{E999339E-D16D-4799-9841-0B91E51CF1EE}" destId="{38A74F8D-A4D1-4A34-83F4-7FF1CA20DC17}" srcOrd="1" destOrd="0" presId="urn:microsoft.com/office/officeart/2005/8/layout/vList2"/>
    <dgm:cxn modelId="{B0B008E6-55B3-4BB2-87A1-81D0374BA8D6}" type="presParOf" srcId="{E999339E-D16D-4799-9841-0B91E51CF1EE}" destId="{94B9DF61-85B6-483F-9794-F9A1F64738A6}" srcOrd="2" destOrd="0" presId="urn:microsoft.com/office/officeart/2005/8/layout/vList2"/>
    <dgm:cxn modelId="{9127D5B6-13DE-483A-95CC-21B268184E8F}" type="presParOf" srcId="{E999339E-D16D-4799-9841-0B91E51CF1EE}" destId="{C8651EAC-A33D-4B45-A51C-1FE9957A6428}" srcOrd="3" destOrd="0" presId="urn:microsoft.com/office/officeart/2005/8/layout/vList2"/>
    <dgm:cxn modelId="{FBB70D09-8158-472B-818C-2B69BEB63AF8}" type="presParOf" srcId="{E999339E-D16D-4799-9841-0B91E51CF1EE}" destId="{0DB9F1C3-E4C7-45A0-B91F-901E0E17D9C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0DB02-5190-43BA-9F51-26054B35DFA3}">
      <dsp:nvSpPr>
        <dsp:cNvPr id="0" name=""/>
        <dsp:cNvSpPr/>
      </dsp:nvSpPr>
      <dsp:spPr>
        <a:xfrm>
          <a:off x="0" y="277988"/>
          <a:ext cx="12034684" cy="994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dirty="0"/>
            <a:t>- A kirendelés hatálya meddig tart? BH2023. 122.(átalakul szükségessé, kell dönteni), (funkcionális köt. védelem)</a:t>
          </a:r>
          <a:endParaRPr lang="en-US" sz="2500" kern="1200" dirty="0"/>
        </a:p>
      </dsp:txBody>
      <dsp:txXfrm>
        <a:off x="48547" y="326535"/>
        <a:ext cx="11937590" cy="897406"/>
      </dsp:txXfrm>
    </dsp:sp>
    <dsp:sp modelId="{27066B87-7CB8-4D8A-8D79-D3F2CE620228}">
      <dsp:nvSpPr>
        <dsp:cNvPr id="0" name=""/>
        <dsp:cNvSpPr/>
      </dsp:nvSpPr>
      <dsp:spPr>
        <a:xfrm>
          <a:off x="0" y="1299889"/>
          <a:ext cx="12034684" cy="994500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/>
            <a:t>- 25.09.01-óta nem veszti hatályát a meghat.benyújtásával, ha ugyanazon szakaszban, 8 napon belül ismételten. De felmenthető. Nem vezető.</a:t>
          </a:r>
          <a:endParaRPr lang="en-US" sz="2500" kern="1200"/>
        </a:p>
      </dsp:txBody>
      <dsp:txXfrm>
        <a:off x="48547" y="1348436"/>
        <a:ext cx="11937590" cy="897406"/>
      </dsp:txXfrm>
    </dsp:sp>
    <dsp:sp modelId="{2F4CBBDE-4DC9-40E6-ACFD-81AE8996A2C6}">
      <dsp:nvSpPr>
        <dsp:cNvPr id="0" name=""/>
        <dsp:cNvSpPr/>
      </dsp:nvSpPr>
      <dsp:spPr>
        <a:xfrm>
          <a:off x="0" y="2366390"/>
          <a:ext cx="12034684" cy="99450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dirty="0"/>
            <a:t>A kirendelés ellen hogyan léphet fel a terhelt ill. a védő:  indokoltan más kijelölését, ill. indokoltan felmentést indítványozhat</a:t>
          </a:r>
          <a:endParaRPr lang="en-US" sz="2500" kern="1200" dirty="0"/>
        </a:p>
      </dsp:txBody>
      <dsp:txXfrm>
        <a:off x="48547" y="2414937"/>
        <a:ext cx="11937590" cy="897406"/>
      </dsp:txXfrm>
    </dsp:sp>
    <dsp:sp modelId="{3A6E88F8-827B-467C-8E2D-CF062C84C16A}">
      <dsp:nvSpPr>
        <dsp:cNvPr id="0" name=""/>
        <dsp:cNvSpPr/>
      </dsp:nvSpPr>
      <dsp:spPr>
        <a:xfrm>
          <a:off x="0" y="3432890"/>
          <a:ext cx="12034684" cy="994500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/>
            <a:t>Felmentés a kirendelés alól hivatalból mikor? Fellebbezhető!</a:t>
          </a:r>
          <a:endParaRPr lang="en-US" sz="2500" kern="1200"/>
        </a:p>
      </dsp:txBody>
      <dsp:txXfrm>
        <a:off x="48547" y="3481437"/>
        <a:ext cx="11937590" cy="897406"/>
      </dsp:txXfrm>
    </dsp:sp>
    <dsp:sp modelId="{B17F3636-A828-460A-B4D0-D0F15CFBE89B}">
      <dsp:nvSpPr>
        <dsp:cNvPr id="0" name=""/>
        <dsp:cNvSpPr/>
      </dsp:nvSpPr>
      <dsp:spPr>
        <a:xfrm>
          <a:off x="0" y="4499390"/>
          <a:ext cx="12034684" cy="99450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dirty="0"/>
            <a:t>Helyettes védő kirendelése: Szabályszerű idézés ellenére nincs, helyettes sincs, eljárási cselekmény megtartható. Ideiglenes, </a:t>
          </a:r>
          <a:r>
            <a:rPr lang="hu-HU" sz="2500" kern="1200" dirty="0" err="1"/>
            <a:t>biz.e</a:t>
          </a:r>
          <a:r>
            <a:rPr lang="hu-HU" sz="2500" kern="1200" dirty="0"/>
            <a:t>. végéig, </a:t>
          </a:r>
          <a:r>
            <a:rPr lang="hu-HU" sz="2500" kern="1200" dirty="0" err="1"/>
            <a:t>kiv</a:t>
          </a:r>
          <a:r>
            <a:rPr lang="hu-HU" sz="2500" kern="1200" dirty="0"/>
            <a:t> ha a terhelt hozzájárult.</a:t>
          </a:r>
          <a:endParaRPr lang="en-US" sz="2500" kern="1200" dirty="0"/>
        </a:p>
      </dsp:txBody>
      <dsp:txXfrm>
        <a:off x="48547" y="4547937"/>
        <a:ext cx="11937590" cy="897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D165EE-C267-48CA-8C13-58F7DF15C801}">
      <dsp:nvSpPr>
        <dsp:cNvPr id="0" name=""/>
        <dsp:cNvSpPr/>
      </dsp:nvSpPr>
      <dsp:spPr>
        <a:xfrm>
          <a:off x="0" y="33089"/>
          <a:ext cx="11995355" cy="1180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Bíró volt: EBH2017. B.12.: kizárásban eljárt, de ha volt másik, nincs </a:t>
          </a:r>
          <a:r>
            <a:rPr lang="hu-HU" sz="1900" kern="1200" dirty="0" err="1"/>
            <a:t>hat.kiv</a:t>
          </a:r>
          <a:r>
            <a:rPr lang="hu-HU" sz="1900" kern="1200" dirty="0"/>
            <a:t>, -IH2023. 85.: elfogult volt, de csak adminisztratív tevék.- IH2022. 5.:szerelem</a:t>
          </a:r>
          <a:endParaRPr lang="en-US" sz="1900" kern="1200" dirty="0"/>
        </a:p>
      </dsp:txBody>
      <dsp:txXfrm>
        <a:off x="57650" y="90739"/>
        <a:ext cx="11880055" cy="1065668"/>
      </dsp:txXfrm>
    </dsp:sp>
    <dsp:sp modelId="{55E8071D-E54C-48D7-A9F7-E3A9188BED5A}">
      <dsp:nvSpPr>
        <dsp:cNvPr id="0" name=""/>
        <dsp:cNvSpPr/>
      </dsp:nvSpPr>
      <dsp:spPr>
        <a:xfrm>
          <a:off x="0" y="1268778"/>
          <a:ext cx="11995355" cy="1180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Tanúi pozíció nem kizáró ok, ha eleve nem lenne idézhető170. § (1) a) esetén, vagy ha jogszerű a megtagadás.BH2023. 27., Bt.II.287/2019.: a vallomás tartalma mindegy. 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i="1" kern="1200" dirty="0"/>
            <a:t>Védői titok-ügyvédi titok </a:t>
          </a:r>
          <a:endParaRPr lang="en-US" sz="1900" i="1" kern="1200" dirty="0"/>
        </a:p>
      </dsp:txBody>
      <dsp:txXfrm>
        <a:off x="57650" y="1326428"/>
        <a:ext cx="11880055" cy="1065668"/>
      </dsp:txXfrm>
    </dsp:sp>
    <dsp:sp modelId="{1394ED54-DE07-417E-A22E-C6A29B32495E}">
      <dsp:nvSpPr>
        <dsp:cNvPr id="0" name=""/>
        <dsp:cNvSpPr/>
      </dsp:nvSpPr>
      <dsp:spPr>
        <a:xfrm>
          <a:off x="0" y="2526022"/>
          <a:ext cx="11995355" cy="1180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Tanú segítője: csak az érintett terhelt hivatkozhat erre, és ha nem a saját segítője volt, (IH2024. 89. :ha nem hallgatták ki, akkor nem kizárt)</a:t>
          </a:r>
          <a:endParaRPr lang="en-US" sz="1900" kern="1200" dirty="0"/>
        </a:p>
      </dsp:txBody>
      <dsp:txXfrm>
        <a:off x="57650" y="2583672"/>
        <a:ext cx="11880055" cy="1065668"/>
      </dsp:txXfrm>
    </dsp:sp>
    <dsp:sp modelId="{77C5F76C-3FC6-409B-983D-154C8F616203}">
      <dsp:nvSpPr>
        <dsp:cNvPr id="0" name=""/>
        <dsp:cNvSpPr/>
      </dsp:nvSpPr>
      <dsp:spPr>
        <a:xfrm>
          <a:off x="0" y="3740155"/>
          <a:ext cx="11995355" cy="1180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Terhelti pozíció (EBD2019. B. 19., összefüggés </a:t>
          </a:r>
          <a:r>
            <a:rPr lang="hu-HU" sz="1900" kern="1200" dirty="0" err="1"/>
            <a:t>relativizálása</a:t>
          </a:r>
          <a:r>
            <a:rPr lang="hu-HU" sz="1900" kern="1200" dirty="0"/>
            <a:t>)</a:t>
          </a:r>
          <a:endParaRPr lang="en-US" sz="1900" kern="1200" dirty="0"/>
        </a:p>
      </dsp:txBody>
      <dsp:txXfrm>
        <a:off x="57650" y="3797805"/>
        <a:ext cx="11880055" cy="1065668"/>
      </dsp:txXfrm>
    </dsp:sp>
    <dsp:sp modelId="{B918738A-D861-460A-B314-D19C0ACB8718}">
      <dsp:nvSpPr>
        <dsp:cNvPr id="0" name=""/>
        <dsp:cNvSpPr/>
      </dsp:nvSpPr>
      <dsp:spPr>
        <a:xfrm>
          <a:off x="0" y="5008934"/>
          <a:ext cx="11995355" cy="1180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900" kern="1200" dirty="0"/>
            <a:t>Érdekellentét (terheltek között, terhelt és védő között), érdekellentétes magatartás (</a:t>
          </a:r>
          <a:r>
            <a:rPr lang="hu-HU" sz="1900" kern="1200" dirty="0" err="1"/>
            <a:t>lsd</a:t>
          </a:r>
          <a:r>
            <a:rPr lang="hu-HU" sz="1900" kern="1200" dirty="0"/>
            <a:t>. köv. dia)</a:t>
          </a:r>
          <a:endParaRPr lang="en-US" sz="1900" kern="1200" dirty="0"/>
        </a:p>
      </dsp:txBody>
      <dsp:txXfrm>
        <a:off x="57650" y="5066584"/>
        <a:ext cx="11880055" cy="10656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60385-CA83-4411-A915-D1AB352A067A}">
      <dsp:nvSpPr>
        <dsp:cNvPr id="0" name=""/>
        <dsp:cNvSpPr/>
      </dsp:nvSpPr>
      <dsp:spPr>
        <a:xfrm>
          <a:off x="0" y="422104"/>
          <a:ext cx="6666833" cy="148473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700" kern="1200" dirty="0"/>
            <a:t>és a meghatalmazott védő a tárgyaláson nem jelent meg, a tárgyalást akkor </a:t>
          </a:r>
          <a:r>
            <a:rPr lang="hu-HU" sz="2700" b="1" i="1" u="sng" kern="1200" dirty="0"/>
            <a:t>lehet</a:t>
          </a:r>
          <a:r>
            <a:rPr lang="hu-HU" sz="2700" kern="1200" dirty="0"/>
            <a:t> </a:t>
          </a:r>
          <a:r>
            <a:rPr lang="hu-HU" sz="2700" b="1" i="1" u="sng" kern="1200" dirty="0"/>
            <a:t>elhalasztani</a:t>
          </a:r>
          <a:r>
            <a:rPr lang="hu-HU" sz="2700" kern="1200" dirty="0"/>
            <a:t>, ha</a:t>
          </a:r>
          <a:endParaRPr lang="en-US" sz="2700" kern="1200" dirty="0"/>
        </a:p>
      </dsp:txBody>
      <dsp:txXfrm>
        <a:off x="72479" y="494583"/>
        <a:ext cx="6521875" cy="1339772"/>
      </dsp:txXfrm>
    </dsp:sp>
    <dsp:sp modelId="{94B9DF61-85B6-483F-9794-F9A1F64738A6}">
      <dsp:nvSpPr>
        <dsp:cNvPr id="0" name=""/>
        <dsp:cNvSpPr/>
      </dsp:nvSpPr>
      <dsp:spPr>
        <a:xfrm>
          <a:off x="0" y="1984594"/>
          <a:ext cx="6666833" cy="148473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700" kern="1200"/>
            <a:t>a) a vádlott ezt indítványozza és</a:t>
          </a:r>
          <a:endParaRPr lang="en-US" sz="2700" kern="1200"/>
        </a:p>
      </dsp:txBody>
      <dsp:txXfrm>
        <a:off x="72479" y="2057073"/>
        <a:ext cx="6521875" cy="1339772"/>
      </dsp:txXfrm>
    </dsp:sp>
    <dsp:sp modelId="{0DB9F1C3-E4C7-45A0-B91F-901E0E17D9C8}">
      <dsp:nvSpPr>
        <dsp:cNvPr id="0" name=""/>
        <dsp:cNvSpPr/>
      </dsp:nvSpPr>
      <dsp:spPr>
        <a:xfrm>
          <a:off x="0" y="3547085"/>
          <a:ext cx="6666833" cy="148473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700" kern="1200"/>
            <a:t>b) a meghatalmazott védő </a:t>
          </a:r>
          <a:r>
            <a:rPr lang="hu-HU" sz="2700" b="1" i="1" u="sng" kern="1200"/>
            <a:t>értesítése</a:t>
          </a:r>
          <a:r>
            <a:rPr lang="hu-HU" sz="2700" kern="1200"/>
            <a:t> nem volt szabályszerű, illetve nem állapítható meg, hogy az szabályszerű volt-e.</a:t>
          </a:r>
          <a:endParaRPr lang="en-US" sz="2700" kern="1200"/>
        </a:p>
      </dsp:txBody>
      <dsp:txXfrm>
        <a:off x="72479" y="3619564"/>
        <a:ext cx="6521875" cy="1339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68C33D-9A85-38C9-B900-CAD60DA5D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BD2BA6B-4D97-59FE-8878-860377D18E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C40019A-1276-BDCC-38E7-43F2B7FD2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A7B80A0-9168-A867-BA1E-A7A9DE372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9670A69-7136-4DD8-E244-CD574E164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93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2EEF38-D03A-F048-59EE-184F1701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309CB54-6611-092F-57C0-1B92C5E69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64AC624-5AC1-32AE-659C-FAEA74A2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D413AE1-0987-BFCC-279E-3F309B375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FA423A7-B42A-79A6-E636-11730C41A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356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ABC8D52-7422-4CBD-5CAB-9C7DB0BEB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ED24A46-5722-9397-76E6-A4823ED27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1954DA4-06A2-4A71-49B5-7C871DE07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2F8C041-9FBC-F37E-D96E-76770104C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4CFD15F-47A9-56F7-BCEE-3AAFAFD50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772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633033-D50B-F98D-A5C3-2225AD146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632C721-9350-9C51-106B-60C46D6AC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86E6104-DB63-79CE-7502-9BB05D649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5D3AB0F-3F0A-2C36-6264-347BB04EF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D233EE4-E8E3-B9FA-76C9-F73F6C22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074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A937BE-F6DE-3810-1158-B2EED1514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277610E-85FC-DD7B-8600-41F9293A9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63775D7-A975-ADC8-EE2A-691DFD62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CA87C97-B106-9267-DF79-68A70F594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3CDD561-BF92-19E9-52CC-948F67C82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419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983EC89-5A40-584E-2205-297478896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EDCA2AA-0EC5-7543-4FBD-EAECF87393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C94D37E-1CE7-71FB-EBC6-BCD6E8768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A443BCD-8DD1-9EDF-B842-CDC1B5310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AB2786C-094B-5D37-22B7-F87BFFDBF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F4E365-8914-E77B-AA3E-D6723DAE3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337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676CA9-7ED5-B25D-0FA0-489ACE272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23ABEE2-A650-407C-8C5D-994530E76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6CEC78C-47F4-571D-063F-1E38D8C1A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9F24752F-9186-B778-04D5-7AF8C2E47B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75882D5-FDAC-1B71-A396-A75CDD718C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3CFD02A6-C291-13C5-CD6F-E29E51CF7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F71DF1D-E590-90D0-2DBC-9C8A16150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2AF06FF-D38B-0FEE-4035-0B7D07211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11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84B7FE-1BC8-908F-DFA1-0C3DD63DD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1CB89F4-6D6C-F8D8-CBD2-316401AC7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F8A2E0C9-F451-CE55-3D6E-8C9545B90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5F30A6F-563C-9F2A-7799-CE3AB8E86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66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67D81481-687B-E79C-168E-C18C36F6A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756E9EE-3DC7-FE0B-1A32-22177CCFC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0E88A8A-E834-3245-DE5D-74667A601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448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2F2C03-45B2-D467-1434-415353470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656D001-C77A-D216-4058-A04F1A5CE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F5BE5DC-6727-BE94-1D6D-246F3F823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338272-E91F-7F9D-7900-6D091471C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A33A0A5-20D2-BE11-60F3-1A0EB05E3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A431806-7F09-8F88-55C6-7D575DC57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8206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574B82-7513-49D3-6AB6-33CECEB33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C2E8A197-9BF7-BD20-D5CE-791FE7CDF4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7D859CF-A0D2-3F70-5090-8902A2854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579BF41-0550-EA61-738E-A31F22D1E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95399F9-848F-D81A-D733-9B4999805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9552935-1404-0B84-19B4-ADA4D3C4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7831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2874E1B-B489-2BF9-3723-69836EF8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153481E-D427-8920-25A5-8ABCA954F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FD29992-4B84-F2FB-5676-0565E60BBF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38DA1A-50EB-4C43-AD58-B7210269EDCC}" type="datetimeFigureOut">
              <a:rPr lang="hu-HU" smtClean="0"/>
              <a:t>2026. 03. 30.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A400359-AFD5-07FD-C324-6CE82F726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81DF0A3-DAAD-FEEC-F5B7-CBC38795F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154C29-24F3-4855-BBD1-67F11EB34E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598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93F6CA3-303F-E31B-0506-D0EAEE908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anchor="ctr">
            <a:normAutofit/>
          </a:bodyPr>
          <a:lstStyle/>
          <a:p>
            <a:r>
              <a:rPr lang="hu-HU" sz="4800" dirty="0">
                <a:solidFill>
                  <a:srgbClr val="FFFFFF"/>
                </a:solidFill>
              </a:rPr>
              <a:t>Védő a bírósági eljárásban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A8ED65C-E3BB-5236-8FA4-8B0F90E050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943" y="3991897"/>
            <a:ext cx="9078628" cy="2039816"/>
          </a:xfrm>
        </p:spPr>
        <p:txBody>
          <a:bodyPr anchor="ctr">
            <a:normAutofit fontScale="92500"/>
          </a:bodyPr>
          <a:lstStyle/>
          <a:p>
            <a:r>
              <a:rPr lang="hu-HU" dirty="0">
                <a:solidFill>
                  <a:srgbClr val="FFFFFF"/>
                </a:solidFill>
              </a:rPr>
              <a:t>Az ügyvédi hivatás – jogi szakértelemmel, törvényes eszközökkel és módon, a közhatalmi szervektől függetlenül – az ügyfél jogai és jogos érdekei érvényesítésének, kötelezettségei teljesítésének elősegítésére, az ellenérdekű felek közötti jogvita – lehetőség szerinti – megegyezéssel történő lezárására irányuló tevékenység, amely tevékenység magában foglalja </a:t>
            </a:r>
            <a:r>
              <a:rPr lang="hu-HU" b="1" i="1" u="sng" dirty="0">
                <a:solidFill>
                  <a:srgbClr val="FFFFFF"/>
                </a:solidFill>
              </a:rPr>
              <a:t>az igazságszolgáltatásban való közreműködést</a:t>
            </a:r>
            <a:r>
              <a:rPr lang="hu-HU" dirty="0">
                <a:solidFill>
                  <a:srgbClr val="FFFFFF"/>
                </a:solidFill>
              </a:rPr>
              <a:t>. ​</a:t>
            </a:r>
          </a:p>
          <a:p>
            <a:endParaRPr lang="hu-H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72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13454FC-85F1-C8A1-17DC-5E06F61FF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33296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Ki nem lehet védő?</a:t>
            </a:r>
          </a:p>
        </p:txBody>
      </p:sp>
      <p:sp>
        <p:nvSpPr>
          <p:cNvPr id="83" name="Arc 8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artalom helye 2">
            <a:extLst>
              <a:ext uri="{FF2B5EF4-FFF2-40B4-BE49-F238E27FC236}">
                <a16:creationId xmlns:a16="http://schemas.microsoft.com/office/drawing/2014/main" id="{F2D03567-A7E8-BA3E-59D2-4373DDFBA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725" y="843124"/>
            <a:ext cx="11947490" cy="6014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b="1" dirty="0"/>
              <a:t>a)</a:t>
            </a:r>
            <a:r>
              <a:rPr lang="hu-HU" sz="1800" dirty="0"/>
              <a:t> a sértett, a sértett segítője, valamint ezek hozzátartozója,</a:t>
            </a:r>
          </a:p>
          <a:p>
            <a:pPr marL="0" indent="0">
              <a:buNone/>
            </a:pPr>
            <a:r>
              <a:rPr lang="hu-HU" sz="1800" dirty="0"/>
              <a:t>b) aki az ügyben bíróként, ügyészként vagy a nyomozó hatóság tagjaként jár vagy járt el, valamint ezek hozzátartozója,</a:t>
            </a:r>
          </a:p>
          <a:p>
            <a:pPr marL="0" indent="0">
              <a:buNone/>
            </a:pPr>
            <a:r>
              <a:rPr lang="hu-HU" sz="1800" u="sng" dirty="0"/>
              <a:t>c</a:t>
            </a:r>
            <a:r>
              <a:rPr lang="hu-HU" sz="1800" dirty="0"/>
              <a:t>)  aki a terhelt vagy a bűncselekmény elkövetésével megalapozottan gyanúsítható személy érdekével ellentétes magatartást tanúsított, vagy akinek az érdeke a terheltével vagy a bűncselekmény elkövetésével megalapozottan gyanúsítható személyével ellentétes,</a:t>
            </a:r>
          </a:p>
          <a:p>
            <a:pPr marL="0" indent="0">
              <a:buNone/>
            </a:pPr>
            <a:r>
              <a:rPr lang="hu-HU" sz="1800" dirty="0"/>
              <a:t>d) aki az ügyben szakértőként vagy szaktanácsadóként vesz vagy vett részt,</a:t>
            </a:r>
          </a:p>
          <a:p>
            <a:pPr marL="0" indent="0">
              <a:buNone/>
            </a:pPr>
            <a:r>
              <a:rPr lang="hu-HU" sz="1800" dirty="0"/>
              <a:t>e) aki az ügyben tanúként vesz vagy vett részt, kivéve, ha a 170. § (1) bekezdés a) pontja alapján nem volt kihallgatható, illetve ha a 173. § alapján a tanúvallomást megtagadta, </a:t>
            </a:r>
          </a:p>
          <a:p>
            <a:pPr marL="0" indent="0">
              <a:buNone/>
            </a:pPr>
            <a:r>
              <a:rPr lang="hu-HU" sz="1800" b="1" dirty="0"/>
              <a:t>f)</a:t>
            </a:r>
            <a:r>
              <a:rPr lang="hu-HU" sz="1800" dirty="0"/>
              <a:t> aki az ügyben tanúként részt vett, vagy részt vevő – a terhelttől különböző – személy segítőjeként vesz vagy vett részt,</a:t>
            </a:r>
          </a:p>
          <a:p>
            <a:pPr marL="0" indent="0">
              <a:buNone/>
            </a:pPr>
            <a:r>
              <a:rPr lang="hu-HU" sz="1800" dirty="0"/>
              <a:t>g) aki az ügyben közvetítőként jár vagy járt el,</a:t>
            </a:r>
          </a:p>
          <a:p>
            <a:pPr marL="0" indent="0">
              <a:buNone/>
            </a:pPr>
            <a:r>
              <a:rPr lang="hu-HU" sz="1800" dirty="0"/>
              <a:t>h) aki az ügyben vagy az üggyel összefüggő más ügyben terheltként vesz vagy vett részt.</a:t>
            </a:r>
          </a:p>
          <a:p>
            <a:pPr>
              <a:buFontTx/>
              <a:buChar char="-"/>
            </a:pPr>
            <a:r>
              <a:rPr lang="hu-HU" sz="1800" dirty="0"/>
              <a:t>Több terhelt, illetve bűncselekmény elkövetésével megalapozottan gyanúsítható személy érdekében ugyanaz a védő akkor járhat el, ha a terheltek vagy a bűncselekmény elkövetésével megalapozottan gyanúsítható személyek </a:t>
            </a:r>
            <a:r>
              <a:rPr lang="hu-HU" sz="1800" u="sng" dirty="0"/>
              <a:t>érdekei nem ellentétesek</a:t>
            </a:r>
            <a:r>
              <a:rPr lang="hu-HU" sz="1800" dirty="0"/>
              <a:t>. A több terhelt, illetve bűncselekmény elkövetésével megalapozottan gyanúsítható személy érdekében eljáró védőt az eljárásból ki kell zárni, ha a terheltek, illetve a bűncselekmény elkövetésével megalapozottan gyanúsítható személyek között érdekellentét áll fenn.</a:t>
            </a:r>
          </a:p>
          <a:p>
            <a:pPr>
              <a:buFontTx/>
              <a:buChar char="-"/>
            </a:pPr>
            <a:r>
              <a:rPr lang="hu-HU" sz="1800" i="1" dirty="0"/>
              <a:t>Ez csak az adott terhelt viszonyában értelmezhető (BH2020. 172.).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1545266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F14EB35C-1A77-E5C8-E4D0-F9541BF78C73}"/>
              </a:ext>
            </a:extLst>
          </p:cNvPr>
          <p:cNvSpPr txBox="1"/>
          <p:nvPr/>
        </p:nvSpPr>
        <p:spPr>
          <a:xfrm>
            <a:off x="6503158" y="649480"/>
            <a:ext cx="48624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De! A segítőként részt vett védő eljárhat, ha a terhelt nem indítványozza a védő kizárását az annak alapjául szolgáló tényről való tudomásszerzést követő  nyolc napon belül.</a:t>
            </a:r>
          </a:p>
          <a:p>
            <a:pPr mar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Ez nem alkalmazható a korábban a sértett segítőjeként, valamint a büntetőeljárásban részt vevő más személy törvényes képviselőjeként, ügygondnokaként, támogatójaként eljárt védő esetében.</a:t>
            </a:r>
          </a:p>
          <a:p>
            <a:pPr mar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mar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mar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869500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92F43E-0803-BF0D-7E33-958AF67EC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Bírói gyakorlat a kizárás okokat illetően</a:t>
            </a:r>
          </a:p>
        </p:txBody>
      </p:sp>
      <p:graphicFrame>
        <p:nvGraphicFramePr>
          <p:cNvPr id="6" name="Tartalom helye 2">
            <a:extLst>
              <a:ext uri="{FF2B5EF4-FFF2-40B4-BE49-F238E27FC236}">
                <a16:creationId xmlns:a16="http://schemas.microsoft.com/office/drawing/2014/main" id="{8438FFB9-5C31-23CB-8461-987FA14E56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821486"/>
              </p:ext>
            </p:extLst>
          </p:nvPr>
        </p:nvGraphicFramePr>
        <p:xfrm>
          <a:off x="88489" y="668096"/>
          <a:ext cx="11995355" cy="6189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Nyíl: balra-jobbra mutató 3">
            <a:extLst>
              <a:ext uri="{FF2B5EF4-FFF2-40B4-BE49-F238E27FC236}">
                <a16:creationId xmlns:a16="http://schemas.microsoft.com/office/drawing/2014/main" id="{35290331-0AE4-FD30-8444-ADF566560FDA}"/>
              </a:ext>
            </a:extLst>
          </p:cNvPr>
          <p:cNvSpPr/>
          <p:nvPr/>
        </p:nvSpPr>
        <p:spPr>
          <a:xfrm>
            <a:off x="6775704" y="3712465"/>
            <a:ext cx="256032" cy="45719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8233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345B49-9FBF-C173-378F-297AC611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914"/>
            <a:ext cx="10515600" cy="387708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érdekellentét, érdekellentétes magatartás: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68710A9-6999-FB5C-AEDC-287FC975E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3" y="447369"/>
            <a:ext cx="12192000" cy="6410631"/>
          </a:xfrm>
        </p:spPr>
        <p:txBody>
          <a:bodyPr/>
          <a:lstStyle/>
          <a:p>
            <a:r>
              <a:rPr lang="hu-HU" dirty="0"/>
              <a:t>-BH2014. 332.: az érdekellentét elvi lehetősége nem elég, </a:t>
            </a:r>
          </a:p>
          <a:p>
            <a:r>
              <a:rPr lang="hu-HU" dirty="0"/>
              <a:t>-BH2022. 66.: érdekellentétes magatartás, ha alaptalannak tartja</a:t>
            </a:r>
          </a:p>
          <a:p>
            <a:r>
              <a:rPr lang="hu-HU" dirty="0"/>
              <a:t>-BH2015. 150.: hallgatás kontra nem vitatás, </a:t>
            </a:r>
          </a:p>
          <a:p>
            <a:r>
              <a:rPr lang="hu-HU" dirty="0"/>
              <a:t>-BH2014. 236.: korábban volt sértetti képviselő, </a:t>
            </a:r>
          </a:p>
          <a:p>
            <a:r>
              <a:rPr lang="hu-HU" dirty="0"/>
              <a:t>- Bpkf.II.655/2015/2.: felmentés kontra </a:t>
            </a:r>
            <a:r>
              <a:rPr lang="hu-HU" dirty="0" err="1"/>
              <a:t>hh</a:t>
            </a:r>
            <a:r>
              <a:rPr lang="hu-HU" dirty="0"/>
              <a:t>.. </a:t>
            </a:r>
          </a:p>
          <a:p>
            <a:r>
              <a:rPr lang="hu-HU" dirty="0"/>
              <a:t>-IH2023. 122.: elkülönítés utáni védelem </a:t>
            </a:r>
          </a:p>
          <a:p>
            <a:r>
              <a:rPr lang="hu-HU" dirty="0"/>
              <a:t>- BH2025. 62.: az eljárás kimenetelét érdemben befolyásolja</a:t>
            </a:r>
          </a:p>
          <a:p>
            <a:r>
              <a:rPr lang="hu-HU" dirty="0"/>
              <a:t> -BH2024. 226.: A be. </a:t>
            </a:r>
            <a:r>
              <a:rPr lang="hu-HU" dirty="0" err="1"/>
              <a:t>spec.szabály</a:t>
            </a:r>
            <a:r>
              <a:rPr lang="hu-HU" dirty="0"/>
              <a:t>, nincs kivétel.</a:t>
            </a:r>
          </a:p>
          <a:p>
            <a:r>
              <a:rPr lang="hu-HU" dirty="0"/>
              <a:t>-BH2022. 316.,bcs.e.m.gy.sz esetén is lehet</a:t>
            </a:r>
          </a:p>
          <a:p>
            <a:r>
              <a:rPr lang="hu-HU" dirty="0"/>
              <a:t>-BH2024. 204. az elkülönítés közömbös</a:t>
            </a:r>
          </a:p>
          <a:p>
            <a:r>
              <a:rPr lang="hu-HU" dirty="0"/>
              <a:t>Bfv.III.27/2021/9.: alaptalannak tartja védence indítványát</a:t>
            </a:r>
          </a:p>
          <a:p>
            <a:pPr marL="0" indent="0">
              <a:buNone/>
            </a:pPr>
            <a:r>
              <a:rPr lang="hu-HU" i="1" dirty="0"/>
              <a:t>Ez „kiegyenesedhet”?: BH2016. 136. 	BH2024. 204. (</a:t>
            </a:r>
            <a:r>
              <a:rPr lang="hu-HU" i="1" dirty="0" err="1"/>
              <a:t>köv.dia</a:t>
            </a:r>
            <a:r>
              <a:rPr lang="hu-HU" i="1" dirty="0"/>
              <a:t>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05829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A8A58D54-7809-DD97-7F81-EB893BDD3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4000">
                <a:solidFill>
                  <a:srgbClr val="FFFFFF"/>
                </a:solidFill>
              </a:rPr>
              <a:t>BH2016. 136.</a:t>
            </a:r>
            <a:br>
              <a:rPr lang="hu-HU" sz="4000">
                <a:solidFill>
                  <a:srgbClr val="FFFFFF"/>
                </a:solidFill>
              </a:rPr>
            </a:br>
            <a:endParaRPr lang="hu-HU" sz="400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B1BB265-69B0-5B1B-935A-12142CE6C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7937" y="649480"/>
            <a:ext cx="6623297" cy="6088536"/>
          </a:xfrm>
        </p:spPr>
        <p:txBody>
          <a:bodyPr anchor="ctr">
            <a:normAutofit/>
          </a:bodyPr>
          <a:lstStyle/>
          <a:p>
            <a:r>
              <a:rPr lang="hu-HU" dirty="0"/>
              <a:t>Ha a terhelteknek a nyomozás során fennállott érdekellentéte a tárgyalási szakban – a cselekményre vonatkozó előadásaik lényegi azonossága folytán – már megszűnt, ettől kezdve nincs akadálya annak, hogy védelmüket ugyanaz a védő lássa el. Nem valósult meg feltétlen hatályon kívül helyezést eredményező eljárási szabálysértés azzal, ha az addig csak az egyik terhelt védelmét ellátó védő </a:t>
            </a:r>
            <a:r>
              <a:rPr lang="hu-HU" b="1" dirty="0"/>
              <a:t>az érdekellentét megszűntét követően</a:t>
            </a:r>
            <a:r>
              <a:rPr lang="hu-HU" dirty="0"/>
              <a:t> helyettes védőként egy tárgyalási napon a terhelttárs védőjeként is eljárt.</a:t>
            </a:r>
          </a:p>
        </p:txBody>
      </p:sp>
    </p:spTree>
    <p:extLst>
      <p:ext uri="{BB962C8B-B14F-4D97-AF65-F5344CB8AC3E}">
        <p14:creationId xmlns:p14="http://schemas.microsoft.com/office/powerpoint/2010/main" val="3716267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EF98405-8CA0-AE17-57A4-6EFB75F2B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4000">
                <a:solidFill>
                  <a:srgbClr val="FFFFFF"/>
                </a:solidFill>
              </a:rPr>
              <a:t>BH2024. 204.</a:t>
            </a:r>
            <a:br>
              <a:rPr lang="hu-HU" sz="4000">
                <a:solidFill>
                  <a:srgbClr val="FFFFFF"/>
                </a:solidFill>
              </a:rPr>
            </a:br>
            <a:endParaRPr lang="hu-HU" sz="40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2ABB89F-11E0-03C5-0968-19EF949D0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fontScale="92500"/>
          </a:bodyPr>
          <a:lstStyle/>
          <a:p>
            <a:r>
              <a:rPr lang="hu-HU" dirty="0"/>
              <a:t>Több vádlott védelmében ugyanaz a védő az </a:t>
            </a:r>
            <a:r>
              <a:rPr lang="hu-HU" b="1" dirty="0"/>
              <a:t>érdekellentét felmerülésétől kezdve </a:t>
            </a:r>
            <a:r>
              <a:rPr lang="hu-HU" dirty="0"/>
              <a:t>nem járhat el; az érdekellentét szempontjából az ügyek elkülönítése közömbös. Nem vezethet a hatályon kívül helyezés mellőzéséhez az sem, ha a </a:t>
            </a:r>
            <a:r>
              <a:rPr lang="hu-HU" b="1" dirty="0"/>
              <a:t>másodfokú eljárásban az érdekellentét elhárul</a:t>
            </a:r>
            <a:r>
              <a:rPr lang="hu-HU" dirty="0"/>
              <a:t>; ez ugyanis azt jelenti, hogy </a:t>
            </a:r>
            <a:r>
              <a:rPr lang="hu-HU" i="1" dirty="0"/>
              <a:t>az elsőfokú eljárásban</a:t>
            </a:r>
            <a:r>
              <a:rPr lang="hu-HU" dirty="0"/>
              <a:t> a terhelt védelmében törvényben kizárt védő vett részt. A törvényben kizárt védőnek a kizárást megelőzően előterjesztett fellebbezése a hatályon kívül helyezés ellen ugyanakkor joghatályos. </a:t>
            </a:r>
          </a:p>
          <a:p>
            <a:r>
              <a:rPr lang="hu-HU" sz="2200" dirty="0"/>
              <a:t>Az nem gond, ha tanácsülésen bírálják el.</a:t>
            </a:r>
          </a:p>
          <a:p>
            <a:pPr marL="0" indent="0">
              <a:buNone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079230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1DEF34-516A-448B-69A6-1A0A28B9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7AE35F4-864F-7E2A-3F6F-378271BBE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/>
              <a:t>Tehát</a:t>
            </a:r>
            <a:r>
              <a:rPr lang="hu-HU" dirty="0"/>
              <a:t>: amikortól és ameddig érdekellentét van, nem lehet közös védő, kizárt. De az érdekellentét megszűnhet, és azt követően már nem kizárt. Nézni kell, hogy milyen jelentőségű időszakban volt kizárt.</a:t>
            </a:r>
          </a:p>
          <a:p>
            <a:pPr marL="0" indent="0">
              <a:buNone/>
            </a:pPr>
            <a:r>
              <a:rPr lang="hu-HU" i="1" dirty="0"/>
              <a:t>? Mérlegelés, hogy melyik vallomást fogadjuk el. És ha a terhelőt?</a:t>
            </a:r>
          </a:p>
        </p:txBody>
      </p:sp>
    </p:spTree>
    <p:extLst>
      <p:ext uri="{BB962C8B-B14F-4D97-AF65-F5344CB8AC3E}">
        <p14:creationId xmlns:p14="http://schemas.microsoft.com/office/powerpoint/2010/main" val="37584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A997FE5-71E6-DA44-A514-ABF1732BA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208" y="681037"/>
            <a:ext cx="10515600" cy="7791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3341539-DEAE-A640-BA9D-1F945B910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0120"/>
            <a:ext cx="10515600" cy="5216843"/>
          </a:xfrm>
        </p:spPr>
        <p:txBody>
          <a:bodyPr>
            <a:normAutofit fontScale="92500" lnSpcReduction="10000"/>
          </a:bodyPr>
          <a:lstStyle/>
          <a:p>
            <a:r>
              <a:rPr lang="hu-HU" sz="3200" dirty="0"/>
              <a:t>Következmény: </a:t>
            </a:r>
            <a:r>
              <a:rPr lang="hu-HU" sz="3200" dirty="0" err="1"/>
              <a:t>hat.kiv</a:t>
            </a:r>
            <a:r>
              <a:rPr lang="hu-HU" sz="3200" dirty="0"/>
              <a:t>.       </a:t>
            </a:r>
            <a:r>
              <a:rPr lang="hu-HU" sz="3200" dirty="0" err="1"/>
              <a:t>Absz</a:t>
            </a:r>
            <a:r>
              <a:rPr lang="hu-HU" sz="3200" dirty="0"/>
              <a:t>. ok.</a:t>
            </a:r>
          </a:p>
          <a:p>
            <a:pPr marL="3657600" lvl="8" indent="0">
              <a:buNone/>
            </a:pPr>
            <a:r>
              <a:rPr lang="hu-HU" sz="3200" dirty="0"/>
              <a:t>             Nincs </a:t>
            </a:r>
            <a:r>
              <a:rPr lang="hu-HU" sz="3200" dirty="0" err="1"/>
              <a:t>hat.kiv</a:t>
            </a:r>
            <a:r>
              <a:rPr lang="hu-HU" sz="3200" dirty="0"/>
              <a:t>., mert </a:t>
            </a:r>
          </a:p>
          <a:p>
            <a:pPr marL="3657600" lvl="8" indent="0">
              <a:buNone/>
            </a:pPr>
            <a:r>
              <a:rPr lang="hu-HU" sz="3200" dirty="0"/>
              <a:t>			- Be. 608. § (2) </a:t>
            </a:r>
            <a:r>
              <a:rPr lang="hu-HU" sz="3200" dirty="0" err="1"/>
              <a:t>bek</a:t>
            </a:r>
            <a:r>
              <a:rPr lang="hu-HU" sz="3200" dirty="0"/>
              <a:t>.</a:t>
            </a:r>
          </a:p>
          <a:p>
            <a:pPr marL="3657600" lvl="8" indent="0">
              <a:buNone/>
            </a:pPr>
            <a:r>
              <a:rPr lang="hu-HU" sz="3200" dirty="0"/>
              <a:t>			- volt másik védő 				(EBH2017. B.12.)</a:t>
            </a:r>
          </a:p>
          <a:p>
            <a:pPr marL="3657600" lvl="8" indent="0">
              <a:buNone/>
            </a:pPr>
            <a:r>
              <a:rPr lang="hu-HU" sz="3200" dirty="0"/>
              <a:t>			- </a:t>
            </a:r>
            <a:r>
              <a:rPr lang="hu-HU" sz="3200" dirty="0" err="1"/>
              <a:t>relativizált</a:t>
            </a:r>
            <a:r>
              <a:rPr lang="hu-HU" sz="3200" dirty="0"/>
              <a:t> lett </a:t>
            </a:r>
          </a:p>
          <a:p>
            <a:pPr marL="3657600" lvl="8" indent="0">
              <a:buNone/>
            </a:pPr>
            <a:r>
              <a:rPr lang="hu-HU" sz="3200" dirty="0"/>
              <a:t>	(részbeni megalapozatlanság, orvosolható BH2020. 172)</a:t>
            </a:r>
          </a:p>
          <a:p>
            <a:pPr marL="3657600" lvl="8" indent="0">
              <a:buNone/>
            </a:pPr>
            <a:r>
              <a:rPr lang="hu-HU" sz="3200" dirty="0"/>
              <a:t>			- a védelem nem volt kötelező (BH2013. 116.)</a:t>
            </a:r>
          </a:p>
          <a:p>
            <a:pPr marL="3657600" lvl="8" indent="0">
              <a:buNone/>
            </a:pPr>
            <a:r>
              <a:rPr lang="hu-HU" sz="3200" dirty="0"/>
              <a:t>- ha nincs bizonyítás, pl. </a:t>
            </a:r>
            <a:r>
              <a:rPr lang="hu-HU" sz="3200" dirty="0" err="1"/>
              <a:t>hat.hirdetéskor</a:t>
            </a:r>
            <a:r>
              <a:rPr lang="hu-HU" sz="3200" dirty="0"/>
              <a:t>, nem baj (IH2025. 48)</a:t>
            </a:r>
          </a:p>
          <a:p>
            <a:pPr marL="3657600" lvl="8" indent="0">
              <a:buNone/>
            </a:pPr>
            <a:endParaRPr lang="hu-HU" dirty="0"/>
          </a:p>
        </p:txBody>
      </p:sp>
      <p:cxnSp>
        <p:nvCxnSpPr>
          <p:cNvPr id="5" name="Egyenes összekötő nyíllal 4">
            <a:extLst>
              <a:ext uri="{FF2B5EF4-FFF2-40B4-BE49-F238E27FC236}">
                <a16:creationId xmlns:a16="http://schemas.microsoft.com/office/drawing/2014/main" id="{AFCD19D3-6584-54D3-F57F-3C84E2E19CBC}"/>
              </a:ext>
            </a:extLst>
          </p:cNvPr>
          <p:cNvCxnSpPr>
            <a:cxnSpLocks/>
          </p:cNvCxnSpPr>
          <p:nvPr/>
        </p:nvCxnSpPr>
        <p:spPr>
          <a:xfrm>
            <a:off x="5147670" y="1178723"/>
            <a:ext cx="2926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>
            <a:extLst>
              <a:ext uri="{FF2B5EF4-FFF2-40B4-BE49-F238E27FC236}">
                <a16:creationId xmlns:a16="http://schemas.microsoft.com/office/drawing/2014/main" id="{8B71168B-AB7E-7A68-9E2C-6693318B66E7}"/>
              </a:ext>
            </a:extLst>
          </p:cNvPr>
          <p:cNvCxnSpPr>
            <a:cxnSpLocks/>
          </p:cNvCxnSpPr>
          <p:nvPr/>
        </p:nvCxnSpPr>
        <p:spPr>
          <a:xfrm>
            <a:off x="5229966" y="1428078"/>
            <a:ext cx="210312" cy="1645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742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418A40-48C0-2CE3-3AE1-912610A79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5912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védő jogai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470AC02-DC36-73D6-D72D-FC3FA26ED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961" y="681037"/>
            <a:ext cx="11503742" cy="6004898"/>
          </a:xfrm>
        </p:spPr>
        <p:txBody>
          <a:bodyPr>
            <a:normAutofit fontScale="77500" lnSpcReduction="20000"/>
          </a:bodyPr>
          <a:lstStyle/>
          <a:p>
            <a:r>
              <a:rPr lang="hu-HU" dirty="0"/>
              <a:t>Terhelti jogok + jelenlét joga + adatgyűjtés joga + kézbesítés számára is + egyéb jogok (iratmegismerés, bizonyítási jogok, védőbeszéd stb.) +</a:t>
            </a:r>
          </a:p>
          <a:p>
            <a:pPr marL="0" indent="0">
              <a:buNone/>
            </a:pPr>
            <a:r>
              <a:rPr lang="hu-HU" dirty="0"/>
              <a:t>védői díj (jelenléti díj + felkészülési díj).    Még mindig zavaros (mi az, hogy ügyenként, csak munka esetén, de a ráfordított idővel arányos, vagy 1 órai jelenlét után számítandó?) </a:t>
            </a:r>
          </a:p>
          <a:p>
            <a:pPr marL="0" indent="0">
              <a:buNone/>
            </a:pPr>
            <a:r>
              <a:rPr lang="hu-HU" dirty="0"/>
              <a:t>-BH2020. 137.: ha nincs jelenlét, akkor is </a:t>
            </a:r>
          </a:p>
          <a:p>
            <a:pPr marL="0" indent="0">
              <a:buNone/>
            </a:pPr>
            <a:r>
              <a:rPr lang="hu-HU" dirty="0"/>
              <a:t>-IH2021. 71.: feltétele a tényleges védői tevék. , </a:t>
            </a:r>
          </a:p>
          <a:p>
            <a:pPr marL="0" indent="0">
              <a:buNone/>
            </a:pPr>
            <a:r>
              <a:rPr lang="hu-HU" dirty="0"/>
              <a:t>-IH2024. 86.: a </a:t>
            </a:r>
            <a:r>
              <a:rPr lang="hu-HU" dirty="0" err="1"/>
              <a:t>fogvatartásban</a:t>
            </a:r>
            <a:r>
              <a:rPr lang="hu-HU" dirty="0"/>
              <a:t> lévővel konzultáció nem ez, </a:t>
            </a:r>
          </a:p>
          <a:p>
            <a:pPr marL="0" indent="0">
              <a:buNone/>
            </a:pPr>
            <a:r>
              <a:rPr lang="hu-HU" dirty="0"/>
              <a:t>-IH2024. 90.:igazolható, valós védői </a:t>
            </a:r>
            <a:r>
              <a:rPr lang="hu-HU" dirty="0" err="1"/>
              <a:t>tevék.kell</a:t>
            </a:r>
            <a:r>
              <a:rPr lang="hu-HU" dirty="0"/>
              <a:t>, nem elég a letöltés, </a:t>
            </a:r>
          </a:p>
          <a:p>
            <a:pPr marL="0" indent="0">
              <a:buNone/>
            </a:pPr>
            <a:r>
              <a:rPr lang="hu-HU" dirty="0"/>
              <a:t>-IH2024. 91.:a helyettesek díja összeadódik, </a:t>
            </a:r>
          </a:p>
          <a:p>
            <a:pPr marL="0" indent="0">
              <a:buNone/>
            </a:pPr>
            <a:r>
              <a:rPr lang="hu-HU" dirty="0"/>
              <a:t>- BH2025. 59????(a ráfordított idővel arányosan)</a:t>
            </a:r>
          </a:p>
          <a:p>
            <a:pPr marL="0" indent="0">
              <a:buNone/>
            </a:pPr>
            <a:r>
              <a:rPr lang="hu-HU" i="1" dirty="0"/>
              <a:t>(felmentéskor), (perújításban)</a:t>
            </a:r>
          </a:p>
          <a:p>
            <a:pPr marL="0" indent="0">
              <a:buNone/>
            </a:pPr>
            <a:endParaRPr lang="hu-HU" i="1" dirty="0"/>
          </a:p>
          <a:p>
            <a:pPr>
              <a:buFontTx/>
              <a:buChar char="-"/>
            </a:pPr>
            <a:r>
              <a:rPr lang="hu-HU" dirty="0"/>
              <a:t>Fellebbezés: BH2022. 202.(nem </a:t>
            </a:r>
            <a:r>
              <a:rPr lang="hu-HU" dirty="0" err="1"/>
              <a:t>vez</a:t>
            </a:r>
            <a:r>
              <a:rPr lang="hu-HU" dirty="0"/>
              <a:t>. védő nem jogosult), </a:t>
            </a:r>
          </a:p>
          <a:p>
            <a:pPr>
              <a:buFontTx/>
              <a:buChar char="-"/>
            </a:pPr>
            <a:r>
              <a:rPr lang="hu-HU" dirty="0"/>
              <a:t>BH2020. 321(védő </a:t>
            </a:r>
            <a:r>
              <a:rPr lang="hu-HU" dirty="0" err="1"/>
              <a:t>fell.elut.esetén</a:t>
            </a:r>
            <a:r>
              <a:rPr lang="hu-HU" dirty="0"/>
              <a:t> a terhelt nem), </a:t>
            </a:r>
          </a:p>
          <a:p>
            <a:pPr>
              <a:buFontTx/>
              <a:buChar char="-"/>
            </a:pPr>
            <a:r>
              <a:rPr lang="hu-HU" dirty="0"/>
              <a:t>BH2022. 149 (</a:t>
            </a:r>
            <a:r>
              <a:rPr lang="hu-HU" dirty="0" err="1"/>
              <a:t>fell</a:t>
            </a:r>
            <a:r>
              <a:rPr lang="hu-HU" dirty="0"/>
              <a:t> indok. köt. a terhelthez kötődik, nem a védők számához)</a:t>
            </a:r>
          </a:p>
          <a:p>
            <a:pPr>
              <a:buFontTx/>
              <a:buChar char="-"/>
            </a:pPr>
            <a:endParaRPr lang="hu-HU" dirty="0"/>
          </a:p>
          <a:p>
            <a:pPr>
              <a:buFontTx/>
              <a:buChar char="-"/>
            </a:pPr>
            <a:r>
              <a:rPr lang="hu-HU" dirty="0"/>
              <a:t>A legális védői tevék. határai (BH2014. 128)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cxnSp>
        <p:nvCxnSpPr>
          <p:cNvPr id="5" name="Összekötő: szögletes 4">
            <a:extLst>
              <a:ext uri="{FF2B5EF4-FFF2-40B4-BE49-F238E27FC236}">
                <a16:creationId xmlns:a16="http://schemas.microsoft.com/office/drawing/2014/main" id="{E127AA75-3E99-7E94-C77D-23A7E388DC70}"/>
              </a:ext>
            </a:extLst>
          </p:cNvPr>
          <p:cNvCxnSpPr/>
          <p:nvPr/>
        </p:nvCxnSpPr>
        <p:spPr>
          <a:xfrm>
            <a:off x="6105832" y="1740310"/>
            <a:ext cx="560439" cy="16714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269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EA62F6C-7C3F-52F0-3916-81B538192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3700">
                <a:solidFill>
                  <a:srgbClr val="FFFFFF"/>
                </a:solidFill>
              </a:rPr>
              <a:t>A védő kötelezettségei</a:t>
            </a:r>
            <a:br>
              <a:rPr lang="hu-HU" sz="3700">
                <a:solidFill>
                  <a:srgbClr val="FFFFFF"/>
                </a:solidFill>
              </a:rPr>
            </a:br>
            <a:endParaRPr lang="hu-HU" sz="370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933D523-2351-2AE6-87DF-BCF65A9C1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hu-HU" sz="2000" dirty="0"/>
              <a:t>A védő köteles</a:t>
            </a:r>
          </a:p>
          <a:p>
            <a:r>
              <a:rPr lang="hu-HU" sz="2000" dirty="0"/>
              <a:t>a) a terhelttel a kapcsolatot késedelem nélkül felvenni,</a:t>
            </a:r>
          </a:p>
          <a:p>
            <a:r>
              <a:rPr lang="hu-HU" sz="2000" dirty="0"/>
              <a:t>b) a terhelt érdekében minden törvényes védekezési eszközt és módot kellő időben felhasználni,</a:t>
            </a:r>
          </a:p>
          <a:p>
            <a:r>
              <a:rPr lang="hu-HU" sz="2000" dirty="0"/>
              <a:t>c) a terheltet a védekezés törvényes eszközeiről felvilágosítani, a jogairól tájékoztatni, a kötelezettségeire figyelmeztetni,</a:t>
            </a:r>
          </a:p>
          <a:p>
            <a:r>
              <a:rPr lang="hu-HU" sz="2000" dirty="0"/>
              <a:t>d) a terheltet mentő, illetve a felelősségét enyhítő tények felderítését szorgalmazni,</a:t>
            </a:r>
          </a:p>
          <a:p>
            <a:r>
              <a:rPr lang="hu-HU" sz="2000" dirty="0"/>
              <a:t>e) akadályoztatása esetén – </a:t>
            </a:r>
            <a:r>
              <a:rPr lang="hu-HU" sz="2000" b="1" u="sng" dirty="0"/>
              <a:t>előre nem ismert elháríthatatlan</a:t>
            </a:r>
            <a:r>
              <a:rPr lang="hu-HU" sz="2000" dirty="0"/>
              <a:t> akadály felmerülését kivéve – helyettesítéséről gondoskodni, egyidejűleg az akadályoztatás tényéről az eljáró bíróságot, ügyészséget vagy nyomozó hatóságot tájékoztatni,</a:t>
            </a:r>
          </a:p>
          <a:p>
            <a:r>
              <a:rPr lang="hu-HU" sz="2000" dirty="0"/>
              <a:t>f) jogait úgy gyakorolni és kötelezettségeit úgy teljesíteni, hogy azzal a büntetőeljárás időszerű lefolytatását ne akadályozza.</a:t>
            </a: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3424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C448C16-FE6C-73DD-D050-B610D782F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435" y="1593899"/>
            <a:ext cx="4230100" cy="3387497"/>
          </a:xfrm>
        </p:spPr>
        <p:txBody>
          <a:bodyPr anchor="b">
            <a:normAutofit fontScale="90000"/>
          </a:bodyPr>
          <a:lstStyle/>
          <a:p>
            <a:r>
              <a:rPr lang="hu-HU" sz="2500" dirty="0">
                <a:solidFill>
                  <a:srgbClr val="FFFFFF"/>
                </a:solidFill>
              </a:rPr>
              <a:t>Alaptörvény: XXVIII. Cikk</a:t>
            </a:r>
            <a:br>
              <a:rPr lang="hu-HU" sz="2500" dirty="0">
                <a:solidFill>
                  <a:srgbClr val="FFFFFF"/>
                </a:solidFill>
              </a:rPr>
            </a:br>
            <a:br>
              <a:rPr lang="hu-HU" sz="2500" dirty="0">
                <a:solidFill>
                  <a:srgbClr val="FFFFFF"/>
                </a:solidFill>
              </a:rPr>
            </a:br>
            <a:r>
              <a:rPr lang="hu-HU" sz="2500" dirty="0">
                <a:solidFill>
                  <a:srgbClr val="FFFFFF"/>
                </a:solidFill>
              </a:rPr>
              <a:t> ​</a:t>
            </a:r>
            <a:br>
              <a:rPr lang="hu-HU" sz="2500" dirty="0">
                <a:solidFill>
                  <a:srgbClr val="FFFFFF"/>
                </a:solidFill>
              </a:rPr>
            </a:br>
            <a:r>
              <a:rPr lang="hu-HU" sz="2500" dirty="0">
                <a:solidFill>
                  <a:srgbClr val="FFFFFF"/>
                </a:solidFill>
              </a:rPr>
              <a:t>A büntetőeljárás alá vont személynek az eljárás minden szakaszában joga van a védelemhez. A </a:t>
            </a:r>
            <a:r>
              <a:rPr lang="hu-HU" sz="2500" b="1" i="1" u="sng" dirty="0">
                <a:solidFill>
                  <a:srgbClr val="FFFFFF"/>
                </a:solidFill>
              </a:rPr>
              <a:t>védő</a:t>
            </a:r>
            <a:r>
              <a:rPr lang="hu-HU" sz="2500" dirty="0">
                <a:solidFill>
                  <a:srgbClr val="FFFFFF"/>
                </a:solidFill>
              </a:rPr>
              <a:t> nem vonható felelősségre a </a:t>
            </a:r>
            <a:r>
              <a:rPr lang="hu-HU" sz="2500" b="1" i="1" u="sng" dirty="0">
                <a:solidFill>
                  <a:srgbClr val="FFFFFF"/>
                </a:solidFill>
              </a:rPr>
              <a:t>védelem ellátása </a:t>
            </a:r>
            <a:r>
              <a:rPr lang="hu-HU" sz="2500" dirty="0">
                <a:solidFill>
                  <a:srgbClr val="FFFFFF"/>
                </a:solidFill>
              </a:rPr>
              <a:t>során kifejtett </a:t>
            </a:r>
            <a:r>
              <a:rPr lang="hu-HU" sz="2500" b="1" i="1" u="sng" dirty="0">
                <a:solidFill>
                  <a:srgbClr val="FFFFFF"/>
                </a:solidFill>
              </a:rPr>
              <a:t>véleménye</a:t>
            </a:r>
            <a:r>
              <a:rPr lang="hu-HU" sz="2500" dirty="0">
                <a:solidFill>
                  <a:srgbClr val="FFFFFF"/>
                </a:solidFill>
              </a:rPr>
              <a:t> miatt.</a:t>
            </a:r>
            <a:br>
              <a:rPr lang="hu-HU" sz="2500" dirty="0">
                <a:solidFill>
                  <a:srgbClr val="FFFFFF"/>
                </a:solidFill>
              </a:rPr>
            </a:br>
            <a:br>
              <a:rPr lang="hu-HU" sz="2500" dirty="0">
                <a:solidFill>
                  <a:srgbClr val="FFFFFF"/>
                </a:solidFill>
              </a:rPr>
            </a:br>
            <a:r>
              <a:rPr lang="hu-HU" sz="2500" dirty="0">
                <a:solidFill>
                  <a:srgbClr val="FFFFFF"/>
                </a:solidFill>
              </a:rPr>
              <a:t>BH2026. 23.:tanú ügyvédjére nem vonatkozik.</a:t>
            </a:r>
            <a:br>
              <a:rPr lang="hu-HU" sz="2500" dirty="0">
                <a:solidFill>
                  <a:srgbClr val="FFFFFF"/>
                </a:solidFill>
              </a:rPr>
            </a:br>
            <a:br>
              <a:rPr lang="hu-HU" sz="2500" dirty="0">
                <a:solidFill>
                  <a:srgbClr val="FFFFFF"/>
                </a:solidFill>
              </a:rPr>
            </a:br>
            <a:br>
              <a:rPr lang="hu-HU" sz="2500" dirty="0">
                <a:solidFill>
                  <a:srgbClr val="FFFFFF"/>
                </a:solidFill>
              </a:rPr>
            </a:br>
            <a:endParaRPr lang="hu-HU" sz="2500" dirty="0">
              <a:solidFill>
                <a:srgbClr val="FFFFFF"/>
              </a:solidFill>
            </a:endParaRPr>
          </a:p>
        </p:txBody>
      </p:sp>
      <p:sp>
        <p:nvSpPr>
          <p:cNvPr id="23" name="Tartalom helye 2">
            <a:extLst>
              <a:ext uri="{FF2B5EF4-FFF2-40B4-BE49-F238E27FC236}">
                <a16:creationId xmlns:a16="http://schemas.microsoft.com/office/drawing/2014/main" id="{20A8EF39-FC41-8BB6-2F9E-71F4708F0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137652"/>
            <a:ext cx="5531526" cy="6636774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hu-HU" sz="2000" dirty="0"/>
              <a:t>Be.: Alapvető rendelkezések. A védelem joga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/>
              <a:t>A terheltnek a büntetőeljárás minden szakaszában joga van a </a:t>
            </a:r>
            <a:r>
              <a:rPr lang="hu-HU" sz="2000" b="1" i="1" u="sng" dirty="0"/>
              <a:t>hatékony</a:t>
            </a:r>
            <a:r>
              <a:rPr lang="hu-HU" sz="2000" dirty="0"/>
              <a:t> védelemhez. ​</a:t>
            </a:r>
          </a:p>
          <a:p>
            <a:pPr marL="0" indent="0">
              <a:buNone/>
            </a:pPr>
            <a:r>
              <a:rPr lang="hu-HU" sz="2000" dirty="0"/>
              <a:t>A terheltnek joga van ahhoz, hogy személyesen védekezzen, és ahhoz is, hogy a védelem ellátására védő közreműködését vegye igénybe.</a:t>
            </a:r>
          </a:p>
          <a:p>
            <a:pPr marL="0" indent="0">
              <a:buNone/>
            </a:pPr>
            <a:r>
              <a:rPr lang="hu-HU" sz="2000" dirty="0"/>
              <a:t>A bíróság, az ügyészség és a nyomozó hatóság az e törvényben meghatározottak szerint védőt biztosít a terhelt számára.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/>
              <a:t>IH2022. 3. formális jelenlét – felmentés (?)</a:t>
            </a:r>
          </a:p>
          <a:p>
            <a:pPr marL="0" indent="0">
              <a:buNone/>
            </a:pPr>
            <a:r>
              <a:rPr lang="hu-HU" sz="2000" dirty="0"/>
              <a:t>IH2022. 4. nem együttműködő vádlott esetén-           	     rendbírság</a:t>
            </a:r>
          </a:p>
          <a:p>
            <a:pPr marL="0" indent="0">
              <a:buNone/>
            </a:pPr>
            <a:r>
              <a:rPr lang="hu-HU" sz="2000" dirty="0"/>
              <a:t>IH2025. 7. </a:t>
            </a:r>
            <a:r>
              <a:rPr lang="hu-HU" sz="2000" dirty="0" err="1"/>
              <a:t>Észrevételezési</a:t>
            </a:r>
            <a:r>
              <a:rPr lang="hu-HU" sz="2000" dirty="0"/>
              <a:t>, indítványtételi jog -</a:t>
            </a:r>
          </a:p>
          <a:p>
            <a:pPr marL="0" indent="0">
              <a:buNone/>
            </a:pPr>
            <a:r>
              <a:rPr lang="hu-HU" sz="2000" dirty="0"/>
              <a:t>	      nuku – a kereteket </a:t>
            </a:r>
            <a:r>
              <a:rPr lang="hu-HU" sz="2000"/>
              <a:t>kell biztosítani -	      </a:t>
            </a:r>
            <a:r>
              <a:rPr lang="hu-HU" sz="2000" dirty="0" err="1"/>
              <a:t>hat.kiv</a:t>
            </a:r>
            <a:r>
              <a:rPr lang="hu-HU" sz="2000" dirty="0"/>
              <a:t>-.</a:t>
            </a:r>
          </a:p>
          <a:p>
            <a:pPr marL="0" indent="0">
              <a:buNone/>
            </a:pPr>
            <a:r>
              <a:rPr lang="hu-HU" sz="2000" dirty="0"/>
              <a:t>IH2023. 5. aktivitás szankcionálása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/>
              <a:t>Felmentés? Kizárás? Rendbírság?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984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F2F4EBE9-6043-00D3-E5E2-8ED5C5D1D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3400">
                <a:solidFill>
                  <a:srgbClr val="FFFFFF"/>
                </a:solidFill>
              </a:rPr>
              <a:t>Bírói gyakorlat a kötelezettségek vonatkozásában</a:t>
            </a:r>
            <a:br>
              <a:rPr lang="hu-HU" sz="3400">
                <a:solidFill>
                  <a:srgbClr val="FFFFFF"/>
                </a:solidFill>
              </a:rPr>
            </a:br>
            <a:endParaRPr lang="hu-HU" sz="340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80B330-7B9D-CE40-C9BB-337E436EF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hu-HU" sz="2000" b="1" dirty="0"/>
              <a:t>a) pont: </a:t>
            </a:r>
            <a:r>
              <a:rPr lang="hu-HU" sz="2000" dirty="0"/>
              <a:t>Ez kötelező, azonban nincs állandó rendelkezésre állási és folyamatos kapcsolattartási kötelezettség.</a:t>
            </a:r>
          </a:p>
          <a:p>
            <a:r>
              <a:rPr lang="hu-HU" sz="2000" b="1" dirty="0"/>
              <a:t>b)-c)-d) pont</a:t>
            </a:r>
            <a:r>
              <a:rPr lang="hu-HU" sz="2000" dirty="0"/>
              <a:t>: A védői eljárás sikere, fellebbezés bejelentése nem tartozik ide (BH2017. 114.). Csak legális lehet (</a:t>
            </a:r>
            <a:r>
              <a:rPr lang="hu-HU" sz="2000" i="1" dirty="0"/>
              <a:t>BH2014. 128.).</a:t>
            </a:r>
          </a:p>
          <a:p>
            <a:pPr>
              <a:buFontTx/>
              <a:buChar char="-"/>
            </a:pPr>
            <a:r>
              <a:rPr lang="hu-HU" sz="2000" dirty="0"/>
              <a:t>A fellebbezés írásbeli indokolása- a terhelt személyéhez kötődik (</a:t>
            </a:r>
            <a:r>
              <a:rPr lang="hu-HU" sz="2000" i="1" dirty="0"/>
              <a:t>BH2022. 149.) </a:t>
            </a:r>
          </a:p>
          <a:p>
            <a:pPr>
              <a:buFontTx/>
              <a:buChar char="-"/>
            </a:pPr>
            <a:r>
              <a:rPr lang="hu-HU" sz="2000" dirty="0"/>
              <a:t>A védekezési taktika a védelem belső ügye.</a:t>
            </a:r>
          </a:p>
          <a:p>
            <a:pPr marL="0" indent="0">
              <a:buNone/>
            </a:pPr>
            <a:r>
              <a:rPr lang="hu-HU" sz="2000" dirty="0"/>
              <a:t>. </a:t>
            </a:r>
            <a:r>
              <a:rPr lang="hu-HU" sz="2000" b="1" i="1" dirty="0"/>
              <a:t>e) pont: </a:t>
            </a:r>
            <a:r>
              <a:rPr lang="hu-HU" sz="2000" dirty="0"/>
              <a:t>helyettesről gondoskodás 91. BK vélemény</a:t>
            </a:r>
          </a:p>
          <a:p>
            <a:pPr marL="0" indent="0">
              <a:buNone/>
            </a:pPr>
            <a:r>
              <a:rPr lang="hu-HU" sz="2000" b="1" dirty="0"/>
              <a:t>. f) pont</a:t>
            </a:r>
            <a:r>
              <a:rPr lang="hu-HU" sz="2000" dirty="0"/>
              <a:t>: időszerűnek lenni. lásd. Bizonyítási indítványok, fellebbezés indokolása</a:t>
            </a:r>
          </a:p>
        </p:txBody>
      </p:sp>
    </p:spTree>
    <p:extLst>
      <p:ext uri="{BB962C8B-B14F-4D97-AF65-F5344CB8AC3E}">
        <p14:creationId xmlns:p14="http://schemas.microsoft.com/office/powerpoint/2010/main" val="2276036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0BC02EF-82DF-A614-974A-1FD1367D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2" y="637762"/>
            <a:ext cx="2190782" cy="5576770"/>
          </a:xfrm>
        </p:spPr>
        <p:txBody>
          <a:bodyPr anchor="t">
            <a:normAutofit/>
          </a:bodyPr>
          <a:lstStyle/>
          <a:p>
            <a:r>
              <a:rPr lang="hu-HU" sz="3600" i="1">
                <a:solidFill>
                  <a:schemeClr val="bg1"/>
                </a:solidFill>
              </a:rPr>
              <a:t>91. BK vélemény</a:t>
            </a:r>
            <a:endParaRPr lang="hu-HU" sz="360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70AAC09-ADF2-AF4A-481B-FDF63175E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0384" y="200968"/>
            <a:ext cx="8451616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hu-HU" sz="1500" dirty="0"/>
            </a:br>
            <a:r>
              <a:rPr lang="hu-HU" sz="2000" dirty="0"/>
              <a:t>Az ügyvédi meghatalmazásban esetleg előforduló olyan kikötés, mely szerint a terhelt ragaszkodik a </a:t>
            </a:r>
            <a:r>
              <a:rPr lang="hu-HU" sz="2000" i="1" dirty="0"/>
              <a:t>meghatalmazott védő </a:t>
            </a:r>
            <a:r>
              <a:rPr lang="hu-HU" sz="2000" dirty="0"/>
              <a:t>személyéhez és annak helyettesítéséhez nem járul hozzá, sérti a Be. 42. § (4) bekezdés e) pontjának kötelező tartalmát, ezért az ilyen feltételt a bíróság nem veheti figyelembe, s ez esetben </a:t>
            </a:r>
            <a:r>
              <a:rPr lang="hu-HU" sz="2000" b="1" i="1" dirty="0"/>
              <a:t>helyettes védőt je</a:t>
            </a:r>
            <a:r>
              <a:rPr lang="hu-HU" sz="2000" i="1" dirty="0"/>
              <a:t>löl ki.</a:t>
            </a:r>
          </a:p>
          <a:p>
            <a:r>
              <a:rPr lang="hu-HU" sz="2000" dirty="0"/>
              <a:t>Ha a bíróság a védői tájékoztatásból arról szerez tudomást, hogy a védő </a:t>
            </a:r>
            <a:r>
              <a:rPr lang="hu-HU" sz="2000" b="1" dirty="0"/>
              <a:t>előre nem ismert, elháríthatatlan akadály </a:t>
            </a:r>
            <a:r>
              <a:rPr lang="hu-HU" sz="2000" dirty="0"/>
              <a:t>miatt a tárgyaláson nem tud megjelenni és ugyanebből az okból </a:t>
            </a:r>
            <a:r>
              <a:rPr lang="hu-HU" sz="2000" b="1" dirty="0"/>
              <a:t>helyettesítéséről sem </a:t>
            </a:r>
            <a:r>
              <a:rPr lang="hu-HU" sz="2000" dirty="0"/>
              <a:t>tud gondoskodni </a:t>
            </a:r>
            <a:r>
              <a:rPr lang="hu-HU" sz="2000" i="1" u="sng" dirty="0"/>
              <a:t>(és helyettes védőt sem tud kijelölni</a:t>
            </a:r>
            <a:r>
              <a:rPr lang="hu-HU" sz="2000" i="1" dirty="0"/>
              <a:t>), </a:t>
            </a:r>
            <a:r>
              <a:rPr lang="hu-HU" sz="2000" dirty="0"/>
              <a:t>- </a:t>
            </a:r>
            <a:r>
              <a:rPr lang="hu-HU" sz="2000" b="1" i="1" dirty="0"/>
              <a:t>feltéve, hogy a tárgyaláson a védő jelenléte kötelező</a:t>
            </a:r>
            <a:r>
              <a:rPr lang="hu-HU" sz="2000" dirty="0"/>
              <a:t>– megállapíthatja, hogy a tárgyalást nem lehet megtartani, és ezért a </a:t>
            </a:r>
            <a:r>
              <a:rPr lang="hu-HU" sz="2000" b="1" i="1" dirty="0"/>
              <a:t>tárgyalást elhalasztja</a:t>
            </a:r>
            <a:r>
              <a:rPr lang="hu-HU" sz="2000" dirty="0"/>
              <a:t>. Ebben az esetben a védő igazolási kérelmet nyújthat be a tárgyalási határnap elmulasztása miatt. Az igazolási kérelemnek helyt adása esetén a védő nem kötelezhető az okozott költségek megtérítésére.</a:t>
            </a:r>
          </a:p>
          <a:p>
            <a:endParaRPr lang="hu-HU" sz="2000" dirty="0"/>
          </a:p>
          <a:p>
            <a:pPr marL="0" indent="0">
              <a:buNone/>
            </a:pPr>
            <a:endParaRPr lang="hu-HU" sz="1500" dirty="0"/>
          </a:p>
        </p:txBody>
      </p:sp>
    </p:spTree>
    <p:extLst>
      <p:ext uri="{BB962C8B-B14F-4D97-AF65-F5344CB8AC3E}">
        <p14:creationId xmlns:p14="http://schemas.microsoft.com/office/powerpoint/2010/main" val="24097568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9D988E-39E9-DC2D-FA94-13E069A43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4B46D29-42C3-4513-5702-502553BF0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639" y="511276"/>
            <a:ext cx="11720051" cy="6115665"/>
          </a:xfrm>
        </p:spPr>
        <p:txBody>
          <a:bodyPr>
            <a:normAutofit/>
          </a:bodyPr>
          <a:lstStyle/>
          <a:p>
            <a:r>
              <a:rPr lang="hu-HU" sz="2400" b="1" dirty="0"/>
              <a:t>EBH2005. 1298.</a:t>
            </a:r>
          </a:p>
          <a:p>
            <a:pPr marL="0" indent="0">
              <a:buNone/>
            </a:pPr>
            <a:r>
              <a:rPr lang="hu-HU" sz="2000" dirty="0"/>
              <a:t>Védő megbetegedése esetén – amint erre lehetősége nyílik – a helyettesítésről gondoskodni köteles. </a:t>
            </a:r>
            <a:r>
              <a:rPr lang="hu-HU" sz="2000" b="1" dirty="0"/>
              <a:t>Helyettes állítását mellőzve, személyes megjelenésének biztosítása végett, a tárgyalás elhalasztását sem a meghatalmazott, sem a kirendelt védő nem igényelheti.</a:t>
            </a:r>
          </a:p>
          <a:p>
            <a:pPr marL="0" indent="0">
              <a:buNone/>
            </a:pPr>
            <a:r>
              <a:rPr lang="hu-HU" sz="2000" dirty="0"/>
              <a:t>A védőbeszéd a terhelt védelmében elhangzó, többnyire legfontosabb perbeli felszólalás</a:t>
            </a:r>
            <a:r>
              <a:rPr lang="hu-HU" sz="2000" b="1" dirty="0"/>
              <a:t>. A védői kötelezettségekkel ellentétes, ha a védő felkészületlensége miatt annak megtartására képtelen.</a:t>
            </a:r>
            <a:r>
              <a:rPr lang="hu-HU" sz="2000" dirty="0"/>
              <a:t> Ugyanakkor a védői felkészületlenségére hivatkozás </a:t>
            </a:r>
            <a:r>
              <a:rPr lang="hu-HU" sz="2000" b="1" dirty="0"/>
              <a:t>az eljárás folytatásának megakadályozásához hivatkozási alapot nem nyújt, mivel ez ellentétes lenne a tanács elnökének pervezetési jogosultságával</a:t>
            </a:r>
            <a:r>
              <a:rPr lang="hu-HU" sz="2000" dirty="0"/>
              <a:t>, egyben a perben részt vevő személyek elhatározásától tenné függővé a tárgyalás menetének meghatározását.</a:t>
            </a:r>
          </a:p>
          <a:p>
            <a:pPr marL="0" indent="0">
              <a:buNone/>
            </a:pPr>
            <a:r>
              <a:rPr lang="hu-HU" sz="2000" dirty="0"/>
              <a:t>BH2018. 109: nem elég az előzetes értesítés az akadályról, ha nem tartalmazza, hogy tud-e helyettesről gondoskodni.</a:t>
            </a:r>
          </a:p>
          <a:p>
            <a:pPr marL="0" indent="0">
              <a:buNone/>
            </a:pPr>
            <a:r>
              <a:rPr lang="hu-HU" dirty="0"/>
              <a:t>IH2025. 115 A helyettesítés lehetőségének hiánya nem kimentési ok, az a védő saját mulasztása. A helyettesítés megszervezésének nehézsége nem azonos az objektív lehetetlenségével, és nem függ  terhelt hozzájárulásától!</a:t>
            </a:r>
          </a:p>
        </p:txBody>
      </p:sp>
    </p:spTree>
    <p:extLst>
      <p:ext uri="{BB962C8B-B14F-4D97-AF65-F5344CB8AC3E}">
        <p14:creationId xmlns:p14="http://schemas.microsoft.com/office/powerpoint/2010/main" val="31921006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10BFD32-B8A0-186B-90DC-C7CC82B38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4000">
                <a:solidFill>
                  <a:srgbClr val="FFFFFF"/>
                </a:solidFill>
              </a:rPr>
              <a:t>Kötelező védői részvétel az eljárásban</a:t>
            </a:r>
            <a:br>
              <a:rPr lang="hu-HU" sz="4000">
                <a:solidFill>
                  <a:srgbClr val="FFFFFF"/>
                </a:solidFill>
              </a:rPr>
            </a:br>
            <a:br>
              <a:rPr lang="hu-HU" sz="4000">
                <a:solidFill>
                  <a:srgbClr val="FFFFFF"/>
                </a:solidFill>
              </a:rPr>
            </a:br>
            <a:endParaRPr lang="hu-HU" sz="400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BB453E8-2747-FC64-4071-39E8CD09E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2000" dirty="0"/>
              <a:t>a) 5 évtől </a:t>
            </a:r>
            <a:r>
              <a:rPr lang="hu-HU" sz="2000" i="1" dirty="0"/>
              <a:t>(BTK. KR.)</a:t>
            </a:r>
          </a:p>
          <a:p>
            <a:pPr marL="0" indent="0">
              <a:buNone/>
            </a:pPr>
            <a:r>
              <a:rPr lang="hu-HU" sz="2000" dirty="0"/>
              <a:t>b) személyi szabadságot érintő kényszerintézkedés hatálya alatt állás, más ügyben fogva tartás </a:t>
            </a:r>
            <a:r>
              <a:rPr lang="hu-HU" sz="2000" i="1" dirty="0"/>
              <a:t>(azonnal) BH2023. 122, (őrizetbe vételtől)</a:t>
            </a:r>
          </a:p>
          <a:p>
            <a:pPr marL="0" indent="0">
              <a:buNone/>
            </a:pPr>
            <a:r>
              <a:rPr lang="hu-HU" sz="2000" dirty="0"/>
              <a:t>c)  kommunikációképtelenség, vagy abban súlyos fokban korlátozottság, továbbá – </a:t>
            </a:r>
            <a:r>
              <a:rPr lang="hu-HU" sz="2000" i="1" dirty="0"/>
              <a:t>a beszámítási képességére tekintet nélkül </a:t>
            </a:r>
            <a:r>
              <a:rPr lang="hu-HU" sz="2000" dirty="0"/>
              <a:t>– kóros elmeállapot,</a:t>
            </a:r>
          </a:p>
          <a:p>
            <a:pPr marL="0" indent="0">
              <a:buNone/>
            </a:pPr>
            <a:r>
              <a:rPr lang="hu-HU" sz="2000" dirty="0"/>
              <a:t>d) a magyar nyelvet nem </a:t>
            </a:r>
            <a:r>
              <a:rPr lang="hu-HU" sz="2000" i="1" dirty="0"/>
              <a:t>ismerete</a:t>
            </a:r>
            <a:r>
              <a:rPr lang="hu-HU" sz="2000" dirty="0"/>
              <a:t>,</a:t>
            </a:r>
          </a:p>
          <a:p>
            <a:pPr marL="0" indent="0">
              <a:buNone/>
            </a:pPr>
            <a:r>
              <a:rPr lang="hu-HU" sz="2000" dirty="0"/>
              <a:t>e) </a:t>
            </a:r>
            <a:r>
              <a:rPr lang="hu-HU" sz="2000" i="1" dirty="0"/>
              <a:t>egyéb okból </a:t>
            </a:r>
            <a:r>
              <a:rPr lang="hu-HU" sz="2000" dirty="0"/>
              <a:t>nem képes személyesen védekezni,</a:t>
            </a:r>
          </a:p>
          <a:p>
            <a:pPr marL="0" indent="0">
              <a:buNone/>
            </a:pPr>
            <a:r>
              <a:rPr lang="hu-HU" sz="2000" dirty="0"/>
              <a:t>f) a terhelt vagy a bűncselekmény elkövetésével megalapozottan gyanúsítható személy </a:t>
            </a:r>
            <a:r>
              <a:rPr lang="hu-HU" sz="2000" i="1" dirty="0"/>
              <a:t>indítványára</a:t>
            </a:r>
            <a:r>
              <a:rPr lang="hu-HU" sz="2000" dirty="0"/>
              <a:t>, vagy azért, mert azt egyéb okból </a:t>
            </a:r>
            <a:r>
              <a:rPr lang="hu-HU" sz="2000" i="1" dirty="0"/>
              <a:t>szükségesnek</a:t>
            </a:r>
            <a:r>
              <a:rPr lang="hu-HU" sz="2000" dirty="0"/>
              <a:t> tartotta, védőt rendelt ki, BH2022. 92., BH2020.136: ettől kezdve kötelező, </a:t>
            </a:r>
            <a:r>
              <a:rPr lang="hu-HU" sz="2000" b="1" dirty="0"/>
              <a:t>BH2023. 62? (</a:t>
            </a:r>
            <a:r>
              <a:rPr lang="hu-HU" sz="2000" b="1" dirty="0" err="1"/>
              <a:t>köv.dia</a:t>
            </a:r>
            <a:r>
              <a:rPr lang="hu-HU" sz="2000" b="1" dirty="0"/>
              <a:t>) </a:t>
            </a:r>
            <a:endParaRPr lang="hu-HU" sz="2000" dirty="0"/>
          </a:p>
          <a:p>
            <a:pPr marL="0" indent="0">
              <a:buNone/>
            </a:pPr>
            <a:r>
              <a:rPr lang="hu-HU" sz="2000" dirty="0"/>
              <a:t>g) e törvény erről külön rendelkezik.  </a:t>
            </a:r>
          </a:p>
        </p:txBody>
      </p:sp>
    </p:spTree>
    <p:extLst>
      <p:ext uri="{BB962C8B-B14F-4D97-AF65-F5344CB8AC3E}">
        <p14:creationId xmlns:p14="http://schemas.microsoft.com/office/powerpoint/2010/main" val="41619589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B14F8A26-8256-AE59-FDAE-58294B741746}"/>
              </a:ext>
            </a:extLst>
          </p:cNvPr>
          <p:cNvSpPr txBox="1"/>
          <p:nvPr/>
        </p:nvSpPr>
        <p:spPr>
          <a:xfrm>
            <a:off x="196645" y="425934"/>
            <a:ext cx="11995355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800" b="1" i="1" u="sng" dirty="0"/>
              <a:t>BH2023. 62. </a:t>
            </a:r>
            <a:r>
              <a:rPr lang="hu-HU" sz="2400" u="sng" dirty="0"/>
              <a:t>ha a másodfokú bíróság a nyilvános ülés kitűzésének mellőzésével a törvényi feltételek hiányában megtartott tanácsülésen hozza meg ügydöntő határozatát, az egy tekintet alá esik azzal, mintha a nyilvános ülést szabályszerű idézés hiányában tartotta volna meg a terhelt vagy a kötelező jelenléttel érintett védő távollétében.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Dr. J. Á. Az elsőfokú ítéletet követően nyújtotta be meghatalmazását a járásbírósághoz. Ezzel párhuzamosan a törvényszék előtt folyamatban lévő másodfokú eljárásban megillette a jogosultság a nyilvános ülés kitűzésének indítványozására. Az indítvány előterjesztésének előfeltételeként jelentkező értesítése azonban nem történt meg, mert a törvényszék a védői meghatalmazás benyújtásáról nem szerzett tudomást. Az értesítés elmaradása pedig elzárta a védőt a személyes részvételével megtartott nyilvános ülés kitűzésének indítványozásától.</a:t>
            </a:r>
          </a:p>
        </p:txBody>
      </p:sp>
    </p:spTree>
    <p:extLst>
      <p:ext uri="{BB962C8B-B14F-4D97-AF65-F5344CB8AC3E}">
        <p14:creationId xmlns:p14="http://schemas.microsoft.com/office/powerpoint/2010/main" val="19353776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3408BD53-EB52-5FF1-94C4-C01B437E5230}"/>
              </a:ext>
            </a:extLst>
          </p:cNvPr>
          <p:cNvSpPr txBox="1"/>
          <p:nvPr/>
        </p:nvSpPr>
        <p:spPr>
          <a:xfrm>
            <a:off x="206477" y="157316"/>
            <a:ext cx="1183803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400" dirty="0"/>
              <a:t>A büntetőeljárásban kötelező a védő részvétele, ha a bíróság a terhelt indítványára vagy azért, mert egyéb okból szükségesnek tartja, védőt rendelt ki. Ha tehát a terhelt a védő kirendelésére indítványt tesz, és nincs meghatalmazott védője, úgy a védő kirendelését nem lehet megtagadni; a védő kirendelését követően pedig a védő részvétele az eljárásban, jelenléte a tárgyaláson – és a másodfokú nyilvános ülésen – kötelező . 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A terhelt a védői részvétel iránti igényét azonban nem kizárólag a védő kirendelésének indítványozásával tudja kifejezni, hanem a védelem ellátására szóló ügyvédi meghatalmazás útján is.</a:t>
            </a:r>
          </a:p>
          <a:p>
            <a:pPr algn="just"/>
            <a:endParaRPr lang="hu-HU" sz="2400" dirty="0"/>
          </a:p>
          <a:p>
            <a:pPr algn="just"/>
            <a:r>
              <a:rPr lang="hu-HU" sz="2400" dirty="0"/>
              <a:t>A védő meghatalmazása pontosan ugyanazt a terhelti akaratot tükrözi, mint a védő kirendelése iránti indítványtétel. Mind a kirendelés iránti indítvány, mind a meghatalmazás ugyanarra az eredményre vezet: az indítvány teljesítése, illetve a meghatalmazás csatolása nyomán a továbbiakban védő jár el a terhelt védelmében.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706383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DABB39AC-3803-E6FF-517C-B60C1463F7CF}"/>
              </a:ext>
            </a:extLst>
          </p:cNvPr>
          <p:cNvSpPr txBox="1"/>
          <p:nvPr/>
        </p:nvSpPr>
        <p:spPr>
          <a:xfrm>
            <a:off x="108155" y="147484"/>
            <a:ext cx="1190686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dirty="0"/>
              <a:t>Különbség legfeljebb annyi lehet, hogy mivel a meghatalmazás a terhelt akaratához kötött, amennyiben a védő nem jelenik meg a részvétel lehetőségével járó eljárási cselekményen vagy egyébként nem jár el, a terhelt attól – kifejezett nyilatkozattal – eltekinthet. Jelen esetben azonban erre nem került sor.</a:t>
            </a:r>
          </a:p>
          <a:p>
            <a:pPr algn="just"/>
            <a:endParaRPr lang="hu-HU" sz="2000" dirty="0"/>
          </a:p>
          <a:p>
            <a:pPr algn="just"/>
            <a:r>
              <a:rPr lang="hu-HU" sz="2000" dirty="0"/>
              <a:t>A kirendelt és a meghatalmazott védő eljárási jogai és kötelezettségei pedig azonosak. Következésképpen, azonos eljárásjogi következményekkel jár, ha a másodfokú bíróság – akár adminisztratív okból, önhibáján kívül – elmulasztja értesíteni a védőt az elsőfokú ítélet ellen bejelentett fellebbezés(</a:t>
            </a:r>
            <a:r>
              <a:rPr lang="hu-HU" sz="2000" dirty="0" err="1"/>
              <a:t>ek</a:t>
            </a:r>
            <a:r>
              <a:rPr lang="hu-HU" sz="2000" dirty="0"/>
              <a:t>) tanácsülésen történő elbírálásáról és a tanácsülés kitűzéséről, egyúttal a nyilvános ülés vagy tárgyalás tartásának indítványozása iránti jogáról, legyen szó akár kirendelt, akár meghatalmazott védőről.</a:t>
            </a:r>
          </a:p>
          <a:p>
            <a:pPr algn="just"/>
            <a:endParaRPr lang="hu-HU" sz="2000" dirty="0"/>
          </a:p>
          <a:p>
            <a:pPr algn="just"/>
            <a:r>
              <a:rPr lang="hu-HU" sz="2000" dirty="0"/>
              <a:t>Amiként tehát a védő kirendelése érdekében megtett indítvány nyomán a védői részvétel a büntetőeljárásban a Be. 44. § a)–e) és g) pontjában meghatározott esetkörökön túl is kötelezővé lesz, a védői meghatalmazás csatolása is ugyanezzel a következménnyel jár.</a:t>
            </a:r>
          </a:p>
          <a:p>
            <a:pPr algn="just"/>
            <a:endParaRPr lang="hu-HU" sz="2000" dirty="0"/>
          </a:p>
          <a:p>
            <a:pPr algn="just"/>
            <a:r>
              <a:rPr lang="hu-HU" sz="2000" dirty="0"/>
              <a:t>A Be. 598. § (5) bekezdésében írt értesítés elmaradásával ezért a védő olyan eljárási cselekmény – nyilvános ülés – kitűzésének indítványozásától esett el, amely nyilvános ülés a távollétében nem lett volna megtartható, azaz, amelyen a jelenléte kötelező lett volna.</a:t>
            </a:r>
          </a:p>
          <a:p>
            <a:endParaRPr lang="hu-HU" sz="2000" dirty="0"/>
          </a:p>
          <a:p>
            <a:r>
              <a:rPr lang="hu-HU" sz="2000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3232029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4096ACD4-8D26-3409-0FC4-B93167C84489}"/>
              </a:ext>
            </a:extLst>
          </p:cNvPr>
          <p:cNvSpPr txBox="1"/>
          <p:nvPr/>
        </p:nvSpPr>
        <p:spPr>
          <a:xfrm>
            <a:off x="0" y="106859"/>
            <a:ext cx="1186753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2800" dirty="0"/>
          </a:p>
          <a:p>
            <a:endParaRPr lang="hu-HU" sz="2800" dirty="0"/>
          </a:p>
          <a:p>
            <a:r>
              <a:rPr lang="hu-HU" sz="2800" dirty="0"/>
              <a:t>BH2023. 62. ?                  BH2017. 45. </a:t>
            </a:r>
          </a:p>
          <a:p>
            <a:endParaRPr lang="hu-HU" sz="2800" dirty="0"/>
          </a:p>
          <a:p>
            <a:r>
              <a:rPr lang="hu-HU" sz="2800" dirty="0"/>
              <a:t>A védő tárgyalási távollétére alapított, felülvizsgálati okot is képező abszolút eljárási szabálysértésre hivatkozás csak akkor lehet alapos, ha az adott ügyben a védelem kötelező volt.</a:t>
            </a:r>
          </a:p>
          <a:p>
            <a:endParaRPr lang="hu-HU" sz="2800" dirty="0"/>
          </a:p>
          <a:p>
            <a:r>
              <a:rPr lang="hu-HU" i="1" dirty="0"/>
              <a:t>A Be. értelmében kötelező</a:t>
            </a:r>
          </a:p>
          <a:p>
            <a:endParaRPr lang="hu-HU" dirty="0"/>
          </a:p>
        </p:txBody>
      </p:sp>
      <p:sp>
        <p:nvSpPr>
          <p:cNvPr id="3" name="Nyíl: balra-jobbra mutató 2">
            <a:extLst>
              <a:ext uri="{FF2B5EF4-FFF2-40B4-BE49-F238E27FC236}">
                <a16:creationId xmlns:a16="http://schemas.microsoft.com/office/drawing/2014/main" id="{0B602471-B843-1486-B3C8-882FCB39471B}"/>
              </a:ext>
            </a:extLst>
          </p:cNvPr>
          <p:cNvSpPr/>
          <p:nvPr/>
        </p:nvSpPr>
        <p:spPr>
          <a:xfrm>
            <a:off x="2330246" y="1160206"/>
            <a:ext cx="629264" cy="45719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5" name="Egyenes összekötő nyíllal 4">
            <a:extLst>
              <a:ext uri="{FF2B5EF4-FFF2-40B4-BE49-F238E27FC236}">
                <a16:creationId xmlns:a16="http://schemas.microsoft.com/office/drawing/2014/main" id="{7D3F024A-1111-E2B5-8233-3A1935D7E363}"/>
              </a:ext>
            </a:extLst>
          </p:cNvPr>
          <p:cNvCxnSpPr/>
          <p:nvPr/>
        </p:nvCxnSpPr>
        <p:spPr>
          <a:xfrm>
            <a:off x="2871019" y="403123"/>
            <a:ext cx="0" cy="3244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1225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0C45619B-7F5B-5DB8-3033-DEF40664A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hu-HU" sz="4000">
                <a:solidFill>
                  <a:srgbClr val="FFFFFF"/>
                </a:solidFill>
              </a:rPr>
              <a:t>Ha nem kötelező a védő részvétele</a:t>
            </a:r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CD6D4A6C-F318-6C6B-D244-8F92164D9F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915247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44837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DD08269-F58C-0560-4A19-B72D99B36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2103510" cy="352630"/>
          </a:xfr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hu-HU" dirty="0"/>
              <a:t>ugyanazon e-i szakasz + ismételten+8 napon belül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F59EC14-BB47-3480-56B8-D40689FEC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06" y="943897"/>
            <a:ext cx="11933904" cy="5771535"/>
          </a:xfrm>
        </p:spPr>
        <p:txBody>
          <a:bodyPr/>
          <a:lstStyle/>
          <a:p>
            <a:r>
              <a:rPr lang="hu-HU" dirty="0"/>
              <a:t>meghat.       visszavonja	</a:t>
            </a:r>
            <a:r>
              <a:rPr lang="hu-HU" dirty="0" err="1"/>
              <a:t>kir</a:t>
            </a:r>
            <a:r>
              <a:rPr lang="hu-HU" dirty="0"/>
              <a:t>. + </a:t>
            </a:r>
            <a:r>
              <a:rPr lang="hu-HU" dirty="0" err="1"/>
              <a:t>kij</a:t>
            </a:r>
            <a:r>
              <a:rPr lang="hu-HU" dirty="0"/>
              <a:t>.	</a:t>
            </a:r>
            <a:r>
              <a:rPr lang="hu-HU" dirty="0" err="1"/>
              <a:t>bef</a:t>
            </a:r>
            <a:r>
              <a:rPr lang="hu-HU" dirty="0"/>
              <a:t>. </a:t>
            </a:r>
          </a:p>
          <a:p>
            <a:endParaRPr lang="hu-HU" dirty="0"/>
          </a:p>
          <a:p>
            <a:r>
              <a:rPr lang="hu-HU" dirty="0" err="1"/>
              <a:t>kir</a:t>
            </a:r>
            <a:r>
              <a:rPr lang="hu-HU" dirty="0"/>
              <a:t>.	meghat.	marad a </a:t>
            </a:r>
            <a:r>
              <a:rPr lang="hu-HU" dirty="0" err="1"/>
              <a:t>kir</a:t>
            </a:r>
            <a:r>
              <a:rPr lang="hu-HU" dirty="0"/>
              <a:t>. is (felmenthető)	perbeszédre 1x	</a:t>
            </a:r>
            <a:r>
              <a:rPr lang="hu-HU" sz="2800" dirty="0"/>
              <a:t> 		</a:t>
            </a:r>
            <a:r>
              <a:rPr lang="hu-HU" dirty="0"/>
              <a:t> (</a:t>
            </a:r>
            <a:r>
              <a:rPr lang="hu-HU" dirty="0" err="1"/>
              <a:t>kir</a:t>
            </a:r>
            <a:r>
              <a:rPr lang="hu-HU" dirty="0"/>
              <a:t>.+</a:t>
            </a:r>
            <a:r>
              <a:rPr lang="hu-HU" dirty="0" err="1"/>
              <a:t>mh</a:t>
            </a:r>
            <a:r>
              <a:rPr lang="hu-HU" dirty="0"/>
              <a:t>.) </a:t>
            </a:r>
            <a:r>
              <a:rPr lang="hu-HU" sz="2800" dirty="0"/>
              <a:t>						</a:t>
            </a:r>
            <a:r>
              <a:rPr lang="hu-HU" dirty="0"/>
              <a:t>perbeszéd és </a:t>
            </a:r>
            <a:r>
              <a:rPr lang="hu-HU" dirty="0" err="1"/>
              <a:t>bef</a:t>
            </a:r>
            <a:r>
              <a:rPr lang="hu-HU" dirty="0"/>
              <a:t>. </a:t>
            </a:r>
          </a:p>
          <a:p>
            <a:r>
              <a:rPr lang="hu-HU" dirty="0"/>
              <a:t>meghat.	</a:t>
            </a:r>
            <a:r>
              <a:rPr lang="hu-HU" dirty="0" err="1"/>
              <a:t>visszavon+új</a:t>
            </a:r>
            <a:r>
              <a:rPr lang="hu-HU" dirty="0"/>
              <a:t> meghat.(</a:t>
            </a:r>
            <a:r>
              <a:rPr lang="hu-HU" dirty="0" err="1"/>
              <a:t>vez</a:t>
            </a:r>
            <a:r>
              <a:rPr lang="hu-HU" dirty="0"/>
              <a:t>.)	</a:t>
            </a:r>
            <a:r>
              <a:rPr lang="hu-HU" dirty="0" err="1"/>
              <a:t>kir</a:t>
            </a:r>
            <a:r>
              <a:rPr lang="hu-HU" dirty="0"/>
              <a:t>.+</a:t>
            </a:r>
            <a:r>
              <a:rPr lang="hu-HU" dirty="0" err="1"/>
              <a:t>kij</a:t>
            </a:r>
            <a:r>
              <a:rPr lang="hu-HU" dirty="0"/>
              <a:t>.	perbeszédre 1x	 	 (</a:t>
            </a:r>
            <a:r>
              <a:rPr lang="hu-HU" dirty="0" err="1"/>
              <a:t>kir</a:t>
            </a:r>
            <a:r>
              <a:rPr lang="hu-HU" dirty="0"/>
              <a:t>.+</a:t>
            </a:r>
            <a:r>
              <a:rPr lang="hu-HU" dirty="0" err="1"/>
              <a:t>mh</a:t>
            </a:r>
            <a:r>
              <a:rPr lang="hu-HU" dirty="0"/>
              <a:t>). 							perbeszéd és </a:t>
            </a:r>
            <a:r>
              <a:rPr lang="hu-HU" dirty="0" err="1"/>
              <a:t>bef</a:t>
            </a:r>
            <a:r>
              <a:rPr lang="hu-HU" dirty="0"/>
              <a:t>. </a:t>
            </a:r>
          </a:p>
          <a:p>
            <a:endParaRPr lang="hu-HU" dirty="0"/>
          </a:p>
          <a:p>
            <a:r>
              <a:rPr lang="hu-HU" dirty="0"/>
              <a:t>meghat.	új </a:t>
            </a:r>
            <a:r>
              <a:rPr lang="hu-HU" dirty="0" err="1"/>
              <a:t>vez.meghat</a:t>
            </a:r>
            <a:r>
              <a:rPr lang="hu-HU" dirty="0"/>
              <a:t>.	? (lásd. az előzőt?)</a:t>
            </a:r>
          </a:p>
          <a:p>
            <a:endParaRPr lang="hu-HU" sz="2800" dirty="0"/>
          </a:p>
          <a:p>
            <a:pPr marL="0" indent="0">
              <a:buNone/>
            </a:pPr>
            <a:endParaRPr lang="hu-HU" dirty="0"/>
          </a:p>
          <a:p>
            <a:endParaRPr lang="hu-HU" sz="2800" dirty="0"/>
          </a:p>
          <a:p>
            <a:pPr marL="3657600" lvl="8" indent="0">
              <a:buNone/>
            </a:pPr>
            <a:endParaRPr lang="hu-HU" sz="2800" dirty="0"/>
          </a:p>
        </p:txBody>
      </p:sp>
      <p:cxnSp>
        <p:nvCxnSpPr>
          <p:cNvPr id="5" name="Egyenes összekötő nyíllal 4">
            <a:extLst>
              <a:ext uri="{FF2B5EF4-FFF2-40B4-BE49-F238E27FC236}">
                <a16:creationId xmlns:a16="http://schemas.microsoft.com/office/drawing/2014/main" id="{2CD8D984-6EEB-FA83-6201-22335A491820}"/>
              </a:ext>
            </a:extLst>
          </p:cNvPr>
          <p:cNvCxnSpPr/>
          <p:nvPr/>
        </p:nvCxnSpPr>
        <p:spPr>
          <a:xfrm>
            <a:off x="1799303" y="1209366"/>
            <a:ext cx="36379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nyíllal 6">
            <a:extLst>
              <a:ext uri="{FF2B5EF4-FFF2-40B4-BE49-F238E27FC236}">
                <a16:creationId xmlns:a16="http://schemas.microsoft.com/office/drawing/2014/main" id="{13481C3B-9C68-AAD1-9DA0-46702E3520EB}"/>
              </a:ext>
            </a:extLst>
          </p:cNvPr>
          <p:cNvCxnSpPr/>
          <p:nvPr/>
        </p:nvCxnSpPr>
        <p:spPr>
          <a:xfrm>
            <a:off x="4129548" y="1209366"/>
            <a:ext cx="5801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>
            <a:extLst>
              <a:ext uri="{FF2B5EF4-FFF2-40B4-BE49-F238E27FC236}">
                <a16:creationId xmlns:a16="http://schemas.microsoft.com/office/drawing/2014/main" id="{FFC59D95-A378-78F9-5B7B-B8A6E8E3E654}"/>
              </a:ext>
            </a:extLst>
          </p:cNvPr>
          <p:cNvCxnSpPr/>
          <p:nvPr/>
        </p:nvCxnSpPr>
        <p:spPr>
          <a:xfrm>
            <a:off x="6096000" y="1209366"/>
            <a:ext cx="42278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>
            <a:extLst>
              <a:ext uri="{FF2B5EF4-FFF2-40B4-BE49-F238E27FC236}">
                <a16:creationId xmlns:a16="http://schemas.microsoft.com/office/drawing/2014/main" id="{5BE24618-C776-B89A-52C7-D82E42393662}"/>
              </a:ext>
            </a:extLst>
          </p:cNvPr>
          <p:cNvCxnSpPr/>
          <p:nvPr/>
        </p:nvCxnSpPr>
        <p:spPr>
          <a:xfrm>
            <a:off x="943897" y="2212258"/>
            <a:ext cx="19664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nyíllal 12">
            <a:extLst>
              <a:ext uri="{FF2B5EF4-FFF2-40B4-BE49-F238E27FC236}">
                <a16:creationId xmlns:a16="http://schemas.microsoft.com/office/drawing/2014/main" id="{66AD8F3B-0926-C763-2932-F38F31B420CE}"/>
              </a:ext>
            </a:extLst>
          </p:cNvPr>
          <p:cNvCxnSpPr/>
          <p:nvPr/>
        </p:nvCxnSpPr>
        <p:spPr>
          <a:xfrm>
            <a:off x="2536723" y="2212258"/>
            <a:ext cx="37362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>
            <a:extLst>
              <a:ext uri="{FF2B5EF4-FFF2-40B4-BE49-F238E27FC236}">
                <a16:creationId xmlns:a16="http://schemas.microsoft.com/office/drawing/2014/main" id="{6828AE21-667D-F943-9A8E-92FF8B7E3F4B}"/>
              </a:ext>
            </a:extLst>
          </p:cNvPr>
          <p:cNvCxnSpPr/>
          <p:nvPr/>
        </p:nvCxnSpPr>
        <p:spPr>
          <a:xfrm>
            <a:off x="7285703" y="2212258"/>
            <a:ext cx="27530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B3580001-9BEA-B3C2-4F83-EECC2DE5FC65}"/>
              </a:ext>
            </a:extLst>
          </p:cNvPr>
          <p:cNvCxnSpPr/>
          <p:nvPr/>
        </p:nvCxnSpPr>
        <p:spPr>
          <a:xfrm>
            <a:off x="7285703" y="2389239"/>
            <a:ext cx="275303" cy="2458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nyíllal 20">
            <a:extLst>
              <a:ext uri="{FF2B5EF4-FFF2-40B4-BE49-F238E27FC236}">
                <a16:creationId xmlns:a16="http://schemas.microsoft.com/office/drawing/2014/main" id="{789D87F9-FE6C-CC33-4FBE-A084B59C89F9}"/>
              </a:ext>
            </a:extLst>
          </p:cNvPr>
          <p:cNvCxnSpPr/>
          <p:nvPr/>
        </p:nvCxnSpPr>
        <p:spPr>
          <a:xfrm>
            <a:off x="1799303" y="3061252"/>
            <a:ext cx="2879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>
            <a:extLst>
              <a:ext uri="{FF2B5EF4-FFF2-40B4-BE49-F238E27FC236}">
                <a16:creationId xmlns:a16="http://schemas.microsoft.com/office/drawing/2014/main" id="{4FB4D669-4367-6B5B-D1CE-1E6ADAF470E5}"/>
              </a:ext>
            </a:extLst>
          </p:cNvPr>
          <p:cNvCxnSpPr/>
          <p:nvPr/>
        </p:nvCxnSpPr>
        <p:spPr>
          <a:xfrm>
            <a:off x="6231835" y="3101009"/>
            <a:ext cx="39756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nyíllal 24">
            <a:extLst>
              <a:ext uri="{FF2B5EF4-FFF2-40B4-BE49-F238E27FC236}">
                <a16:creationId xmlns:a16="http://schemas.microsoft.com/office/drawing/2014/main" id="{96965A44-98B2-E7A4-9129-362663811419}"/>
              </a:ext>
            </a:extLst>
          </p:cNvPr>
          <p:cNvCxnSpPr/>
          <p:nvPr/>
        </p:nvCxnSpPr>
        <p:spPr>
          <a:xfrm>
            <a:off x="7782339" y="3160643"/>
            <a:ext cx="59634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nyíllal 26">
            <a:extLst>
              <a:ext uri="{FF2B5EF4-FFF2-40B4-BE49-F238E27FC236}">
                <a16:creationId xmlns:a16="http://schemas.microsoft.com/office/drawing/2014/main" id="{A085F6B3-61B3-8941-1BC9-0E945ECB8203}"/>
              </a:ext>
            </a:extLst>
          </p:cNvPr>
          <p:cNvCxnSpPr/>
          <p:nvPr/>
        </p:nvCxnSpPr>
        <p:spPr>
          <a:xfrm>
            <a:off x="7702826" y="3319670"/>
            <a:ext cx="705678" cy="2286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>
            <a:extLst>
              <a:ext uri="{FF2B5EF4-FFF2-40B4-BE49-F238E27FC236}">
                <a16:creationId xmlns:a16="http://schemas.microsoft.com/office/drawing/2014/main" id="{0B5133A7-EDAF-C3DF-4E32-033660F48065}"/>
              </a:ext>
            </a:extLst>
          </p:cNvPr>
          <p:cNvCxnSpPr/>
          <p:nvPr/>
        </p:nvCxnSpPr>
        <p:spPr>
          <a:xfrm>
            <a:off x="1799303" y="4502426"/>
            <a:ext cx="2879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nyíllal 30">
            <a:extLst>
              <a:ext uri="{FF2B5EF4-FFF2-40B4-BE49-F238E27FC236}">
                <a16:creationId xmlns:a16="http://schemas.microsoft.com/office/drawing/2014/main" id="{F94A2A48-FF41-0827-FCED-472D25770455}"/>
              </a:ext>
            </a:extLst>
          </p:cNvPr>
          <p:cNvCxnSpPr/>
          <p:nvPr/>
        </p:nvCxnSpPr>
        <p:spPr>
          <a:xfrm>
            <a:off x="4303643" y="4482548"/>
            <a:ext cx="4969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095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29CB28-B367-A829-2A88-C64E55FD8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4995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védő eljárási </a:t>
            </a:r>
            <a:r>
              <a:rPr lang="hu-HU" dirty="0" err="1"/>
              <a:t>legitimiciója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2C2E46-8DDB-47A0-16CE-A2826E33B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33" y="887286"/>
            <a:ext cx="11927392" cy="597071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b="1" dirty="0"/>
              <a:t>- </a:t>
            </a:r>
            <a:r>
              <a:rPr lang="hu-HU" sz="2400" b="1" u="sng" dirty="0"/>
              <a:t>meghatalmazás</a:t>
            </a:r>
            <a:r>
              <a:rPr lang="hu-HU" sz="2400" dirty="0"/>
              <a:t>					</a:t>
            </a:r>
            <a:r>
              <a:rPr lang="hu-HU" sz="2400" b="1" dirty="0"/>
              <a:t>- </a:t>
            </a:r>
            <a:r>
              <a:rPr lang="hu-HU" sz="2400" b="1" u="sng" dirty="0"/>
              <a:t>kirendelés</a:t>
            </a:r>
          </a:p>
          <a:p>
            <a:pPr marL="0" indent="0">
              <a:buNone/>
            </a:pPr>
            <a:r>
              <a:rPr lang="hu-HU" sz="2400" dirty="0"/>
              <a:t>- Lehet több. 						Nem lehet több.</a:t>
            </a:r>
          </a:p>
          <a:p>
            <a:pPr marL="0" indent="0">
              <a:buNone/>
            </a:pPr>
            <a:endParaRPr lang="hu-HU" sz="2400" dirty="0"/>
          </a:p>
          <a:p>
            <a:pPr>
              <a:buFontTx/>
              <a:buChar char="-"/>
            </a:pPr>
            <a:r>
              <a:rPr lang="hu-HU" sz="2400" dirty="0"/>
              <a:t>Lehet „egykezes”					Lehet „egykezes”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i="1" dirty="0"/>
              <a:t>- Lehet-e </a:t>
            </a:r>
            <a:r>
              <a:rPr lang="hu-HU" sz="2400" i="1" dirty="0" err="1"/>
              <a:t>mindekettő</a:t>
            </a:r>
            <a:r>
              <a:rPr lang="hu-HU" sz="2400" i="1" dirty="0"/>
              <a:t>?</a:t>
            </a:r>
            <a:r>
              <a:rPr lang="hu-HU" sz="2400" dirty="0"/>
              <a:t>		- nem (relatív e. </a:t>
            </a:r>
            <a:r>
              <a:rPr lang="hu-HU" sz="2400" dirty="0" err="1"/>
              <a:t>szabs</a:t>
            </a:r>
            <a:r>
              <a:rPr lang="hu-HU" sz="2400" dirty="0"/>
              <a:t>., EBH2000. 294.)</a:t>
            </a:r>
          </a:p>
          <a:p>
            <a:pPr marL="0" indent="0">
              <a:buNone/>
            </a:pPr>
            <a:r>
              <a:rPr lang="hu-HU" sz="2400" dirty="0"/>
              <a:t>					- igen  (tv-i feltételek esetén bent tartás </a:t>
            </a:r>
            <a:r>
              <a:rPr lang="hu-HU" sz="2400" dirty="0" err="1"/>
              <a:t>lsd</a:t>
            </a:r>
            <a:r>
              <a:rPr lang="hu-HU" sz="2400" dirty="0"/>
              <a:t>. később)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/>
              <a:t>- Ha egyik sincs: Bfv.II.1228/2021/7. (irodagondnok)						</a:t>
            </a:r>
          </a:p>
        </p:txBody>
      </p:sp>
      <p:cxnSp>
        <p:nvCxnSpPr>
          <p:cNvPr id="7" name="Egyenes összekötő nyíllal 6">
            <a:extLst>
              <a:ext uri="{FF2B5EF4-FFF2-40B4-BE49-F238E27FC236}">
                <a16:creationId xmlns:a16="http://schemas.microsoft.com/office/drawing/2014/main" id="{5D604F3B-04A8-9516-4C6A-B4DE91487940}"/>
              </a:ext>
            </a:extLst>
          </p:cNvPr>
          <p:cNvCxnSpPr>
            <a:cxnSpLocks/>
          </p:cNvCxnSpPr>
          <p:nvPr/>
        </p:nvCxnSpPr>
        <p:spPr>
          <a:xfrm flipH="1">
            <a:off x="2624930" y="818011"/>
            <a:ext cx="1005840" cy="7315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>
            <a:extLst>
              <a:ext uri="{FF2B5EF4-FFF2-40B4-BE49-F238E27FC236}">
                <a16:creationId xmlns:a16="http://schemas.microsoft.com/office/drawing/2014/main" id="{93214578-22BD-123C-E6B8-340ABA9DB1FD}"/>
              </a:ext>
            </a:extLst>
          </p:cNvPr>
          <p:cNvCxnSpPr>
            <a:cxnSpLocks/>
          </p:cNvCxnSpPr>
          <p:nvPr/>
        </p:nvCxnSpPr>
        <p:spPr>
          <a:xfrm>
            <a:off x="5417500" y="832581"/>
            <a:ext cx="1255776" cy="7772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nyíllal 4">
            <a:extLst>
              <a:ext uri="{FF2B5EF4-FFF2-40B4-BE49-F238E27FC236}">
                <a16:creationId xmlns:a16="http://schemas.microsoft.com/office/drawing/2014/main" id="{E88F65DB-1477-239A-7EA8-F2D390F3ED44}"/>
              </a:ext>
            </a:extLst>
          </p:cNvPr>
          <p:cNvCxnSpPr/>
          <p:nvPr/>
        </p:nvCxnSpPr>
        <p:spPr>
          <a:xfrm flipV="1">
            <a:off x="1396181" y="1818968"/>
            <a:ext cx="5102942" cy="33036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>
            <a:extLst>
              <a:ext uri="{FF2B5EF4-FFF2-40B4-BE49-F238E27FC236}">
                <a16:creationId xmlns:a16="http://schemas.microsoft.com/office/drawing/2014/main" id="{AF47E211-4B21-1AB8-10C3-AC99E7995AB7}"/>
              </a:ext>
            </a:extLst>
          </p:cNvPr>
          <p:cNvCxnSpPr/>
          <p:nvPr/>
        </p:nvCxnSpPr>
        <p:spPr>
          <a:xfrm flipV="1">
            <a:off x="1081548" y="1740310"/>
            <a:ext cx="137652" cy="34117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2158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A9A24D9-39E3-96DF-E2C1-3AE291449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4914"/>
          </a:xfrm>
        </p:spPr>
        <p:txBody>
          <a:bodyPr/>
          <a:lstStyle/>
          <a:p>
            <a:pPr algn="ctr"/>
            <a:r>
              <a:rPr lang="hu-HU" dirty="0"/>
              <a:t>Idézés - értesítés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9221F6-DC75-1CE6-0D76-BC320E4A8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141" y="1170040"/>
            <a:ext cx="11788877" cy="5456902"/>
          </a:xfrm>
        </p:spPr>
        <p:txBody>
          <a:bodyPr>
            <a:normAutofit lnSpcReduction="10000"/>
          </a:bodyPr>
          <a:lstStyle/>
          <a:p>
            <a:r>
              <a:rPr lang="hu-HU" dirty="0"/>
              <a:t>Csak ha kötelező a jelenléte! Egyébként nem szabályos            a távolmaradásnak nem lehet következménye! A védő csak ekkor élhet kézbesítési kifogással (önhibán kívüli ok miatt nem)!</a:t>
            </a:r>
          </a:p>
          <a:p>
            <a:r>
              <a:rPr lang="hu-HU" dirty="0"/>
              <a:t>Ha a védő szabályszerű idézés ellenére nem jelenik meg és a helyettesítéséről nem gondoskodik, rendbírsággal sújtható, valamint az okozott bűnügyi költség megtérítésére kell kötelezni.</a:t>
            </a:r>
          </a:p>
          <a:p>
            <a:pPr marL="0" indent="0">
              <a:buNone/>
            </a:pPr>
            <a:r>
              <a:rPr lang="hu-HU" dirty="0"/>
              <a:t>Ezek a jogkövetkezmények nem alkalmazhatók, ha a védő mihelyt az akadály a tudomására jut, haladéktalanul kimenti magát, vagy ha ez nem lehetséges, a mulasztását az akadály megszűnése után nyomban, alapos okkal igazolja.</a:t>
            </a:r>
          </a:p>
          <a:p>
            <a:r>
              <a:rPr lang="hu-HU" dirty="0"/>
              <a:t> Ha az idézett önhibájából olyan állapotban jelenik meg, hogy az eljárási kötelezettségeit nem képes teljesíteni, továbbá az eljárási cselekményről engedély nélkül távozik, eljárási kötelezettségének teljesítése érdekében</a:t>
            </a:r>
          </a:p>
          <a:p>
            <a:pPr marL="0" indent="0">
              <a:buNone/>
            </a:pPr>
            <a:r>
              <a:rPr lang="hu-HU" dirty="0"/>
              <a:t>a védő rendbírsággal sújtható.</a:t>
            </a:r>
          </a:p>
          <a:p>
            <a:endParaRPr lang="hu-HU" dirty="0"/>
          </a:p>
        </p:txBody>
      </p:sp>
      <p:cxnSp>
        <p:nvCxnSpPr>
          <p:cNvPr id="5" name="Egyenes összekötő nyíllal 4">
            <a:extLst>
              <a:ext uri="{FF2B5EF4-FFF2-40B4-BE49-F238E27FC236}">
                <a16:creationId xmlns:a16="http://schemas.microsoft.com/office/drawing/2014/main" id="{72F68EE6-64A5-F9E2-5983-C9D4EB6CE6E9}"/>
              </a:ext>
            </a:extLst>
          </p:cNvPr>
          <p:cNvCxnSpPr>
            <a:cxnSpLocks/>
          </p:cNvCxnSpPr>
          <p:nvPr/>
        </p:nvCxnSpPr>
        <p:spPr>
          <a:xfrm flipH="1">
            <a:off x="2330245" y="767583"/>
            <a:ext cx="1691148" cy="4024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Nyíl: jobbra mutató 5">
            <a:extLst>
              <a:ext uri="{FF2B5EF4-FFF2-40B4-BE49-F238E27FC236}">
                <a16:creationId xmlns:a16="http://schemas.microsoft.com/office/drawing/2014/main" id="{DB1C5B24-F110-FE16-93B2-4D7E6770B0F5}"/>
              </a:ext>
            </a:extLst>
          </p:cNvPr>
          <p:cNvSpPr/>
          <p:nvPr/>
        </p:nvSpPr>
        <p:spPr>
          <a:xfrm>
            <a:off x="8967019" y="1316193"/>
            <a:ext cx="648929" cy="1278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43737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028CD7-182F-7124-CC92-4AD9F0103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5146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/>
              <a:t>Bírói gyakorlat a védő </a:t>
            </a:r>
            <a:r>
              <a:rPr lang="hu-HU" sz="3600" b="1" dirty="0" err="1"/>
              <a:t>rendbírságolhatóságát</a:t>
            </a:r>
            <a:r>
              <a:rPr lang="hu-HU" sz="3600" b="1" dirty="0"/>
              <a:t> illetően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88985CB-2446-9CD1-D7AE-8ED79157F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55" y="737420"/>
            <a:ext cx="11956026" cy="5928852"/>
          </a:xfrm>
        </p:spPr>
        <p:txBody>
          <a:bodyPr>
            <a:normAutofit/>
          </a:bodyPr>
          <a:lstStyle/>
          <a:p>
            <a:r>
              <a:rPr lang="hu-HU" dirty="0"/>
              <a:t>BH2022. 233: A védő a 15 napos felmondási idő alatt köteles eljárni.</a:t>
            </a:r>
          </a:p>
          <a:p>
            <a:r>
              <a:rPr lang="hu-HU" dirty="0"/>
              <a:t>BH2019. 100: Akkor lehetnek a mulasztásnak jogkövetkezményei, ha az idézés szabályszerű.</a:t>
            </a:r>
          </a:p>
          <a:p>
            <a:r>
              <a:rPr lang="hu-HU" dirty="0"/>
              <a:t>BH2014. 237: Az eljárási kötelezettségek teljesítésére alkalmatlan állapot fogalmába sorolható az érdemi tárgyalás védő által oly módon történő akadályozása is, ha a tárgyaláson felkészületlensége miatt perbeszédet mondani képtelen, annak ellenére, hogy megállapítható, kellő ideje volt az ügy megismerésére. ​ De! IH2023. 6. nem számíthatott rá.</a:t>
            </a:r>
          </a:p>
          <a:p>
            <a:r>
              <a:rPr lang="hu-HU" dirty="0"/>
              <a:t>BH2009. 350: Ha a kimentés előzetes, de nem haladéktalan, akkor nem alkalmas a mulasztás következményeinek elhárítására</a:t>
            </a:r>
          </a:p>
          <a:p>
            <a:r>
              <a:rPr lang="hu-HU" dirty="0"/>
              <a:t>fellebbezés indok elmul.BH2024. 288, 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670886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172D9E-E26A-F3C8-EB0E-8BA0CDDF1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944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/>
              <a:t>Védő a bizonyítási eljárásban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3F55F90-CBC1-4B2A-BF0B-070E68A43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45" y="1091380"/>
            <a:ext cx="11779045" cy="57666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b="1" dirty="0"/>
              <a:t>Bizonyítási indítványok időszerűsége</a:t>
            </a:r>
            <a:r>
              <a:rPr lang="hu-HU" dirty="0"/>
              <a:t>: 	</a:t>
            </a:r>
          </a:p>
          <a:p>
            <a:pPr marL="0" indent="0">
              <a:buNone/>
            </a:pPr>
            <a:r>
              <a:rPr lang="hu-HU" dirty="0"/>
              <a:t>A védő a tárgyalás előkészítése után jogkövetkezmények nélkül akkor terjeszthet elő bizonyítási indítványt, ha</a:t>
            </a:r>
          </a:p>
          <a:p>
            <a:pPr marL="0" indent="0">
              <a:buNone/>
            </a:pPr>
            <a:r>
              <a:rPr lang="hu-HU" dirty="0"/>
              <a:t>a) az indítvány alapjául szolgáló tény vagy bizonyítási eszköz az előkészítő ülést követően </a:t>
            </a:r>
            <a:r>
              <a:rPr lang="hu-HU" b="1" dirty="0"/>
              <a:t>keletkezett</a:t>
            </a:r>
            <a:r>
              <a:rPr lang="hu-HU" dirty="0"/>
              <a:t>, vagy arról az indítványozó </a:t>
            </a:r>
            <a:r>
              <a:rPr lang="hu-HU" b="1" dirty="0"/>
              <a:t>önhibáján kívül </a:t>
            </a:r>
            <a:r>
              <a:rPr lang="hu-HU" dirty="0"/>
              <a:t>az előkészítő ülést követően </a:t>
            </a:r>
            <a:r>
              <a:rPr lang="hu-HU" b="1" dirty="0"/>
              <a:t>szerzett tudomást</a:t>
            </a:r>
            <a:r>
              <a:rPr lang="hu-HU" dirty="0"/>
              <a:t>, vagy</a:t>
            </a:r>
          </a:p>
          <a:p>
            <a:pPr marL="0" indent="0">
              <a:buNone/>
            </a:pPr>
            <a:r>
              <a:rPr lang="hu-HU" dirty="0"/>
              <a:t>b) az indítvány valamely bizonyítási eszköz bizonyító erejének, bizonyítás eredményének </a:t>
            </a:r>
            <a:r>
              <a:rPr lang="hu-HU" b="1" dirty="0"/>
              <a:t>cáfolatára szolgál, </a:t>
            </a:r>
            <a:r>
              <a:rPr lang="hu-HU" dirty="0"/>
              <a:t>feltéve, hogy ennek módja, eszköze csak a lefolytatott </a:t>
            </a:r>
            <a:r>
              <a:rPr lang="hu-HU" b="1" dirty="0"/>
              <a:t>bizonyításból</a:t>
            </a:r>
            <a:r>
              <a:rPr lang="hu-HU" dirty="0"/>
              <a:t> vált számára felismerhetővé.</a:t>
            </a:r>
          </a:p>
          <a:p>
            <a:pPr marL="0" indent="0">
              <a:buNone/>
            </a:pPr>
            <a:r>
              <a:rPr lang="hu-HU" dirty="0"/>
              <a:t>Az (1) bekezdés a) pontja esetén az indítvány az annak alapjául szolgáló tényről vagy bizonyítási eszközről való </a:t>
            </a:r>
            <a:r>
              <a:rPr lang="hu-HU" b="1" dirty="0"/>
              <a:t>tudomásszerzéstől számított tizenöt napon belül </a:t>
            </a:r>
            <a:r>
              <a:rPr lang="hu-HU" dirty="0"/>
              <a:t>terjeszthető elő, </a:t>
            </a:r>
            <a:r>
              <a:rPr lang="hu-HU" b="1" dirty="0"/>
              <a:t>egyidejűleg az indítványozó köteles a tudomásszerzés időpontját és az önhiba hiányát valószínűsíteni.</a:t>
            </a:r>
          </a:p>
          <a:p>
            <a:pPr marL="0" indent="0">
              <a:buNone/>
            </a:pPr>
            <a:r>
              <a:rPr lang="hu-HU" dirty="0"/>
              <a:t>Az (1) bekezdés b) pontja esetén az indítvány a lefolytatott bizonyítástól számított tizenöt napon belül terjeszthető elő, egyidejűleg az indítványozó köteles az indítványozott bizonyítás utólagos felismerhetőségét, és a lefolytatott bizonyítás cáfolatára való alkalmasságát valószínűsíteni</a:t>
            </a:r>
          </a:p>
          <a:p>
            <a:pPr marL="0" indent="0">
              <a:buNone/>
            </a:pPr>
            <a:r>
              <a:rPr lang="hu-HU" dirty="0"/>
              <a:t>A bíróság az (1)–(3) bekezdés rendelkezéseivel ellentétesen előterjesztett indítványnak is helyt ad. Ebben az esetben a bíróság – feltéve, hogy az indítvány előterjesztése az eljárás elhúzására alkalmas –</a:t>
            </a:r>
            <a:r>
              <a:rPr lang="hu-HU" b="1" dirty="0"/>
              <a:t>rendbírsággal</a:t>
            </a:r>
            <a:r>
              <a:rPr lang="hu-HU" dirty="0"/>
              <a:t> sújthatja a védőt.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812695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88BF24D6-EE5E-9BDD-4E58-30EE7F055615}"/>
              </a:ext>
            </a:extLst>
          </p:cNvPr>
          <p:cNvSpPr txBox="1"/>
          <p:nvPr/>
        </p:nvSpPr>
        <p:spPr>
          <a:xfrm>
            <a:off x="226142" y="78658"/>
            <a:ext cx="1181837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Magánszakértői véleményre </a:t>
            </a:r>
            <a:r>
              <a:rPr lang="hu-HU" sz="2400" dirty="0"/>
              <a:t>megbízás: kell hozzá az elutasítás.</a:t>
            </a:r>
          </a:p>
          <a:p>
            <a:endParaRPr lang="hu-HU" sz="2400" dirty="0"/>
          </a:p>
          <a:p>
            <a:r>
              <a:rPr lang="hu-HU" sz="2400" b="1" dirty="0"/>
              <a:t>Vádlott, tanú </a:t>
            </a:r>
            <a:r>
              <a:rPr lang="hu-HU" sz="2400" dirty="0"/>
              <a:t>korábbi vallomásának felolvasását, </a:t>
            </a:r>
            <a:r>
              <a:rPr lang="hu-HU" sz="2400" b="1" dirty="0"/>
              <a:t>iratok</a:t>
            </a:r>
            <a:r>
              <a:rPr lang="hu-HU" sz="2400" dirty="0"/>
              <a:t> meghatározott részének felolvasását indítványozhatja, </a:t>
            </a:r>
            <a:r>
              <a:rPr lang="hu-HU" sz="2400" b="1" dirty="0"/>
              <a:t>kép-hangfelvétel</a:t>
            </a:r>
            <a:r>
              <a:rPr lang="hu-HU" sz="2400" dirty="0"/>
              <a:t> bemutatását indítványozhatja, ezek nem kötelező </a:t>
            </a:r>
            <a:r>
              <a:rPr lang="hu-HU" sz="2400" dirty="0" err="1"/>
              <a:t>erejűek</a:t>
            </a:r>
            <a:r>
              <a:rPr lang="hu-HU" sz="2400" dirty="0"/>
              <a:t>. </a:t>
            </a:r>
            <a:r>
              <a:rPr lang="hu-HU" sz="2400" b="1" dirty="0"/>
              <a:t>Szakértő</a:t>
            </a:r>
            <a:r>
              <a:rPr lang="hu-HU" sz="2400" dirty="0"/>
              <a:t> szakvéleményének felolvasását indítványozhatja, ez kötelező. De ha kérdezni akarja, akkor csak </a:t>
            </a:r>
            <a:r>
              <a:rPr lang="hu-HU" sz="2400" i="1" dirty="0"/>
              <a:t>lehet</a:t>
            </a:r>
            <a:r>
              <a:rPr lang="hu-HU" sz="2400" dirty="0"/>
              <a:t> napolni, megidézni a szakértőt nem kötelező, csak ha szükségesnek tartja a bíróság.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66655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E1B286D9-0060-77D0-A302-0938D9901EE9}"/>
              </a:ext>
            </a:extLst>
          </p:cNvPr>
          <p:cNvSpPr txBox="1"/>
          <p:nvPr/>
        </p:nvSpPr>
        <p:spPr>
          <a:xfrm>
            <a:off x="442452" y="157316"/>
            <a:ext cx="11552903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/>
              <a:t>Egyebek</a:t>
            </a:r>
          </a:p>
          <a:p>
            <a:endParaRPr lang="hu-HU" dirty="0"/>
          </a:p>
          <a:p>
            <a:r>
              <a:rPr lang="hu-HU" sz="2000" b="1" dirty="0"/>
              <a:t>Tárgyalás folytonossága</a:t>
            </a:r>
            <a:r>
              <a:rPr lang="hu-HU" sz="2000" dirty="0"/>
              <a:t>: indítványozhatja a lefolytatott bizonyítási eljárás lényegének ismertetését, bizonyítás felvételét.</a:t>
            </a:r>
          </a:p>
          <a:p>
            <a:endParaRPr lang="hu-HU" sz="2000" dirty="0"/>
          </a:p>
          <a:p>
            <a:r>
              <a:rPr lang="hu-HU" sz="2000" b="1" dirty="0"/>
              <a:t>Jegyzőkönyv</a:t>
            </a:r>
            <a:r>
              <a:rPr lang="hu-HU" sz="2000" dirty="0"/>
              <a:t> kiegészítését és kijavítását illetően:</a:t>
            </a:r>
          </a:p>
          <a:p>
            <a:pPr marL="285750" indent="-285750">
              <a:buFontTx/>
              <a:buChar char="-"/>
            </a:pPr>
            <a:r>
              <a:rPr lang="hu-HU" sz="2000" dirty="0" err="1"/>
              <a:t>jkv</a:t>
            </a:r>
            <a:r>
              <a:rPr lang="hu-HU" sz="2000" dirty="0"/>
              <a:t>. Elkészül: Egyidejűleg vagy 8 napon belül. Egyébként tájékoztatni kell. Egyidejűség esetén az egyidejűleg tett indítvány alapján. Egyébként a megismerést követő 8 napon belül, de az elkészültétől számított 15 napos jogvesztő határidőn belül.</a:t>
            </a:r>
          </a:p>
          <a:p>
            <a:pPr marL="285750" indent="-285750">
              <a:buFontTx/>
              <a:buChar char="-"/>
            </a:pPr>
            <a:endParaRPr lang="hu-HU" sz="2000" dirty="0"/>
          </a:p>
          <a:p>
            <a:r>
              <a:rPr lang="hu-HU" sz="2000" b="1" dirty="0"/>
              <a:t>Perbeszéd</a:t>
            </a:r>
            <a:r>
              <a:rPr lang="hu-HU" sz="2000" dirty="0"/>
              <a:t>: kötelező, félbeszakítható, szó megvonható.</a:t>
            </a:r>
          </a:p>
          <a:p>
            <a:endParaRPr lang="hu-HU" sz="2000" dirty="0"/>
          </a:p>
          <a:p>
            <a:r>
              <a:rPr lang="hu-HU" sz="2000" dirty="0" err="1"/>
              <a:t>Bcs.kifejezés</a:t>
            </a:r>
            <a:r>
              <a:rPr lang="hu-HU" sz="2000" dirty="0"/>
              <a:t>, rendzavarást kelt		ha az eljárás elhúzására irányul, figyelmeztetés után</a:t>
            </a:r>
          </a:p>
          <a:p>
            <a:endParaRPr lang="hu-HU" sz="2000" dirty="0"/>
          </a:p>
          <a:p>
            <a:r>
              <a:rPr lang="hu-HU" sz="2000" b="1" dirty="0"/>
              <a:t>Fellebbezés</a:t>
            </a:r>
            <a:r>
              <a:rPr lang="hu-HU" sz="2000" dirty="0"/>
              <a:t>: milyen okból, milyen célból, az ítélet mely rendelkezése v. az indokolás mely része ellen, mely </a:t>
            </a:r>
            <a:r>
              <a:rPr lang="hu-HU" sz="2000" dirty="0" err="1"/>
              <a:t>bcs</a:t>
            </a:r>
            <a:r>
              <a:rPr lang="hu-HU" sz="2000" dirty="0"/>
              <a:t>. ellen. Más cselekményre, ill. a korlátozott kiterjesztésére nem kerülhet sor., de </a:t>
            </a:r>
            <a:r>
              <a:rPr lang="hu-HU" sz="2000" dirty="0" err="1"/>
              <a:t>észrevételezni</a:t>
            </a:r>
            <a:r>
              <a:rPr lang="hu-HU" sz="2000" dirty="0"/>
              <a:t> lehet!</a:t>
            </a:r>
          </a:p>
          <a:p>
            <a:pPr marL="285750" indent="-285750">
              <a:buFontTx/>
              <a:buChar char="-"/>
            </a:pPr>
            <a:r>
              <a:rPr lang="hu-HU" sz="2000" dirty="0"/>
              <a:t>Új tény, új bizonyíték, csak ha ítélet után keletkezett, ill. szerzett tudomást. </a:t>
            </a:r>
          </a:p>
          <a:p>
            <a:pPr marL="285750" indent="-285750">
              <a:buFontTx/>
              <a:buChar char="-"/>
            </a:pPr>
            <a:r>
              <a:rPr lang="hu-HU" sz="2000" dirty="0"/>
              <a:t>Indokolni kell a </a:t>
            </a:r>
            <a:r>
              <a:rPr lang="hu-HU" sz="2000" dirty="0" err="1"/>
              <a:t>II.ot</a:t>
            </a:r>
            <a:r>
              <a:rPr lang="hu-HU" sz="2000" dirty="0"/>
              <a:t> megelőző 15 napig! Ezért bírságolható! Ha a vezető védő fellebbezett, másik védő fellebbezése nem jogosulttól származik. </a:t>
            </a:r>
            <a:r>
              <a:rPr lang="hu-HU" sz="2000" b="1" u="sng" dirty="0"/>
              <a:t>Szűkíthető, na de milyen eljárásrend szerint?</a:t>
            </a:r>
          </a:p>
          <a:p>
            <a:pPr marL="285750" indent="-285750">
              <a:buFontTx/>
              <a:buChar char="-"/>
            </a:pPr>
            <a:r>
              <a:rPr lang="hu-HU" sz="2000" dirty="0"/>
              <a:t>Visszavonásához kell a vádlott hozzájárulása!</a:t>
            </a:r>
          </a:p>
          <a:p>
            <a:pPr marL="285750" indent="-285750">
              <a:buFontTx/>
              <a:buChar char="-"/>
            </a:pPr>
            <a:endParaRPr lang="hu-HU" dirty="0"/>
          </a:p>
        </p:txBody>
      </p:sp>
      <p:cxnSp>
        <p:nvCxnSpPr>
          <p:cNvPr id="4" name="Egyenes összekötő nyíllal 3">
            <a:extLst>
              <a:ext uri="{FF2B5EF4-FFF2-40B4-BE49-F238E27FC236}">
                <a16:creationId xmlns:a16="http://schemas.microsoft.com/office/drawing/2014/main" id="{B2E85355-7CBD-B2D5-A4BB-FC6DD60D3A57}"/>
              </a:ext>
            </a:extLst>
          </p:cNvPr>
          <p:cNvCxnSpPr/>
          <p:nvPr/>
        </p:nvCxnSpPr>
        <p:spPr>
          <a:xfrm flipH="1">
            <a:off x="2428568" y="3455855"/>
            <a:ext cx="648929" cy="4817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>
            <a:extLst>
              <a:ext uri="{FF2B5EF4-FFF2-40B4-BE49-F238E27FC236}">
                <a16:creationId xmlns:a16="http://schemas.microsoft.com/office/drawing/2014/main" id="{A1CBC487-CC95-67F6-FA6C-F50751F62250}"/>
              </a:ext>
            </a:extLst>
          </p:cNvPr>
          <p:cNvCxnSpPr/>
          <p:nvPr/>
        </p:nvCxnSpPr>
        <p:spPr>
          <a:xfrm>
            <a:off x="5727290" y="3525909"/>
            <a:ext cx="737419" cy="3416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7944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9CFB9260-7C7B-50F0-A1ED-08D42BD42605}"/>
              </a:ext>
            </a:extLst>
          </p:cNvPr>
          <p:cNvSpPr txBox="1"/>
          <p:nvPr/>
        </p:nvSpPr>
        <p:spPr>
          <a:xfrm>
            <a:off x="4162567" y="818984"/>
            <a:ext cx="6714699" cy="31786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Köszönöm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figyelmet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!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Jó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étvágyat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vidám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délutánt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kívánok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!</a:t>
            </a:r>
            <a:endParaRPr lang="hu-HU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hu-HU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hu-HU" sz="48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(Találkozunk a bíróságon! </a:t>
            </a:r>
            <a:r>
              <a:rPr lang="hu-HU" sz="4800" dirty="0">
                <a:solidFill>
                  <a:srgbClr val="FFFF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)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58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668C0A-9AF3-9F2B-2C9E-C5A92FDC5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894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dirty="0"/>
              <a:t>Meghatalmazott védő (bizalmi viszony!)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67A0AD4-4787-C969-B0B0-59BEB3430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142" y="1061884"/>
            <a:ext cx="11720052" cy="5643716"/>
          </a:xfrm>
        </p:spPr>
        <p:txBody>
          <a:bodyPr>
            <a:normAutofit/>
          </a:bodyPr>
          <a:lstStyle/>
          <a:p>
            <a:r>
              <a:rPr lang="hu-HU" dirty="0"/>
              <a:t>A bűncselekmény elkövetésével megalapozottan gyanúsítható személy vagy a terhelt a meghatalmazott védő meghatalmazását bármikor visszavonhatja. Amennyiben az eljárási cselekmény napján vagy az azt megelőző nyolc napon belül, a büntetőeljárás </a:t>
            </a:r>
            <a:r>
              <a:rPr lang="hu-HU" u="sng" dirty="0"/>
              <a:t>ugyanazon szakaszában ismételten</a:t>
            </a:r>
            <a:r>
              <a:rPr lang="hu-HU" dirty="0"/>
              <a:t> vonja vissza a védő meghatalmazását, a bíróság, az ügyészség vagy a nyomozó hatóság </a:t>
            </a:r>
            <a:r>
              <a:rPr lang="hu-HU" u="sng" dirty="0"/>
              <a:t>hivatalból</a:t>
            </a:r>
            <a:r>
              <a:rPr lang="hu-HU" dirty="0"/>
              <a:t> </a:t>
            </a:r>
            <a:r>
              <a:rPr lang="hu-HU" u="sng" dirty="0"/>
              <a:t>haladéktalanul védőt rendel ki</a:t>
            </a:r>
            <a:r>
              <a:rPr lang="hu-HU" dirty="0"/>
              <a:t>. </a:t>
            </a:r>
          </a:p>
          <a:p>
            <a:r>
              <a:rPr lang="hu-HU" sz="2100" dirty="0"/>
              <a:t>A hatóságoknak lehetőségük nyílt az ügyben korábban eljáró meghatalmazott védő kirendelésére, illetve eljárásban tartására, aki az ügyet alaposan ismeri, így nem lenne szükség további felkészülési idő biztosítására. Ebben az esetben a szabad védőválasztáshoz való jog sem sérülne, hiszen a terhelt a kirendeléstől függetlenül másik védőt hatalmazhat meg.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91439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6FE8C9B-C29E-E343-0238-D5DD3551F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dirty="0"/>
              <a:t>A kirendelt védő (hatósági jogviszony, nem bizalmi!)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D5B0C71-250E-3766-57BB-DFC68A223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9" y="1042219"/>
            <a:ext cx="11926529" cy="5633884"/>
          </a:xfrm>
        </p:spPr>
        <p:txBody>
          <a:bodyPr>
            <a:normAutofit/>
          </a:bodyPr>
          <a:lstStyle/>
          <a:p>
            <a:r>
              <a:rPr lang="hu-HU" dirty="0"/>
              <a:t>A hatóság védő kirendeléséről határoz, ha a büntetőeljárásban </a:t>
            </a:r>
            <a:r>
              <a:rPr lang="hu-H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védő részvétele kötelező</a:t>
            </a:r>
            <a:r>
              <a:rPr lang="hu-HU" dirty="0"/>
              <a:t>, és nincs meghatalmazott védő. A kirendelés alapján a védőként eljáró ügyvéd </a:t>
            </a:r>
            <a:r>
              <a:rPr lang="hu-HU" i="1" u="sng" dirty="0"/>
              <a:t>kijelölése</a:t>
            </a:r>
            <a:r>
              <a:rPr lang="hu-HU" dirty="0"/>
              <a:t> – </a:t>
            </a:r>
            <a:r>
              <a:rPr lang="hu-HU" i="1" u="sng" dirty="0"/>
              <a:t>a 45. § (4) bekezdésében foglalt kivétellel </a:t>
            </a:r>
            <a:r>
              <a:rPr lang="hu-HU" dirty="0"/>
              <a:t>– az eljáró székhelye szerint illetékes területi ügyvédi kamara feladata. ​</a:t>
            </a:r>
          </a:p>
          <a:p>
            <a:r>
              <a:rPr lang="hu-HU" dirty="0"/>
              <a:t>A védő kirendelése, illetve kijelölése ellen nincs helye jogorvoslatnak. A </a:t>
            </a:r>
            <a:r>
              <a:rPr lang="hu-HU" u="sng" dirty="0"/>
              <a:t>terhelt</a:t>
            </a:r>
            <a:r>
              <a:rPr lang="hu-HU" dirty="0"/>
              <a:t> indokoltan </a:t>
            </a:r>
            <a:r>
              <a:rPr lang="hu-HU" u="sng" dirty="0"/>
              <a:t>más védő </a:t>
            </a:r>
            <a:r>
              <a:rPr lang="hu-HU" i="1" dirty="0"/>
              <a:t>kijelölését</a:t>
            </a:r>
            <a:r>
              <a:rPr lang="hu-HU" dirty="0"/>
              <a:t> indítványozhatja, a kirendelt </a:t>
            </a:r>
            <a:r>
              <a:rPr lang="hu-HU" u="sng" dirty="0"/>
              <a:t>védő</a:t>
            </a:r>
            <a:r>
              <a:rPr lang="hu-HU" dirty="0"/>
              <a:t> indokolt esetben indítványozhatja a </a:t>
            </a:r>
            <a:r>
              <a:rPr lang="hu-HU" u="sng" dirty="0"/>
              <a:t>felmentését a kirendelés alól</a:t>
            </a:r>
            <a:r>
              <a:rPr lang="hu-HU" dirty="0"/>
              <a:t>. </a:t>
            </a:r>
          </a:p>
          <a:p>
            <a:r>
              <a:rPr lang="hu-HU" i="1" dirty="0"/>
              <a:t>Mikor lehet hivatalból? (a kirendelés oka megszűnt). Már lehet egyszerűsített telekommunikációs jelenlét bárhonnan… Fellebbezhető.  </a:t>
            </a:r>
          </a:p>
        </p:txBody>
      </p:sp>
    </p:spTree>
    <p:extLst>
      <p:ext uri="{BB962C8B-B14F-4D97-AF65-F5344CB8AC3E}">
        <p14:creationId xmlns:p14="http://schemas.microsoft.com/office/powerpoint/2010/main" val="2038860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A4A5A2CA-8CB9-CDAD-E1F8-F28B92F2E5E2}"/>
              </a:ext>
            </a:extLst>
          </p:cNvPr>
          <p:cNvSpPr txBox="1"/>
          <p:nvPr/>
        </p:nvSpPr>
        <p:spPr>
          <a:xfrm>
            <a:off x="294967" y="151179"/>
            <a:ext cx="1160206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A </a:t>
            </a:r>
            <a:r>
              <a:rPr lang="hu-HU" sz="2800" b="1" u="sng" dirty="0"/>
              <a:t>kirendelés</a:t>
            </a:r>
            <a:r>
              <a:rPr lang="hu-HU" sz="2800" dirty="0"/>
              <a:t> hatálya</a:t>
            </a:r>
          </a:p>
          <a:p>
            <a:r>
              <a:rPr lang="hu-HU" sz="2800" dirty="0"/>
              <a:t>A védő kirendelése akkor veszti hatályát, ha 	a) a rendes, a rendkívüli jogorvoslati és a különleges eljárások befejeződtek,</a:t>
            </a:r>
          </a:p>
          <a:p>
            <a:r>
              <a:rPr lang="hu-HU" sz="2800" dirty="0"/>
              <a:t>								b) meghatalmazás 									benyújtására került sor. </a:t>
            </a:r>
          </a:p>
          <a:p>
            <a:r>
              <a:rPr lang="hu-HU" sz="2800" dirty="0"/>
              <a:t>Mégsem veszti hatályát, ha a benyújtásra az eljárási cselekmény napján vagy az azt megelőző nyolc napon belül, a büntetőeljárás ugyanazon szakaszában ismételten kerül sor. Ilyenkor a vezető védő a meghatalmazott védő. A bíróság, az ügyészség vagy a nyomozó hatóság a kirendelt védőt indokolt esetben a kirendelés alól felmenti.</a:t>
            </a:r>
          </a:p>
          <a:p>
            <a:r>
              <a:rPr lang="hu-HU" sz="2800" dirty="0"/>
              <a:t>								c) ha az eljáró bíróság, ügyészség vagy nyomozó hatóság a védőt a kirendelés alól felmenti.</a:t>
            </a:r>
          </a:p>
          <a:p>
            <a:endParaRPr lang="hu-HU" sz="2800" dirty="0"/>
          </a:p>
          <a:p>
            <a:r>
              <a:rPr lang="hu-HU" sz="2800" dirty="0"/>
              <a:t>Ha a bíróság a kirendelt védőt felmenti, ezzel egyidejűleg új védőt rendel ki. </a:t>
            </a:r>
            <a:r>
              <a:rPr lang="hu-HU" sz="2800" b="1" i="1" u="sng" dirty="0"/>
              <a:t>Ez nem jogosítja fel a kijelölésre is!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433112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8CBAFB0-4966-7F3B-62D8-C3486C9B2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7430"/>
          </a:xfrm>
        </p:spPr>
        <p:txBody>
          <a:bodyPr>
            <a:normAutofit/>
          </a:bodyPr>
          <a:lstStyle/>
          <a:p>
            <a:pPr algn="ctr"/>
            <a:r>
              <a:rPr lang="hu-HU" sz="2800" dirty="0"/>
              <a:t>A védő bíróság általi </a:t>
            </a:r>
            <a:r>
              <a:rPr lang="hu-HU" sz="2800" b="1" u="sng" dirty="0"/>
              <a:t>kijelölése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ED8FE56-26C9-0460-DB77-C8F8F63FF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1022556"/>
            <a:ext cx="11788877" cy="56338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/>
              <a:t>A vádemelés után a </a:t>
            </a:r>
            <a:r>
              <a:rPr lang="hu-HU" b="1" dirty="0"/>
              <a:t>bíróság</a:t>
            </a:r>
            <a:r>
              <a:rPr lang="hu-HU" dirty="0"/>
              <a:t> feladata a kirendelt védőként eljáró ügyvéd </a:t>
            </a:r>
            <a:r>
              <a:rPr lang="hu-HU" b="1" dirty="0"/>
              <a:t>kijelölése</a:t>
            </a:r>
            <a:r>
              <a:rPr lang="hu-HU" dirty="0"/>
              <a:t>, ha</a:t>
            </a:r>
          </a:p>
          <a:p>
            <a:r>
              <a:rPr lang="hu-HU" dirty="0"/>
              <a:t>a) a kamara egy órán belül nem gondoskodik,</a:t>
            </a:r>
          </a:p>
          <a:p>
            <a:r>
              <a:rPr lang="hu-HU" dirty="0"/>
              <a:t>b) a területi ügyvédi kamara által kijelölt védő tekintetében a </a:t>
            </a:r>
            <a:r>
              <a:rPr lang="hu-HU" i="1" dirty="0"/>
              <a:t>kijelöléskor</a:t>
            </a:r>
            <a:r>
              <a:rPr lang="hu-HU" dirty="0"/>
              <a:t> kizáró ok állapítható meg, vagy</a:t>
            </a:r>
          </a:p>
          <a:p>
            <a:r>
              <a:rPr lang="hu-HU" dirty="0"/>
              <a:t>c) a kijelöléskor a kijelölt védő szabályszerű idézése vagy értesítése a védő elérhetetlensége miatt nem lehetséges, és az eljárási cselekmény elvégzése nem mellőzhető.</a:t>
            </a:r>
          </a:p>
          <a:p>
            <a:pPr marL="0" indent="0">
              <a:buNone/>
            </a:pPr>
            <a:r>
              <a:rPr lang="hu-HU" dirty="0"/>
              <a:t>A b) és c) pont esetén a területi ügyvédi kamara kijelölése a bíróság kijelölő határozatával hatályát veszti.</a:t>
            </a:r>
          </a:p>
          <a:p>
            <a:pPr marL="0" indent="0">
              <a:buNone/>
            </a:pPr>
            <a:r>
              <a:rPr lang="hu-HU" dirty="0"/>
              <a:t>+ d) a meghatalmazás ismételt, 8 napon belüli visszavonása esetén kirendel és kijelöl (a korábbit)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dirty="0"/>
              <a:t>Máskor nem jogosult (de nem számít)! A helyettes védő kirendelése és kijelölése nem ez.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8640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1EF497-A6BD-C1A0-D526-4543679A07F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2211" b="3519"/>
          <a:stretch>
            <a:fillRect/>
          </a:stretch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BC639B7-17FF-CE61-BB0B-4B097DC0C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148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E7CC4F8E-6A9D-8ACE-F768-8C2891B1B0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754403"/>
              </p:ext>
            </p:extLst>
          </p:nvPr>
        </p:nvGraphicFramePr>
        <p:xfrm>
          <a:off x="0" y="1130710"/>
          <a:ext cx="12034684" cy="5727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5568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609BAE-3E3A-B7B8-6EB2-79EBDF3BE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072" y="337754"/>
            <a:ext cx="10515600" cy="289386"/>
          </a:xfrm>
        </p:spPr>
        <p:txBody>
          <a:bodyPr>
            <a:noAutofit/>
          </a:bodyPr>
          <a:lstStyle/>
          <a:p>
            <a:r>
              <a:rPr lang="hu-HU" sz="2000" b="1" dirty="0"/>
              <a:t>Helyettes védő kirendelése + kijelölése          (a védő kijelölésével, aki </a:t>
            </a:r>
            <a:r>
              <a:rPr lang="hu-HU" sz="2000" b="1" dirty="0" err="1"/>
              <a:t>bef</a:t>
            </a:r>
            <a:r>
              <a:rPr lang="hu-HU" sz="2000" b="1" dirty="0"/>
              <a:t>.-</a:t>
            </a:r>
            <a:r>
              <a:rPr lang="hu-HU" sz="2000" b="1" dirty="0" err="1"/>
              <a:t>ig</a:t>
            </a:r>
            <a:r>
              <a:rPr lang="hu-HU" sz="2000" b="1" dirty="0"/>
              <a:t> marad)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DA10B52-7862-4839-AD96-24DE4C41C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26" y="681883"/>
            <a:ext cx="12123173" cy="6176117"/>
          </a:xfrm>
        </p:spPr>
        <p:txBody>
          <a:bodyPr>
            <a:normAutofit fontScale="62500" lnSpcReduction="20000"/>
          </a:bodyPr>
          <a:lstStyle/>
          <a:p>
            <a:r>
              <a:rPr lang="hu-HU" sz="3200" dirty="0"/>
              <a:t>A </a:t>
            </a:r>
            <a:r>
              <a:rPr lang="hu-HU" sz="3200" b="1" dirty="0"/>
              <a:t>bíróság</a:t>
            </a:r>
            <a:r>
              <a:rPr lang="hu-HU" sz="3200" dirty="0"/>
              <a:t> a védő helyettesítésére </a:t>
            </a:r>
            <a:r>
              <a:rPr lang="hu-HU" sz="3200" b="1" dirty="0"/>
              <a:t>helyettes védőt rendel ki</a:t>
            </a:r>
            <a:r>
              <a:rPr lang="hu-HU" sz="3200" dirty="0"/>
              <a:t>, ha ​meghatalmazott vagy kirendelt</a:t>
            </a:r>
          </a:p>
          <a:p>
            <a:pPr marL="0" indent="0">
              <a:buNone/>
            </a:pPr>
            <a:r>
              <a:rPr lang="hu-HU" sz="3200" dirty="0"/>
              <a:t>a) védő az eljárási cselekményen </a:t>
            </a:r>
            <a:r>
              <a:rPr lang="hu-HU" sz="3200" b="1" dirty="0"/>
              <a:t>szabályszerű</a:t>
            </a:r>
            <a:r>
              <a:rPr lang="hu-HU" sz="3200" dirty="0"/>
              <a:t> </a:t>
            </a:r>
            <a:r>
              <a:rPr lang="hu-HU" sz="3200" b="1" i="1" u="sng" dirty="0"/>
              <a:t>idézés</a:t>
            </a:r>
            <a:r>
              <a:rPr lang="hu-HU" sz="3200" dirty="0"/>
              <a:t> ellenére nem jelenik meg (vagyis kötelező a védelem),</a:t>
            </a:r>
          </a:p>
          <a:p>
            <a:pPr marL="0" indent="0">
              <a:buNone/>
            </a:pPr>
            <a:r>
              <a:rPr lang="hu-HU" sz="3200" dirty="0"/>
              <a:t>b) távolmaradását alapos okkal előzetesen nem menti ki, vagy </a:t>
            </a:r>
            <a:r>
              <a:rPr lang="hu-HU" sz="3200" b="1" dirty="0"/>
              <a:t>helyettesítéséről nem </a:t>
            </a:r>
            <a:r>
              <a:rPr lang="hu-HU" sz="3200" dirty="0"/>
              <a:t>gondoskodik,</a:t>
            </a:r>
          </a:p>
          <a:p>
            <a:pPr marL="0" indent="0">
              <a:buNone/>
            </a:pPr>
            <a:r>
              <a:rPr lang="hu-HU" sz="3200" dirty="0"/>
              <a:t>c) az eljárási cselekmény elvégzésének egyéb feltételei fennállnak, és</a:t>
            </a:r>
          </a:p>
          <a:p>
            <a:pPr marL="0" indent="0">
              <a:buNone/>
            </a:pPr>
            <a:r>
              <a:rPr lang="hu-HU" sz="3200" dirty="0"/>
              <a:t>d) az eljárási cselekmény elvégzése nem mellőzhető.</a:t>
            </a:r>
          </a:p>
          <a:p>
            <a:r>
              <a:rPr lang="hu-HU" sz="3200" dirty="0"/>
              <a:t>Az a) és c) pontjában meghatározott feltételek fennállása esetén a bíróság akkor is helyettes védőt rendel ki, ha</a:t>
            </a:r>
          </a:p>
          <a:p>
            <a:pPr marL="0" indent="0">
              <a:buNone/>
            </a:pPr>
            <a:r>
              <a:rPr lang="hu-HU" sz="3200" dirty="0"/>
              <a:t>a) a védő a távolmaradását előzetesen kimentette, azonban helyettesítéséről nem gondoskodott, és</a:t>
            </a:r>
          </a:p>
          <a:p>
            <a:pPr marL="0" indent="0">
              <a:buNone/>
            </a:pPr>
            <a:r>
              <a:rPr lang="hu-HU" sz="3200" dirty="0"/>
              <a:t>b) az eljárási cselekmény elhalasztása az eljárási cselekmény eredményes elvégzését veszélyeztetné, vagy a büntetőeljárás lefolytatását jelentősen késleltetné.</a:t>
            </a:r>
          </a:p>
          <a:p>
            <a:r>
              <a:rPr lang="hu-HU" sz="3200" dirty="0"/>
              <a:t> Helyettes védő kirendelése esetén a bírósági eljárásban a terhelt védőjének távollétében </a:t>
            </a:r>
            <a:r>
              <a:rPr lang="hu-HU" sz="3200" b="1" dirty="0"/>
              <a:t>nem lehet befejezni a bizonyítási eljárást</a:t>
            </a:r>
            <a:r>
              <a:rPr lang="hu-HU" sz="3200" dirty="0"/>
              <a:t>, a helyettes védő </a:t>
            </a:r>
            <a:r>
              <a:rPr lang="hu-HU" sz="3200" b="1" dirty="0"/>
              <a:t>perbeszédet nem</a:t>
            </a:r>
            <a:r>
              <a:rPr lang="hu-HU" sz="3200" dirty="0"/>
              <a:t> tarthat, </a:t>
            </a:r>
            <a:r>
              <a:rPr lang="hu-HU" sz="3200" b="1" dirty="0"/>
              <a:t>kivéve</a:t>
            </a:r>
            <a:r>
              <a:rPr lang="hu-HU" sz="3200" dirty="0"/>
              <a:t>, ha a terhelt ehhez hozzájárul.</a:t>
            </a:r>
          </a:p>
          <a:p>
            <a:r>
              <a:rPr lang="hu-HU" sz="3200" dirty="0"/>
              <a:t>A helyettes védő kirendelésére a védő </a:t>
            </a:r>
            <a:r>
              <a:rPr lang="hu-HU" sz="3200" b="1" u="sng" dirty="0"/>
              <a:t>kirendelésére</a:t>
            </a:r>
            <a:r>
              <a:rPr lang="hu-HU" sz="3200" dirty="0"/>
              <a:t> vonatkozó rendelkezéseket kell alkalmazni azzal, hogy az eljáró védőt a kirendelő bíróság </a:t>
            </a:r>
            <a:r>
              <a:rPr lang="hu-HU" sz="3200" b="1" u="sng" dirty="0"/>
              <a:t>jelöli ki. </a:t>
            </a:r>
            <a:r>
              <a:rPr lang="hu-HU" sz="3200" dirty="0"/>
              <a:t>Helyettes védőként </a:t>
            </a:r>
            <a:r>
              <a:rPr lang="hu-HU" sz="3200" b="1" dirty="0"/>
              <a:t>az eljárási cselekményen jelen lévő, más terhelt védőjeként eljáró ügyvéd is kijelölhető,</a:t>
            </a:r>
            <a:r>
              <a:rPr lang="hu-HU" sz="3200" dirty="0"/>
              <a:t> feltéve, hogy a terheltek érdekei nem ellentétesek.</a:t>
            </a:r>
          </a:p>
          <a:p>
            <a:r>
              <a:rPr lang="hu-HU" sz="3200" dirty="0"/>
              <a:t>A helyettes védő kirendelésének hatálya a védő távollétében lefolytatott </a:t>
            </a:r>
            <a:r>
              <a:rPr lang="hu-HU" sz="3200" b="1" u="sng" dirty="0"/>
              <a:t>eljárási cselekmény befejezéséig </a:t>
            </a:r>
            <a:r>
              <a:rPr lang="hu-HU" sz="3200" dirty="0"/>
              <a:t>tart. A helyettes védő díjára és költségeinek megtérítésére a kirendelt védőre vonatkozó rendelkezéseket kell alkalmazni.</a:t>
            </a:r>
          </a:p>
          <a:p>
            <a:endParaRPr lang="hu-HU" dirty="0"/>
          </a:p>
        </p:txBody>
      </p:sp>
      <p:sp>
        <p:nvSpPr>
          <p:cNvPr id="4" name="Nem egyenlő 3">
            <a:extLst>
              <a:ext uri="{FF2B5EF4-FFF2-40B4-BE49-F238E27FC236}">
                <a16:creationId xmlns:a16="http://schemas.microsoft.com/office/drawing/2014/main" id="{F0D42ED8-994E-933C-B3DD-F8BAFF6BB994}"/>
              </a:ext>
            </a:extLst>
          </p:cNvPr>
          <p:cNvSpPr/>
          <p:nvPr/>
        </p:nvSpPr>
        <p:spPr>
          <a:xfrm>
            <a:off x="4739150" y="310382"/>
            <a:ext cx="570271" cy="344129"/>
          </a:xfrm>
          <a:prstGeom prst="mathNot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888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</TotalTime>
  <Words>4392</Words>
  <Application>Microsoft Office PowerPoint</Application>
  <PresentationFormat>Szélesvásznú</PresentationFormat>
  <Paragraphs>246</Paragraphs>
  <Slides>35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39" baseType="lpstr">
      <vt:lpstr>Aptos</vt:lpstr>
      <vt:lpstr>Aptos Display</vt:lpstr>
      <vt:lpstr>Arial</vt:lpstr>
      <vt:lpstr>Office-téma</vt:lpstr>
      <vt:lpstr>Védő a bírósági eljárásban</vt:lpstr>
      <vt:lpstr>Alaptörvény: XXVIII. Cikk   ​ A büntetőeljárás alá vont személynek az eljárás minden szakaszában joga van a védelemhez. A védő nem vonható felelősségre a védelem ellátása során kifejtett véleménye miatt.  BH2026. 23.:tanú ügyvédjére nem vonatkozik.   </vt:lpstr>
      <vt:lpstr>A védő eljárási legitimiciója</vt:lpstr>
      <vt:lpstr>Meghatalmazott védő (bizalmi viszony!)</vt:lpstr>
      <vt:lpstr>A kirendelt védő (hatósági jogviszony, nem bizalmi!)</vt:lpstr>
      <vt:lpstr>PowerPoint-bemutató</vt:lpstr>
      <vt:lpstr>A védő bíróság általi kijelölése</vt:lpstr>
      <vt:lpstr>PowerPoint-bemutató</vt:lpstr>
      <vt:lpstr>Helyettes védő kirendelése + kijelölése          (a védő kijelölésével, aki bef.-ig marad)</vt:lpstr>
      <vt:lpstr>Ki nem lehet védő?</vt:lpstr>
      <vt:lpstr>PowerPoint-bemutató</vt:lpstr>
      <vt:lpstr>Bírói gyakorlat a kizárás okokat illetően</vt:lpstr>
      <vt:lpstr>érdekellentét, érdekellentétes magatartás:</vt:lpstr>
      <vt:lpstr>BH2016. 136. </vt:lpstr>
      <vt:lpstr>BH2024. 204. </vt:lpstr>
      <vt:lpstr>PowerPoint-bemutató</vt:lpstr>
      <vt:lpstr>PowerPoint-bemutató</vt:lpstr>
      <vt:lpstr>A védő jogai </vt:lpstr>
      <vt:lpstr>A védő kötelezettségei </vt:lpstr>
      <vt:lpstr>Bírói gyakorlat a kötelezettségek vonatkozásában </vt:lpstr>
      <vt:lpstr>91. BK vélemény</vt:lpstr>
      <vt:lpstr>PowerPoint-bemutató</vt:lpstr>
      <vt:lpstr>Kötelező védői részvétel az eljárásban  </vt:lpstr>
      <vt:lpstr>PowerPoint-bemutató</vt:lpstr>
      <vt:lpstr>PowerPoint-bemutató</vt:lpstr>
      <vt:lpstr>PowerPoint-bemutató</vt:lpstr>
      <vt:lpstr>PowerPoint-bemutató</vt:lpstr>
      <vt:lpstr>Ha nem kötelező a védő részvétele</vt:lpstr>
      <vt:lpstr>ugyanazon e-i szakasz + ismételten+8 napon belül</vt:lpstr>
      <vt:lpstr>Idézés - értesítés</vt:lpstr>
      <vt:lpstr>Bírói gyakorlat a védő rendbírságolhatóságát illetően</vt:lpstr>
      <vt:lpstr>Védő a bizonyítási eljárásban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Mezőlaki Erik dr. [Szegedi Ítélőtábla]</dc:creator>
  <cp:lastModifiedBy>Kamara Szegedi Ügyvédi</cp:lastModifiedBy>
  <cp:revision>49</cp:revision>
  <dcterms:created xsi:type="dcterms:W3CDTF">2026-02-17T10:34:36Z</dcterms:created>
  <dcterms:modified xsi:type="dcterms:W3CDTF">2026-03-30T07:39:34Z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8c82343-9d13-414f-905f-5bbf2500b0c0_Enabled">
    <vt:lpwstr>true</vt:lpwstr>
  </property>
  <property fmtid="{D5CDD505-2E9C-101B-9397-08002B2CF9AE}" pid="3" name="MSIP_Label_98c82343-9d13-414f-905f-5bbf2500b0c0_SetDate">
    <vt:lpwstr>2026-02-17T13:14:32Z</vt:lpwstr>
  </property>
  <property fmtid="{D5CDD505-2E9C-101B-9397-08002B2CF9AE}" pid="4" name="MSIP_Label_98c82343-9d13-414f-905f-5bbf2500b0c0_Method">
    <vt:lpwstr>Standard</vt:lpwstr>
  </property>
  <property fmtid="{D5CDD505-2E9C-101B-9397-08002B2CF9AE}" pid="5" name="MSIP_Label_98c82343-9d13-414f-905f-5bbf2500b0c0_Name">
    <vt:lpwstr>Nyilvános adat</vt:lpwstr>
  </property>
  <property fmtid="{D5CDD505-2E9C-101B-9397-08002B2CF9AE}" pid="6" name="MSIP_Label_98c82343-9d13-414f-905f-5bbf2500b0c0_SiteId">
    <vt:lpwstr>ed7c5d0d-cb34-4252-afc1-c82c132bfed0</vt:lpwstr>
  </property>
  <property fmtid="{D5CDD505-2E9C-101B-9397-08002B2CF9AE}" pid="7" name="MSIP_Label_98c82343-9d13-414f-905f-5bbf2500b0c0_ActionId">
    <vt:lpwstr>1a33857a-6d33-41b0-bf19-64fea91bb92c</vt:lpwstr>
  </property>
  <property fmtid="{D5CDD505-2E9C-101B-9397-08002B2CF9AE}" pid="8" name="MSIP_Label_98c82343-9d13-414f-905f-5bbf2500b0c0_ContentBits">
    <vt:lpwstr>0</vt:lpwstr>
  </property>
  <property fmtid="{D5CDD505-2E9C-101B-9397-08002B2CF9AE}" pid="9" name="MSIP_Label_98c82343-9d13-414f-905f-5bbf2500b0c0_Tag">
    <vt:lpwstr>10, 3, 0, 1</vt:lpwstr>
  </property>
</Properties>
</file>